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67" r:id="rId2"/>
    <p:sldId id="318" r:id="rId3"/>
    <p:sldId id="319" r:id="rId4"/>
    <p:sldId id="320" r:id="rId5"/>
    <p:sldId id="321" r:id="rId6"/>
    <p:sldId id="322" r:id="rId7"/>
    <p:sldId id="324" r:id="rId8"/>
    <p:sldId id="326" r:id="rId9"/>
    <p:sldId id="329" r:id="rId10"/>
    <p:sldId id="330" r:id="rId11"/>
    <p:sldId id="331" r:id="rId12"/>
    <p:sldId id="332" r:id="rId13"/>
    <p:sldId id="340" r:id="rId14"/>
    <p:sldId id="336" r:id="rId15"/>
    <p:sldId id="339" r:id="rId16"/>
    <p:sldId id="338" r:id="rId17"/>
    <p:sldId id="270" r:id="rId18"/>
    <p:sldId id="277" r:id="rId19"/>
    <p:sldId id="303" r:id="rId20"/>
    <p:sldId id="304" r:id="rId21"/>
    <p:sldId id="274" r:id="rId22"/>
    <p:sldId id="341" r:id="rId23"/>
    <p:sldId id="278" r:id="rId24"/>
    <p:sldId id="272" r:id="rId25"/>
    <p:sldId id="342" r:id="rId26"/>
    <p:sldId id="314" r:id="rId27"/>
    <p:sldId id="315" r:id="rId28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472" autoAdjust="0"/>
  </p:normalViewPr>
  <p:slideViewPr>
    <p:cSldViewPr>
      <p:cViewPr varScale="1">
        <p:scale>
          <a:sx n="102" d="100"/>
          <a:sy n="102" d="100"/>
        </p:scale>
        <p:origin x="-2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72"/>
    </p:cViewPr>
  </p:sorterViewPr>
  <p:notesViewPr>
    <p:cSldViewPr>
      <p:cViewPr varScale="1">
        <p:scale>
          <a:sx n="46" d="100"/>
          <a:sy n="46" d="100"/>
        </p:scale>
        <p:origin x="-1448" y="-72"/>
      </p:cViewPr>
      <p:guideLst>
        <p:guide orient="horz" pos="3132"/>
        <p:guide pos="213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Бюджет регионального проекту "Спорт-норма жизни" НП «Демография» на 2020 г. (</a:t>
            </a:r>
            <a:r>
              <a:rPr lang="ru-RU" dirty="0" err="1" smtClean="0"/>
              <a:t>руб</a:t>
            </a:r>
            <a:r>
              <a:rPr lang="ru-RU" dirty="0" smtClean="0"/>
              <a:t>).</a:t>
            </a:r>
            <a:endParaRPr lang="ru-RU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16296788398972761"/>
          <c:y val="0.20948033545875194"/>
          <c:w val="0.39675215077282305"/>
          <c:h val="0.6801465441819776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по региональному проекту "Спорт-норма жизни" НП Демография на 2019г. (руб).</c:v>
                </c:pt>
              </c:strCache>
            </c:strRef>
          </c:tx>
          <c:explosion val="3"/>
          <c:dLbls>
            <c:dLbl>
              <c:idx val="0"/>
              <c:layout>
                <c:manualLayout>
                  <c:x val="0.16252636844862092"/>
                  <c:y val="-5.2619438224687877E-2"/>
                </c:manualLayout>
              </c:layout>
              <c:tx>
                <c:rich>
                  <a:bodyPr/>
                  <a:lstStyle/>
                  <a:p>
                    <a:r>
                      <a:rPr lang="ru-RU" sz="2400" b="1" dirty="0" smtClean="0">
                        <a:latin typeface="Times New Roman" pitchFamily="18" charset="0"/>
                        <a:cs typeface="Times New Roman" pitchFamily="18" charset="0"/>
                      </a:rPr>
                      <a:t>11</a:t>
                    </a:r>
                    <a:r>
                      <a:rPr lang="ru-RU" sz="2400" b="1" baseline="0" dirty="0" smtClean="0">
                        <a:latin typeface="Times New Roman" pitchFamily="18" charset="0"/>
                        <a:cs typeface="Times New Roman" pitchFamily="18" charset="0"/>
                      </a:rPr>
                      <a:t> 142 900</a:t>
                    </a:r>
                    <a:endParaRPr lang="en-US" sz="24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1"/>
              <c:showVal val="1"/>
            </c:dLbl>
            <c:dLbl>
              <c:idx val="1"/>
              <c:layout>
                <c:manualLayout>
                  <c:x val="-0.18520888515604902"/>
                  <c:y val="1.37037940308342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44</a:t>
                    </a:r>
                    <a:r>
                      <a:rPr lang="en-US" dirty="0" smtClean="0"/>
                      <a:t> </a:t>
                    </a:r>
                    <a:r>
                      <a:rPr lang="ru-RU" dirty="0" smtClean="0"/>
                      <a:t>577</a:t>
                    </a:r>
                    <a:r>
                      <a:rPr lang="en-US" dirty="0" smtClean="0"/>
                      <a:t> </a:t>
                    </a:r>
                    <a:r>
                      <a:rPr lang="ru-RU" dirty="0" smtClean="0"/>
                      <a:t>500</a:t>
                    </a:r>
                    <a:endParaRPr lang="en-US" dirty="0"/>
                  </a:p>
                </c:rich>
              </c:tx>
              <c:showLegendKey val="1"/>
              <c:showVal val="1"/>
            </c:dLbl>
            <c:dLbl>
              <c:idx val="2"/>
              <c:layout>
                <c:manualLayout>
                  <c:x val="-0.19380570218239457"/>
                  <c:y val="-6.009346426400650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7 142</a:t>
                    </a:r>
                    <a:r>
                      <a:rPr lang="en-US" dirty="0" smtClean="0"/>
                      <a:t> </a:t>
                    </a:r>
                    <a:r>
                      <a:rPr lang="ru-RU" dirty="0" smtClean="0"/>
                      <a:t>9</a:t>
                    </a:r>
                    <a:r>
                      <a:rPr lang="en-US" dirty="0" smtClean="0"/>
                      <a:t>00</a:t>
                    </a:r>
                    <a:endParaRPr lang="en-US" dirty="0"/>
                  </a:p>
                </c:rich>
              </c:tx>
              <c:showLegendKey val="1"/>
              <c:showVal val="1"/>
            </c:dLbl>
            <c:spPr>
              <a:noFill/>
              <a:ln cmpd="sng"/>
            </c:spPr>
            <c:txPr>
              <a:bodyPr/>
              <a:lstStyle/>
              <a:p>
                <a:pPr>
                  <a:defRPr sz="2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1"/>
            <c:showVal val="1"/>
            <c:showLeaderLines val="1"/>
          </c:dLbls>
          <c:cat>
            <c:strRef>
              <c:f>Лист1!$A$2:$A$4</c:f>
              <c:strCache>
                <c:ptCount val="2"/>
                <c:pt idx="0">
                  <c:v>Местный бюджет</c:v>
                </c:pt>
                <c:pt idx="1">
                  <c:v>Областной бюджет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11142900</c:v>
                </c:pt>
                <c:pt idx="1">
                  <c:v>44577500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egendEntry>
        <c:idx val="2"/>
        <c:delete val="1"/>
      </c:legendEntry>
      <c:layout/>
      <c:txPr>
        <a:bodyPr/>
        <a:lstStyle/>
        <a:p>
          <a:pPr>
            <a:defRPr sz="2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spPr>
    <a:solidFill>
      <a:schemeClr val="bg1">
        <a:lumMod val="75000"/>
      </a:schemeClr>
    </a:solidFill>
  </c:sp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800">
                <a:latin typeface="Times New Roman" pitchFamily="18" charset="0"/>
                <a:cs typeface="Times New Roman" pitchFamily="18" charset="0"/>
              </a:defRPr>
            </a:pPr>
            <a:r>
              <a:rPr lang="ru-RU" dirty="0"/>
              <a:t>Выполнение на </a:t>
            </a:r>
            <a:r>
              <a:rPr lang="ru-RU" dirty="0" smtClean="0"/>
              <a:t>31.12.2020г</a:t>
            </a:r>
            <a:r>
              <a:rPr lang="ru-RU" dirty="0"/>
              <a:t>.    </a:t>
            </a:r>
            <a:r>
              <a:rPr lang="ru-RU" dirty="0" smtClean="0"/>
              <a:t>15%</a:t>
            </a:r>
            <a:endParaRPr lang="ru-RU" dirty="0"/>
          </a:p>
        </c:rich>
      </c:tx>
      <c:layout/>
    </c:title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Выполнение на 31.12.2020 г.    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 на 31.12.2020 г.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129666700</c:v>
                </c:pt>
                <c:pt idx="1">
                  <c:v>19468700</c:v>
                </c:pt>
              </c:numCache>
            </c:numRef>
          </c:val>
        </c:ser>
        <c:overlap val="100"/>
        <c:axId val="98571392"/>
        <c:axId val="98572928"/>
      </c:barChart>
      <c:catAx>
        <c:axId val="98571392"/>
        <c:scaling>
          <c:orientation val="minMax"/>
        </c:scaling>
        <c:axPos val="b"/>
        <c:tickLblPos val="nextTo"/>
        <c:crossAx val="98572928"/>
        <c:crosses val="autoZero"/>
        <c:auto val="1"/>
        <c:lblAlgn val="ctr"/>
        <c:lblOffset val="100"/>
      </c:catAx>
      <c:valAx>
        <c:axId val="98572928"/>
        <c:scaling>
          <c:orientation val="minMax"/>
        </c:scaling>
        <c:axPos val="l"/>
        <c:majorGridlines/>
        <c:numFmt formatCode="#,##0" sourceLinked="1"/>
        <c:tickLblPos val="nextTo"/>
        <c:crossAx val="98571392"/>
        <c:crosses val="autoZero"/>
        <c:crossBetween val="between"/>
      </c:valAx>
    </c:plotArea>
    <c:plotVisOnly val="1"/>
  </c:chart>
  <c:spPr>
    <a:solidFill>
      <a:schemeClr val="accent3"/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title>
      <c:tx>
        <c:rich>
          <a:bodyPr/>
          <a:lstStyle/>
          <a:p>
            <a:pPr>
              <a:defRPr/>
            </a:pPr>
            <a:r>
              <a:rPr lang="ru-RU" dirty="0"/>
              <a:t>Выполнение на </a:t>
            </a:r>
            <a:r>
              <a:rPr lang="ru-RU" dirty="0" smtClean="0"/>
              <a:t>31.12.2020г</a:t>
            </a:r>
            <a:r>
              <a:rPr lang="ru-RU" dirty="0"/>
              <a:t>.   </a:t>
            </a:r>
            <a:r>
              <a:rPr lang="ru-RU" dirty="0" smtClean="0"/>
              <a:t>85,9% </a:t>
            </a:r>
          </a:p>
          <a:p>
            <a:pPr>
              <a:defRPr/>
            </a:pPr>
            <a:r>
              <a:rPr lang="ru-RU" dirty="0" smtClean="0"/>
              <a:t>(экономия по торгам)  </a:t>
            </a:r>
            <a:endParaRPr lang="ru-RU" dirty="0"/>
          </a:p>
        </c:rich>
      </c:tx>
      <c:layout>
        <c:manualLayout>
          <c:xMode val="edge"/>
          <c:yMode val="edge"/>
          <c:x val="0.27636299858453522"/>
          <c:y val="0"/>
        </c:manualLayout>
      </c:layout>
    </c:title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Выполнение на 31.12.2020 г. 85,9%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31.12.2020г.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55720400</c:v>
                </c:pt>
                <c:pt idx="1">
                  <c:v>47880940</c:v>
                </c:pt>
              </c:numCache>
            </c:numRef>
          </c:val>
        </c:ser>
        <c:overlap val="100"/>
        <c:axId val="60490496"/>
        <c:axId val="60492032"/>
      </c:barChart>
      <c:catAx>
        <c:axId val="60490496"/>
        <c:scaling>
          <c:orientation val="minMax"/>
        </c:scaling>
        <c:axPos val="b"/>
        <c:tickLblPos val="nextTo"/>
        <c:crossAx val="60492032"/>
        <c:crosses val="autoZero"/>
        <c:auto val="1"/>
        <c:lblAlgn val="ctr"/>
        <c:lblOffset val="100"/>
      </c:catAx>
      <c:valAx>
        <c:axId val="60492032"/>
        <c:scaling>
          <c:orientation val="minMax"/>
        </c:scaling>
        <c:axPos val="l"/>
        <c:majorGridlines/>
        <c:numFmt formatCode="#,##0" sourceLinked="1"/>
        <c:tickLblPos val="nextTo"/>
        <c:crossAx val="6049049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400"/>
            </a:pPr>
            <a:r>
              <a:rPr lang="ru-RU" sz="2400" dirty="0"/>
              <a:t>Бюджет </a:t>
            </a:r>
            <a:r>
              <a:rPr lang="ru-RU" sz="2400" dirty="0" smtClean="0"/>
              <a:t>регионального проекта «Цифровая образовательная среда» НП «Образование» на 2020 г</a:t>
            </a:r>
            <a:r>
              <a:rPr lang="ru-RU" sz="2400" dirty="0"/>
              <a:t>. (</a:t>
            </a:r>
            <a:r>
              <a:rPr lang="ru-RU" sz="2400" dirty="0" err="1"/>
              <a:t>руб</a:t>
            </a:r>
            <a:r>
              <a:rPr lang="ru-RU" sz="2400" dirty="0"/>
              <a:t>).</a:t>
            </a:r>
          </a:p>
        </c:rich>
      </c:tx>
      <c:layout>
        <c:manualLayout>
          <c:xMode val="edge"/>
          <c:yMode val="edge"/>
          <c:x val="7.5825905660119861E-2"/>
          <c:y val="1.5023478621412598E-2"/>
        </c:manualLayout>
      </c:layout>
    </c:title>
    <c:plotArea>
      <c:layout>
        <c:manualLayout>
          <c:layoutTarget val="inner"/>
          <c:xMode val="edge"/>
          <c:yMode val="edge"/>
          <c:x val="0.17710336507356939"/>
          <c:y val="0.24084016339708891"/>
          <c:w val="0.44012287960639196"/>
          <c:h val="0.7218014141217811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НП "Образование" на 2019г. (руб).</c:v>
                </c:pt>
              </c:strCache>
            </c:strRef>
          </c:tx>
          <c:explosion val="3"/>
          <c:dLbls>
            <c:dLbl>
              <c:idx val="0"/>
              <c:layout>
                <c:manualLayout>
                  <c:x val="-0.22408885823138958"/>
                  <c:y val="-1.1184013756932341E-2"/>
                </c:manualLayout>
              </c:layout>
              <c:showLegendKey val="1"/>
              <c:showVal val="1"/>
            </c:dLbl>
            <c:dLbl>
              <c:idx val="1"/>
              <c:layout>
                <c:manualLayout>
                  <c:x val="-0.26890662987767017"/>
                  <c:y val="-2.1239295032137832E-2"/>
                </c:manualLayout>
              </c:layout>
              <c:showLegendKey val="1"/>
              <c:showVal val="1"/>
            </c:dLbl>
            <c:dLbl>
              <c:idx val="2"/>
              <c:layout>
                <c:manualLayout>
                  <c:x val="-0.28683373853617744"/>
                  <c:y val="0.16025043862839991"/>
                </c:manualLayout>
              </c:layout>
              <c:showLegendKey val="1"/>
              <c:showVal val="1"/>
            </c:dLbl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LegendKey val="1"/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Местный бюджет </c:v>
                </c:pt>
                <c:pt idx="1">
                  <c:v>Федеральный бюджет</c:v>
                </c:pt>
                <c:pt idx="2">
                  <c:v>Областной бюджет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205400</c:v>
                </c:pt>
                <c:pt idx="1">
                  <c:v>19926000</c:v>
                </c:pt>
                <c:pt idx="2">
                  <c:v>406700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6260064001190044"/>
          <c:y val="0.49127346851703885"/>
          <c:w val="0.33590543426656377"/>
          <c:h val="0.44032632888287665"/>
        </c:manualLayout>
      </c:layout>
      <c:txPr>
        <a:bodyPr/>
        <a:lstStyle/>
        <a:p>
          <a:pPr>
            <a:defRPr sz="2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spPr>
    <a:solidFill>
      <a:schemeClr val="bg2">
        <a:lumMod val="75000"/>
      </a:schemeClr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0"/>
  <c:chart>
    <c:title>
      <c:tx>
        <c:rich>
          <a:bodyPr/>
          <a:lstStyle/>
          <a:p>
            <a:pPr>
              <a:defRPr/>
            </a:pPr>
            <a:r>
              <a:rPr lang="ru-RU" dirty="0"/>
              <a:t>Выполнение на </a:t>
            </a:r>
            <a:r>
              <a:rPr lang="ru-RU" dirty="0" smtClean="0"/>
              <a:t>31.12.2020 </a:t>
            </a:r>
            <a:r>
              <a:rPr lang="ru-RU" dirty="0"/>
              <a:t>г.    </a:t>
            </a:r>
            <a:r>
              <a:rPr lang="ru-RU" dirty="0" smtClean="0"/>
              <a:t>84,6%</a:t>
            </a:r>
          </a:p>
          <a:p>
            <a:pPr>
              <a:defRPr/>
            </a:pPr>
            <a:r>
              <a:rPr lang="ru-RU" dirty="0" smtClean="0"/>
              <a:t>(экономия по торгам)</a:t>
            </a:r>
            <a:endParaRPr lang="ru-RU" dirty="0"/>
          </a:p>
        </c:rich>
      </c:tx>
      <c:layout/>
    </c:title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Выполнение на 31.12.2020 г.    </c:v>
                </c:pt>
              </c:strCache>
            </c:strRef>
          </c:tx>
          <c:dLbls>
            <c:dLbl>
              <c:idx val="0"/>
              <c:layout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17 378 80</a:t>
                    </a:r>
                    <a:r>
                      <a:rPr lang="en-US" dirty="0" smtClean="0"/>
                      <a:t>0</a:t>
                    </a:r>
                    <a:endParaRPr lang="en-US" dirty="0"/>
                  </a:p>
                </c:rich>
              </c:tx>
              <c:showVal val="1"/>
            </c:dLbl>
            <c:delete val="1"/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 на 31.12.2020г.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20538100</c:v>
                </c:pt>
                <c:pt idx="1">
                  <c:v>17378800</c:v>
                </c:pt>
              </c:numCache>
            </c:numRef>
          </c:val>
        </c:ser>
        <c:overlap val="100"/>
        <c:axId val="64775680"/>
        <c:axId val="64777216"/>
      </c:barChart>
      <c:catAx>
        <c:axId val="64775680"/>
        <c:scaling>
          <c:orientation val="minMax"/>
        </c:scaling>
        <c:axPos val="b"/>
        <c:tickLblPos val="nextTo"/>
        <c:crossAx val="64777216"/>
        <c:crosses val="autoZero"/>
        <c:auto val="1"/>
        <c:lblAlgn val="ctr"/>
        <c:lblOffset val="100"/>
      </c:catAx>
      <c:valAx>
        <c:axId val="64777216"/>
        <c:scaling>
          <c:orientation val="minMax"/>
        </c:scaling>
        <c:axPos val="l"/>
        <c:majorGridlines/>
        <c:numFmt formatCode="#,##0" sourceLinked="1"/>
        <c:tickLblPos val="nextTo"/>
        <c:crossAx val="6477568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r>
              <a:rPr lang="ru-RU" dirty="0"/>
              <a:t>Бюджет </a:t>
            </a:r>
            <a:r>
              <a:rPr lang="ru-RU" dirty="0" smtClean="0"/>
              <a:t> региональный проект  «Творческие люди» НП «Культура» на 2020 г</a:t>
            </a:r>
            <a:r>
              <a:rPr lang="ru-RU" dirty="0"/>
              <a:t>. (</a:t>
            </a:r>
            <a:r>
              <a:rPr lang="ru-RU" dirty="0" err="1"/>
              <a:t>руб</a:t>
            </a:r>
            <a:r>
              <a:rPr lang="ru-RU" dirty="0"/>
              <a:t>).</a:t>
            </a:r>
          </a:p>
        </c:rich>
      </c:tx>
      <c:layout>
        <c:manualLayout>
          <c:xMode val="edge"/>
          <c:yMode val="edge"/>
          <c:x val="0.11330798929122395"/>
          <c:y val="1.4222220894980845E-2"/>
        </c:manualLayout>
      </c:layout>
    </c:title>
    <c:plotArea>
      <c:layout>
        <c:manualLayout>
          <c:layoutTarget val="inner"/>
          <c:xMode val="edge"/>
          <c:yMode val="edge"/>
          <c:x val="0.16978683508876721"/>
          <c:y val="0.15768150176200624"/>
          <c:w val="0.48036591655767991"/>
          <c:h val="0.7877999848072335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НП "Культура" на 2019г. (руб).</c:v>
                </c:pt>
              </c:strCache>
            </c:strRef>
          </c:tx>
          <c:dLbls>
            <c:dLbl>
              <c:idx val="0"/>
              <c:layout>
                <c:manualLayout>
                  <c:x val="0.25582645901608031"/>
                  <c:y val="2.6074071640798214E-2"/>
                </c:manualLayout>
              </c:layout>
              <c:showLegendKey val="1"/>
              <c:showVal val="1"/>
            </c:dLbl>
            <c:dLbl>
              <c:idx val="1"/>
              <c:layout>
                <c:manualLayout>
                  <c:x val="-0.27873863694818979"/>
                  <c:y val="2.8444441789961691E-2"/>
                </c:manualLayout>
              </c:layout>
              <c:showLegendKey val="1"/>
              <c:showVal val="1"/>
            </c:dLbl>
            <c:dLbl>
              <c:idx val="2"/>
              <c:layout>
                <c:manualLayout>
                  <c:x val="-0.27750690466576616"/>
                  <c:y val="-3.7925922386615726E-2"/>
                </c:manualLayout>
              </c:layout>
              <c:showLegendKey val="1"/>
              <c:showVal val="1"/>
            </c:dLbl>
            <c:txPr>
              <a:bodyPr/>
              <a:lstStyle/>
              <a:p>
                <a:pPr>
                  <a:defRPr sz="2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1"/>
            <c:showVal val="1"/>
            <c:showLeaderLines val="1"/>
          </c:dLbls>
          <c:cat>
            <c:strRef>
              <c:f>Лист1!$A$2</c:f>
              <c:strCache>
                <c:ptCount val="1"/>
                <c:pt idx="0">
                  <c:v>Областной бюджет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500000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/>
      <c:txPr>
        <a:bodyPr/>
        <a:lstStyle/>
        <a:p>
          <a:pPr>
            <a:defRPr sz="2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spPr>
    <a:solidFill>
      <a:schemeClr val="bg2">
        <a:lumMod val="75000"/>
      </a:schemeClr>
    </a:solidFill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800">
                <a:latin typeface="Times New Roman" pitchFamily="18" charset="0"/>
                <a:cs typeface="Times New Roman" pitchFamily="18" charset="0"/>
              </a:defRPr>
            </a:pPr>
            <a:r>
              <a:rPr lang="ru-RU" dirty="0"/>
              <a:t>Выполнение </a:t>
            </a:r>
            <a:r>
              <a:rPr lang="ru-RU"/>
              <a:t>на </a:t>
            </a:r>
            <a:r>
              <a:rPr lang="ru-RU" smtClean="0"/>
              <a:t>01.10.2020 </a:t>
            </a:r>
            <a:r>
              <a:rPr lang="ru-RU" dirty="0" smtClean="0"/>
              <a:t>г</a:t>
            </a:r>
            <a:r>
              <a:rPr lang="ru-RU" dirty="0"/>
              <a:t>.  100%   </a:t>
            </a:r>
          </a:p>
        </c:rich>
      </c:tx>
      <c:layout>
        <c:manualLayout>
          <c:xMode val="edge"/>
          <c:yMode val="edge"/>
          <c:x val="0.13941097180638595"/>
          <c:y val="0"/>
        </c:manualLayout>
      </c:layout>
    </c:title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Выполнение на 1.10.2020г.  100%   </c:v>
                </c:pt>
              </c:strCache>
            </c:strRef>
          </c:tx>
          <c:dPt>
            <c:idx val="1"/>
            <c:spPr>
              <a:solidFill>
                <a:schemeClr val="accent6">
                  <a:lumMod val="75000"/>
                </a:schemeClr>
              </a:solidFill>
            </c:spPr>
          </c:dPt>
          <c:dLbls>
            <c:txPr>
              <a:bodyPr/>
              <a:lstStyle/>
              <a:p>
                <a:pPr>
                  <a:defRPr sz="2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на 01.10.2020г.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500000</c:v>
                </c:pt>
                <c:pt idx="1">
                  <c:v>500000</c:v>
                </c:pt>
              </c:numCache>
            </c:numRef>
          </c:val>
        </c:ser>
        <c:overlap val="100"/>
        <c:axId val="98405760"/>
        <c:axId val="98411648"/>
      </c:barChart>
      <c:catAx>
        <c:axId val="98405760"/>
        <c:scaling>
          <c:orientation val="minMax"/>
        </c:scaling>
        <c:axPos val="b"/>
        <c:tickLblPos val="nextTo"/>
        <c:txPr>
          <a:bodyPr/>
          <a:lstStyle/>
          <a:p>
            <a:pPr>
              <a:defRPr sz="2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8411648"/>
        <c:crosses val="autoZero"/>
        <c:auto val="1"/>
        <c:lblAlgn val="ctr"/>
        <c:lblOffset val="100"/>
      </c:catAx>
      <c:valAx>
        <c:axId val="98411648"/>
        <c:scaling>
          <c:orientation val="minMax"/>
        </c:scaling>
        <c:axPos val="l"/>
        <c:majorGridlines/>
        <c:numFmt formatCode="#,##0" sourceLinked="1"/>
        <c:tickLblPos val="nextTo"/>
        <c:crossAx val="9840576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2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spPr>
    <a:solidFill>
      <a:srgbClr val="92D050"/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r>
              <a:rPr lang="ru-RU" dirty="0"/>
              <a:t>Бюджет РП "Формирование комфортной городской среды" </a:t>
            </a:r>
            <a:r>
              <a:rPr lang="ru-RU" dirty="0" smtClean="0"/>
              <a:t>НП «Жилье и городская среда» на 2020 </a:t>
            </a:r>
            <a:r>
              <a:rPr lang="ru-RU" dirty="0"/>
              <a:t>г.  </a:t>
            </a:r>
            <a:r>
              <a:rPr lang="ru-RU" dirty="0" smtClean="0"/>
              <a:t>(</a:t>
            </a:r>
            <a:r>
              <a:rPr lang="ru-RU" dirty="0" err="1" smtClean="0"/>
              <a:t>руб</a:t>
            </a:r>
            <a:r>
              <a:rPr lang="ru-RU" dirty="0"/>
              <a:t>).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9391185335477756"/>
          <c:y val="0.25182588492730451"/>
          <c:w val="0.42367038238669841"/>
          <c:h val="0.6948193227348546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РП "Формирование комфортной городской среды" на 2019 г.  (руб).</c:v>
                </c:pt>
              </c:strCache>
            </c:strRef>
          </c:tx>
          <c:dPt>
            <c:idx val="0"/>
            <c:explosion val="10"/>
          </c:dPt>
          <c:dLbls>
            <c:dLbl>
              <c:idx val="0"/>
              <c:layout>
                <c:manualLayout>
                  <c:x val="-0.38670774796569962"/>
                  <c:y val="4.9638204272385522E-2"/>
                </c:manualLayout>
              </c:layout>
              <c:tx>
                <c:rich>
                  <a:bodyPr/>
                  <a:lstStyle/>
                  <a:p>
                    <a:pPr>
                      <a:defRPr sz="2000">
                        <a:latin typeface="+mn-lt"/>
                      </a:defRPr>
                    </a:pPr>
                    <a:r>
                      <a:rPr lang="ru-RU" sz="2000" dirty="0" smtClean="0">
                        <a:latin typeface="+mn-lt"/>
                        <a:cs typeface="Times New Roman" pitchFamily="18" charset="0"/>
                      </a:rPr>
                      <a:t>55 751 200,00   </a:t>
                    </a:r>
                    <a:endParaRPr lang="en-US" sz="2000" dirty="0">
                      <a:latin typeface="+mn-lt"/>
                      <a:cs typeface="Times New Roman" pitchFamily="18" charset="0"/>
                    </a:endParaRPr>
                  </a:p>
                </c:rich>
              </c:tx>
              <c:spPr/>
              <c:showLegendKey val="1"/>
              <c:showVal val="1"/>
            </c:dLbl>
            <c:dLbl>
              <c:idx val="1"/>
              <c:layout>
                <c:manualLayout>
                  <c:x val="-0.1926571477688912"/>
                  <c:y val="6.35658758835905E-2"/>
                </c:manualLayout>
              </c:layout>
              <c:showLegendKey val="1"/>
              <c:showVal val="1"/>
            </c:dLbl>
            <c:dLbl>
              <c:idx val="2"/>
              <c:layout>
                <c:manualLayout>
                  <c:x val="-0.23362407071357419"/>
                  <c:y val="-3.1248835532537982E-2"/>
                </c:manualLayout>
              </c:layout>
              <c:showLegendKey val="1"/>
              <c:showVal val="1"/>
            </c:dLbl>
            <c:dLbl>
              <c:idx val="3"/>
              <c:layout>
                <c:manualLayout>
                  <c:x val="-7.3712741321881936E-2"/>
                  <c:y val="-0.15881479999395276"/>
                </c:manualLayout>
              </c:layout>
              <c:showLegendKey val="1"/>
              <c:showVal val="1"/>
            </c:dLbl>
            <c:delete val="1"/>
          </c:dLbls>
          <c:cat>
            <c:strRef>
              <c:f>Лист1!$A$2:$A$4</c:f>
              <c:strCache>
                <c:ptCount val="3"/>
                <c:pt idx="0">
                  <c:v>Федеральный бюджет</c:v>
                </c:pt>
                <c:pt idx="1">
                  <c:v>Областной бюджет </c:v>
                </c:pt>
                <c:pt idx="2">
                  <c:v>Местный бюджет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55751200</c:v>
                </c:pt>
                <c:pt idx="1">
                  <c:v>5269200</c:v>
                </c:pt>
                <c:pt idx="2">
                  <c:v>3211600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2705787298886984"/>
          <c:y val="0.33073833299717831"/>
          <c:w val="0.36412676171373753"/>
          <c:h val="0.38657342646312809"/>
        </c:manualLayout>
      </c:layout>
      <c:txPr>
        <a:bodyPr/>
        <a:lstStyle/>
        <a:p>
          <a:pPr>
            <a:defRPr sz="2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spPr>
    <a:solidFill>
      <a:schemeClr val="accent6">
        <a:lumMod val="60000"/>
        <a:lumOff val="40000"/>
      </a:schemeClr>
    </a:solidFill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800">
                <a:latin typeface="Times New Roman" pitchFamily="18" charset="0"/>
                <a:cs typeface="Times New Roman" pitchFamily="18" charset="0"/>
              </a:defRPr>
            </a:pPr>
            <a:r>
              <a:rPr lang="ru-RU" dirty="0"/>
              <a:t>Выполнение на </a:t>
            </a:r>
            <a:r>
              <a:rPr lang="ru-RU" dirty="0" smtClean="0"/>
              <a:t>31.12.2020г</a:t>
            </a:r>
            <a:r>
              <a:rPr lang="ru-RU" dirty="0"/>
              <a:t>.    </a:t>
            </a:r>
            <a:r>
              <a:rPr lang="ru-RU" dirty="0" smtClean="0"/>
              <a:t>100%</a:t>
            </a:r>
            <a:endParaRPr lang="ru-RU" dirty="0"/>
          </a:p>
        </c:rich>
      </c:tx>
      <c:layout/>
    </c:title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Выполнение на 31.12.2020 г.    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 на 31.12.2020 г.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64232000</c:v>
                </c:pt>
                <c:pt idx="1">
                  <c:v>64232000</c:v>
                </c:pt>
              </c:numCache>
            </c:numRef>
          </c:val>
        </c:ser>
        <c:overlap val="100"/>
        <c:axId val="98654080"/>
        <c:axId val="98655616"/>
      </c:barChart>
      <c:catAx>
        <c:axId val="98654080"/>
        <c:scaling>
          <c:orientation val="minMax"/>
        </c:scaling>
        <c:axPos val="b"/>
        <c:tickLblPos val="nextTo"/>
        <c:crossAx val="98655616"/>
        <c:crosses val="autoZero"/>
        <c:auto val="1"/>
        <c:lblAlgn val="ctr"/>
        <c:lblOffset val="100"/>
      </c:catAx>
      <c:valAx>
        <c:axId val="98655616"/>
        <c:scaling>
          <c:orientation val="minMax"/>
        </c:scaling>
        <c:axPos val="l"/>
        <c:majorGridlines/>
        <c:numFmt formatCode="#,##0" sourceLinked="1"/>
        <c:tickLblPos val="nextTo"/>
        <c:crossAx val="986540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365857378080128"/>
          <c:y val="0.49014476615738672"/>
          <c:w val="0.28130077211166216"/>
          <c:h val="0.11735795930167743"/>
        </c:manualLayout>
      </c:layout>
    </c:legend>
    <c:plotVisOnly val="1"/>
  </c:chart>
  <c:spPr>
    <a:solidFill>
      <a:schemeClr val="accent3"/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r>
              <a:rPr lang="ru-RU" dirty="0"/>
              <a:t>Бюджет РП </a:t>
            </a:r>
            <a:r>
              <a:rPr lang="ru-RU" dirty="0" smtClean="0"/>
              <a:t>«Обеспечение устойчивого сокращения непригодного для проживания жилищного фонда" </a:t>
            </a:r>
            <a:r>
              <a:rPr lang="ru-RU" dirty="0"/>
              <a:t>на </a:t>
            </a:r>
            <a:r>
              <a:rPr lang="ru-RU" dirty="0" smtClean="0"/>
              <a:t>2020-2021г. </a:t>
            </a:r>
            <a:r>
              <a:rPr lang="ru-RU" dirty="0"/>
              <a:t>г.  </a:t>
            </a:r>
            <a:r>
              <a:rPr lang="ru-RU" dirty="0" smtClean="0"/>
              <a:t>(</a:t>
            </a:r>
            <a:r>
              <a:rPr lang="ru-RU" dirty="0" err="1" smtClean="0"/>
              <a:t>руб</a:t>
            </a:r>
            <a:r>
              <a:rPr lang="ru-RU" dirty="0"/>
              <a:t>).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9391185335477756"/>
          <c:y val="0.25182588492730462"/>
          <c:w val="0.42367038238669852"/>
          <c:h val="0.6948193227348546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РП "Формирование комфортной городской среды" на 2019 г.  (руб).</c:v>
                </c:pt>
              </c:strCache>
            </c:strRef>
          </c:tx>
          <c:dPt>
            <c:idx val="0"/>
            <c:explosion val="10"/>
          </c:dPt>
          <c:dLbls>
            <c:dLbl>
              <c:idx val="0"/>
              <c:layout>
                <c:manualLayout>
                  <c:x val="-0.34894514921745934"/>
                  <c:y val="3.4468907501011295E-2"/>
                </c:manualLayout>
              </c:layout>
              <c:tx>
                <c:rich>
                  <a:bodyPr/>
                  <a:lstStyle/>
                  <a:p>
                    <a:pPr>
                      <a:defRPr sz="1800">
                        <a:latin typeface="+mn-lt"/>
                      </a:defRPr>
                    </a:pPr>
                    <a:r>
                      <a:rPr lang="ru-RU" sz="1800" dirty="0" smtClean="0">
                        <a:latin typeface="+mn-lt"/>
                        <a:cs typeface="Times New Roman" pitchFamily="18" charset="0"/>
                      </a:rPr>
                      <a:t>125 713 200,00   </a:t>
                    </a:r>
                    <a:endParaRPr lang="en-US" sz="1800" dirty="0">
                      <a:latin typeface="+mn-lt"/>
                      <a:cs typeface="Times New Roman" pitchFamily="18" charset="0"/>
                    </a:endParaRPr>
                  </a:p>
                </c:rich>
              </c:tx>
              <c:spPr/>
              <c:showLegendKey val="1"/>
              <c:showVal val="1"/>
            </c:dLbl>
            <c:dLbl>
              <c:idx val="1"/>
              <c:layout>
                <c:manualLayout>
                  <c:x val="-0.28776404685525431"/>
                  <c:y val="0.2627942384858202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1 924 200,00</a:t>
                    </a:r>
                    <a:endParaRPr lang="en-US" dirty="0"/>
                  </a:p>
                </c:rich>
              </c:tx>
              <c:showLegendKey val="1"/>
              <c:showVal val="1"/>
            </c:dLbl>
            <c:dLbl>
              <c:idx val="2"/>
              <c:layout>
                <c:manualLayout>
                  <c:x val="-0.29689571789637431"/>
                  <c:y val="3.048389922763405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2 029 300</a:t>
                    </a:r>
                    <a:r>
                      <a:rPr lang="en-US" dirty="0" smtClean="0"/>
                      <a:t>,00</a:t>
                    </a:r>
                    <a:endParaRPr lang="en-US" dirty="0"/>
                  </a:p>
                </c:rich>
              </c:tx>
              <c:showLegendKey val="1"/>
              <c:showVal val="1"/>
            </c:dLbl>
            <c:dLbl>
              <c:idx val="3"/>
              <c:layout>
                <c:manualLayout>
                  <c:x val="-7.3712741321881964E-2"/>
                  <c:y val="-0.15881479999395276"/>
                </c:manualLayout>
              </c:layout>
              <c:showLegendKey val="1"/>
              <c:showVal val="1"/>
            </c:dLbl>
            <c:delete val="1"/>
          </c:dLbls>
          <c:cat>
            <c:strRef>
              <c:f>Лист1!$A$2:$A$4</c:f>
              <c:strCache>
                <c:ptCount val="3"/>
                <c:pt idx="0">
                  <c:v>Федеральный бюджет</c:v>
                </c:pt>
                <c:pt idx="1">
                  <c:v>Областной бюджет </c:v>
                </c:pt>
                <c:pt idx="2">
                  <c:v>Местный бюджет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38639500</c:v>
                </c:pt>
                <c:pt idx="1">
                  <c:v>591400</c:v>
                </c:pt>
                <c:pt idx="2">
                  <c:v>784300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2705787298887006"/>
          <c:y val="0.33073833299717831"/>
          <c:w val="0.36412676171373776"/>
          <c:h val="0.38657342646312809"/>
        </c:manualLayout>
      </c:layout>
      <c:txPr>
        <a:bodyPr/>
        <a:lstStyle/>
        <a:p>
          <a:pPr>
            <a:defRPr sz="2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spPr>
    <a:solidFill>
      <a:schemeClr val="accent6">
        <a:lumMod val="60000"/>
        <a:lumOff val="40000"/>
      </a:schemeClr>
    </a:solidFill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0.27869</cdr:x>
      <cdr:y>0.49296</cdr:y>
    </cdr:from>
    <cdr:to>
      <cdr:x>0.44098</cdr:x>
      <cdr:y>0.59155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28892" y="2500330"/>
          <a:ext cx="1414428" cy="5000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55</a:t>
          </a:r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720</a:t>
          </a:r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400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0.31708</cdr:x>
      <cdr:y>0.49334</cdr:y>
    </cdr:from>
    <cdr:to>
      <cdr:x>0.50407</cdr:x>
      <cdr:y>0.58668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86082" y="2643223"/>
          <a:ext cx="1643073" cy="5000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500 000</a:t>
          </a:r>
          <a:endParaRPr lang="ru-RU" sz="32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0.44716</cdr:x>
      <cdr:y>0.61334</cdr:y>
    </cdr:from>
    <cdr:to>
      <cdr:x>0.55122</cdr:x>
      <cdr:y>0.784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929090" y="328614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0.32231</cdr:x>
      <cdr:y>0.53522</cdr:y>
    </cdr:from>
    <cdr:to>
      <cdr:x>0.5173</cdr:x>
      <cdr:y>0.70855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786082" y="2714668"/>
          <a:ext cx="1685458" cy="8791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2600" b="1" dirty="0" smtClean="0">
              <a:latin typeface="Times New Roman" pitchFamily="18" charset="0"/>
              <a:cs typeface="Times New Roman" pitchFamily="18" charset="0"/>
            </a:rPr>
            <a:t>64 232 000</a:t>
          </a:r>
        </a:p>
        <a:p xmlns:a="http://schemas.openxmlformats.org/drawingml/2006/main">
          <a:endParaRPr lang="ru-RU" sz="2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0.32521</cdr:x>
      <cdr:y>0.52</cdr:y>
    </cdr:from>
    <cdr:to>
      <cdr:x>0.50407</cdr:x>
      <cdr:y>0.65334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857520" y="2786082"/>
          <a:ext cx="1571636" cy="714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0.44716</cdr:x>
      <cdr:y>0.61334</cdr:y>
    </cdr:from>
    <cdr:to>
      <cdr:x>0.55122</cdr:x>
      <cdr:y>0.784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929090" y="328614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0.30903</cdr:x>
      <cdr:y>0.57769</cdr:y>
    </cdr:from>
    <cdr:to>
      <cdr:x>0.5</cdr:x>
      <cdr:y>0.75132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43164" y="2614618"/>
          <a:ext cx="1571636" cy="7858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2600" b="1" dirty="0" smtClean="0">
              <a:latin typeface="Times New Roman" pitchFamily="18" charset="0"/>
              <a:cs typeface="Times New Roman" pitchFamily="18" charset="0"/>
            </a:rPr>
            <a:t>129 666 700</a:t>
          </a:r>
        </a:p>
        <a:p xmlns:a="http://schemas.openxmlformats.org/drawingml/2006/main">
          <a:endParaRPr lang="ru-RU" sz="2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0.32118</cdr:x>
      <cdr:y>0.53666</cdr:y>
    </cdr:from>
    <cdr:to>
      <cdr:x>0.50004</cdr:x>
      <cdr:y>0.67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643206" y="2428892"/>
          <a:ext cx="1471946" cy="6034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5"/>
          </a:xfrm>
          <a:prstGeom prst="rect">
            <a:avLst/>
          </a:prstGeom>
        </p:spPr>
        <p:txBody>
          <a:bodyPr vert="horz" lIns="91129" tIns="45565" rIns="91129" bIns="4556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5"/>
          </a:xfrm>
          <a:prstGeom prst="rect">
            <a:avLst/>
          </a:prstGeom>
        </p:spPr>
        <p:txBody>
          <a:bodyPr vert="horz" lIns="91129" tIns="45565" rIns="91129" bIns="45565" rtlCol="0"/>
          <a:lstStyle>
            <a:lvl1pPr algn="r">
              <a:defRPr sz="1200"/>
            </a:lvl1pPr>
          </a:lstStyle>
          <a:p>
            <a:fld id="{64A45AEC-7F0D-4055-A160-9A2D7191E42F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29" tIns="45565" rIns="91129" bIns="4556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129" tIns="45565" rIns="91129" bIns="4556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5"/>
          </a:xfrm>
          <a:prstGeom prst="rect">
            <a:avLst/>
          </a:prstGeom>
        </p:spPr>
        <p:txBody>
          <a:bodyPr vert="horz" lIns="91129" tIns="45565" rIns="91129" bIns="4556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5"/>
          </a:xfrm>
          <a:prstGeom prst="rect">
            <a:avLst/>
          </a:prstGeom>
        </p:spPr>
        <p:txBody>
          <a:bodyPr vert="horz" lIns="91129" tIns="45565" rIns="91129" bIns="45565" rtlCol="0" anchor="b"/>
          <a:lstStyle>
            <a:lvl1pPr algn="r">
              <a:defRPr sz="1200"/>
            </a:lvl1pPr>
          </a:lstStyle>
          <a:p>
            <a:fld id="{BD86E518-6B96-4E4D-BDD5-B5B4148DDC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6938" y="746125"/>
            <a:ext cx="4967287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6E518-6B96-4E4D-BDD5-B5B4148DDCF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6E518-6B96-4E4D-BDD5-B5B4148DDCF1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4ED4E-E5B9-4857-B3EE-4F7D837A749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69A93-57E1-45F3-AADF-E403FCE735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4ED4E-E5B9-4857-B3EE-4F7D837A749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69A93-57E1-45F3-AADF-E403FCE735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4ED4E-E5B9-4857-B3EE-4F7D837A749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69A93-57E1-45F3-AADF-E403FCE735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4ED4E-E5B9-4857-B3EE-4F7D837A749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69A93-57E1-45F3-AADF-E403FCE735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4ED4E-E5B9-4857-B3EE-4F7D837A749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69A93-57E1-45F3-AADF-E403FCE735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4ED4E-E5B9-4857-B3EE-4F7D837A749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69A93-57E1-45F3-AADF-E403FCE735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4ED4E-E5B9-4857-B3EE-4F7D837A749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69A93-57E1-45F3-AADF-E403FCE735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4ED4E-E5B9-4857-B3EE-4F7D837A749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69A93-57E1-45F3-AADF-E403FCE735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4ED4E-E5B9-4857-B3EE-4F7D837A749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69A93-57E1-45F3-AADF-E403FCE735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4ED4E-E5B9-4857-B3EE-4F7D837A749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69A93-57E1-45F3-AADF-E403FCE735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4ED4E-E5B9-4857-B3EE-4F7D837A749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69A93-57E1-45F3-AADF-E403FCE735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4ED4E-E5B9-4857-B3EE-4F7D837A749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69A93-57E1-45F3-AADF-E403FCE735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.gif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.gif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gif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           </a:t>
            </a:r>
            <a:r>
              <a:rPr lang="ru-RU" sz="3200" b="1" dirty="0" smtClean="0"/>
              <a:t>Муниципальное образование г.Ковров</a:t>
            </a:r>
            <a:endParaRPr lang="ru-RU" sz="32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57158" y="1571613"/>
            <a:ext cx="8643998" cy="528638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Реализация мероприятий </a:t>
            </a:r>
          </a:p>
          <a:p>
            <a:pPr algn="ctr">
              <a:buNone/>
            </a:pPr>
            <a:endParaRPr lang="ru-RU" sz="3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региональных проектов Владимирской области в целях выполнения национальных проектов на территории муниципального образования город Ковров </a:t>
            </a:r>
          </a:p>
          <a:p>
            <a:pPr algn="ctr">
              <a:buNone/>
            </a:pPr>
            <a:r>
              <a:rPr lang="ru-RU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31.12.2020г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Ковров 2020 год</a:t>
            </a:r>
          </a:p>
        </p:txBody>
      </p:sp>
      <p:pic>
        <p:nvPicPr>
          <p:cNvPr id="5" name="Рисунок 4" descr="http://kovrov-gorod.ru/images/logo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0"/>
            <a:ext cx="857256" cy="121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4006842"/>
            <a:ext cx="5643570" cy="2851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Муниципальное образование </a:t>
            </a:r>
            <a:br>
              <a:rPr lang="ru-RU" sz="3200" b="1" dirty="0" smtClean="0"/>
            </a:br>
            <a:r>
              <a:rPr lang="ru-RU" sz="3200" b="1" dirty="0" smtClean="0"/>
              <a:t>г. Ковров 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701800" indent="-361950" algn="ctr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Региональный проект «Цифровая образовательная среда»</a:t>
            </a:r>
          </a:p>
          <a:p>
            <a:pPr marL="1701800" indent="-361950" algn="ctr">
              <a:buNone/>
            </a:pPr>
            <a:endParaRPr lang="ru-RU" sz="2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dirty="0" smtClean="0"/>
              <a:t>     </a:t>
            </a:r>
            <a:r>
              <a:rPr lang="ru-RU" sz="2600" dirty="0" smtClean="0"/>
              <a:t>Задачами участия города </a:t>
            </a:r>
            <a:r>
              <a:rPr lang="ru-RU" sz="2600" dirty="0" err="1" smtClean="0"/>
              <a:t>Коврова</a:t>
            </a:r>
            <a:r>
              <a:rPr lang="ru-RU" sz="2600" dirty="0" smtClean="0"/>
              <a:t> и ожидаемыми результатами реализации проекта являлись:</a:t>
            </a:r>
          </a:p>
          <a:p>
            <a:pPr algn="just">
              <a:buNone/>
            </a:pPr>
            <a:endParaRPr lang="ru-RU" sz="2400" dirty="0" smtClean="0"/>
          </a:p>
          <a:p>
            <a:pPr lvl="2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Обновление в образовательных организациях г.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Коврова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информационного наполнения и функциональных возможностей открытых и общедоступных информационных ресурсов.   </a:t>
            </a:r>
          </a:p>
          <a:p>
            <a:pPr lvl="2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Обеспечение внедрения современных цифровых технологий в основные общеобразовательные программы. </a:t>
            </a:r>
          </a:p>
          <a:p>
            <a:pPr lvl="2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Создание современной и безопасной цифровой  образовательной среды, обеспечивающей высокое качество и доступность образования.</a:t>
            </a:r>
            <a:endParaRPr lang="ru-RU" sz="2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" name="Рисунок 9" descr="http://kovrov-gorod.ru/images/logo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0"/>
            <a:ext cx="857256" cy="121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kamzkh.ru/wp-content/uploads/2019/06/2106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8" y="5786456"/>
            <a:ext cx="1000133" cy="690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           </a:t>
            </a:r>
            <a:r>
              <a:rPr lang="ru-RU" sz="3200" b="1" dirty="0" smtClean="0"/>
              <a:t>Муниципальное образование г.Ковров</a:t>
            </a:r>
            <a:endParaRPr lang="ru-RU" sz="3200" b="1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357158" y="1500174"/>
          <a:ext cx="8501092" cy="5072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http://kovrov-gorod.ru/images/logo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0"/>
            <a:ext cx="857256" cy="121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928926" y="4429132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20</a:t>
            </a:r>
            <a:r>
              <a:rPr lang="ru-RU" sz="2000" dirty="0" smtClean="0"/>
              <a:t> </a:t>
            </a:r>
            <a:r>
              <a:rPr lang="ru-RU" sz="2400" dirty="0" smtClean="0"/>
              <a:t>538 100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           </a:t>
            </a:r>
            <a:r>
              <a:rPr lang="ru-RU" sz="3200" b="1" dirty="0" smtClean="0"/>
              <a:t>Муниципальное образование г.Ковров</a:t>
            </a:r>
            <a:endParaRPr lang="ru-RU" sz="3200" b="1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14282" y="1285860"/>
          <a:ext cx="8786812" cy="5357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http://kovrov-gorod.ru/images/logo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0"/>
            <a:ext cx="857256" cy="121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                </a:t>
            </a:r>
            <a:r>
              <a:rPr lang="ru-RU" sz="3600" b="1" dirty="0" smtClean="0"/>
              <a:t>Муниципальное образование   </a:t>
            </a:r>
            <a:br>
              <a:rPr lang="ru-RU" sz="3600" b="1" dirty="0" smtClean="0"/>
            </a:br>
            <a:r>
              <a:rPr lang="ru-RU" sz="3600" b="1" dirty="0" smtClean="0"/>
              <a:t>         г.Ковров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Региональный проект «Современная школа»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В рамках проекта в 2021 -2022 годах запланировано строительство школы на 1100 мест.</a:t>
            </a:r>
          </a:p>
          <a:p>
            <a:pPr>
              <a:buNone/>
            </a:pPr>
            <a:r>
              <a:rPr lang="ru-RU" sz="2800" dirty="0" smtClean="0"/>
              <a:t>Всего на строительство предусмотрено 883 341,5 тыс. рублей, в том числе:</a:t>
            </a:r>
          </a:p>
          <a:p>
            <a:pPr>
              <a:buNone/>
            </a:pPr>
            <a:r>
              <a:rPr lang="ru-RU" sz="2800" dirty="0" smtClean="0"/>
              <a:t>Федеральный бюджет – 319 094,4 тыс. рублей;</a:t>
            </a:r>
          </a:p>
          <a:p>
            <a:pPr>
              <a:buNone/>
            </a:pPr>
            <a:r>
              <a:rPr lang="ru-RU" sz="2800" dirty="0" smtClean="0"/>
              <a:t>Областной бюджет – 501 273,8 тыс. рублей;</a:t>
            </a:r>
          </a:p>
          <a:p>
            <a:pPr>
              <a:buNone/>
            </a:pPr>
            <a:r>
              <a:rPr lang="ru-RU" sz="2800" dirty="0" smtClean="0"/>
              <a:t>Местный бюджет – 62 973,3 тыс. рублей.</a:t>
            </a:r>
            <a:endParaRPr lang="ru-RU" sz="2800" dirty="0"/>
          </a:p>
        </p:txBody>
      </p:sp>
      <p:pic>
        <p:nvPicPr>
          <p:cNvPr id="4" name="Рисунок 3" descr="http://kovrov-gorod.ru/images/logo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0"/>
            <a:ext cx="857256" cy="121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kamzkh.ru/wp-content/uploads/2019/06/2106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869" y="6000769"/>
            <a:ext cx="1000133" cy="690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             Муниципальное образование г.Ковров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Региональный проект «Успех каждого ребенка»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5860 детей приняли участие в открытых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онлайн-уроках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285 детей получили рекомендации по построению индивидуального учебного плана;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349 детей с ОВЗ освоили дополнительные общеобразовательные программы в т.ч. с использованием дистанционных технологий;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1458 обучающихся вовлечены в различные формы наставничества.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://kovrov-gorod.ru/images/logo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0"/>
            <a:ext cx="857256" cy="121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kamzkh.ru/wp-content/uploads/2019/06/2106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869" y="6000769"/>
            <a:ext cx="1000133" cy="690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             Муниципальное образование г.Ковров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Региональный проект «Поддержка семей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имеющих детей»</a:t>
            </a:r>
          </a:p>
          <a:p>
            <a:pPr>
              <a:spcBef>
                <a:spcPts val="0"/>
              </a:spcBef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 проекта: Оказание консультативной и методической помощи родителям и гражданам, желающим принять на воспитание детей, по вопросам воспитания и обучения детей, через повышение компетентности родителей.  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В период с 01.07.2019 по 31.12.2020 г консультационным пунктом психолого-педагогической, методической и консультативной помощи управления образования оказано 2248 консультаций.</a:t>
            </a:r>
            <a:endParaRPr lang="ru-RU" sz="2400" dirty="0"/>
          </a:p>
        </p:txBody>
      </p:sp>
      <p:pic>
        <p:nvPicPr>
          <p:cNvPr id="4" name="Рисунок 3" descr="http://kovrov-gorod.ru/images/logo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0"/>
            <a:ext cx="857256" cy="121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kamzkh.ru/wp-content/uploads/2019/06/2106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869" y="6000769"/>
            <a:ext cx="1000133" cy="690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             Муниципальное образование г.Ковров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Региональный проект «Учитель будущего»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Повысили квалификацию -366 педагогов и руководителей школ</a:t>
            </a: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ru-RU" sz="2800" dirty="0" smtClean="0"/>
              <a:t>Приняли участие в стратегических сессиях, круглых столах и других мероприятиях направленных на повышение квалификации:</a:t>
            </a:r>
          </a:p>
          <a:p>
            <a:pPr>
              <a:spcBef>
                <a:spcPts val="0"/>
              </a:spcBef>
              <a:buNone/>
            </a:pPr>
            <a:r>
              <a:rPr lang="ru-RU" sz="2800" dirty="0" smtClean="0"/>
              <a:t>    128 педагогов-руководителей методических объединений, 7 директоров школ, </a:t>
            </a:r>
          </a:p>
          <a:p>
            <a:pPr>
              <a:spcBef>
                <a:spcPts val="0"/>
              </a:spcBef>
              <a:buNone/>
            </a:pPr>
            <a:r>
              <a:rPr lang="ru-RU" sz="2800" dirty="0" smtClean="0"/>
              <a:t>    12 заместителей директоров школ, 3 методиста и руководитель ИМЦ. 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4" name="Рисунок 3" descr="http://kovrov-gorod.ru/images/logo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0"/>
            <a:ext cx="857256" cy="121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kamzkh.ru/wp-content/uploads/2019/06/2106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869" y="6000769"/>
            <a:ext cx="1000133" cy="690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           </a:t>
            </a:r>
            <a:r>
              <a:rPr lang="ru-RU" sz="3200" b="1" dirty="0" smtClean="0"/>
              <a:t>Муниципальное образование г.Ковров</a:t>
            </a:r>
            <a:endParaRPr lang="ru-RU" sz="3200" b="1" dirty="0"/>
          </a:p>
        </p:txBody>
      </p:sp>
      <p:pic>
        <p:nvPicPr>
          <p:cNvPr id="16386" name="Picture 2" descr="C:\Users\6BA1~1\AppData\Local\Temp\_tc\Иконки\PNG\PNG_icons_national_projects\icon_n (5)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142985"/>
            <a:ext cx="1117688" cy="1216435"/>
          </a:xfrm>
          <a:prstGeom prst="rect">
            <a:avLst/>
          </a:prstGeom>
          <a:noFill/>
        </p:spPr>
      </p:pic>
      <p:pic>
        <p:nvPicPr>
          <p:cNvPr id="5" name="Рисунок 4" descr="http://kovrov-gorod.ru/images/logo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0"/>
            <a:ext cx="857256" cy="121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4544879"/>
            <a:ext cx="6215106" cy="2145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14480" y="1214421"/>
          <a:ext cx="7143800" cy="3840480"/>
        </p:xfrm>
        <a:graphic>
          <a:graphicData uri="http://schemas.openxmlformats.org/drawingml/2006/table">
            <a:tbl>
              <a:tblPr/>
              <a:tblGrid>
                <a:gridCol w="7143800"/>
              </a:tblGrid>
              <a:tr h="3071835"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457200" algn="l">
                        <a:spcAft>
                          <a:spcPts val="0"/>
                        </a:spcAft>
                      </a:pPr>
                      <a:endParaRPr lang="ru-RU" sz="24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457200" algn="l">
                        <a:spcAft>
                          <a:spcPts val="0"/>
                        </a:spcAft>
                      </a:pPr>
                      <a:endParaRPr lang="ru-RU" sz="24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457200" algn="l">
                        <a:spcAft>
                          <a:spcPts val="0"/>
                        </a:spcAft>
                      </a:pPr>
                      <a:endParaRPr lang="ru-RU" sz="24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2020 году реализация национального проекта Культура осуществлялась в рамках двух региональных проектов:</a:t>
                      </a:r>
                    </a:p>
                    <a:p>
                      <a:pPr marL="457200" algn="l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28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Творческие люди</a:t>
                      </a:r>
                    </a:p>
                    <a:p>
                      <a:pPr marL="457200" algn="l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2800" b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Культурная </a:t>
                      </a:r>
                      <a:r>
                        <a:rPr lang="ru-RU" sz="28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среда</a:t>
                      </a:r>
                      <a:endParaRPr lang="ru-RU" sz="28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457200" algn="l"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ru-RU" sz="28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</a:t>
                      </a:r>
                      <a:endParaRPr lang="ru-RU" sz="28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2500306"/>
            <a:ext cx="1357322" cy="1431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3857629"/>
            <a:ext cx="1242921" cy="1300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10" y="5143513"/>
            <a:ext cx="1409700" cy="150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 descr="Культура_лого_цвет_гориз_прав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71603" y="1142984"/>
            <a:ext cx="7358115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           </a:t>
            </a:r>
            <a:r>
              <a:rPr lang="ru-RU" sz="3200" b="1" dirty="0" smtClean="0"/>
              <a:t>Муниципальное образование г.Ковров</a:t>
            </a:r>
            <a:endParaRPr lang="ru-RU" sz="32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1285860"/>
            <a:ext cx="8786874" cy="5357851"/>
          </a:xfrm>
        </p:spPr>
        <p:txBody>
          <a:bodyPr>
            <a:normAutofit/>
          </a:bodyPr>
          <a:lstStyle/>
          <a:p>
            <a:pPr marL="1339850" indent="0">
              <a:buNone/>
            </a:pP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39850" indent="0">
              <a:buNone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Региональный проект «Творческие люди».</a:t>
            </a:r>
          </a:p>
          <a:p>
            <a:pPr marL="1339850" indent="0"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1339850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Департаментом культуры администрации Владимирской области предоставлен грант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МБУК Дворец культуры «Современник»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 поддержку любительских творческих коллективов на реализацию проекта «Помни!» (к 75-летию Победы в Великой Отечественной войне 1941-1945 гг.) в размере 500,0 тыс. руб.</a:t>
            </a:r>
          </a:p>
          <a:p>
            <a:pPr marL="1339850" indent="0">
              <a:buNone/>
            </a:pPr>
            <a:endParaRPr lang="ru-RU" sz="2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kovrov-gorod.ru/images/logo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0"/>
            <a:ext cx="857256" cy="121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2" y="2285992"/>
            <a:ext cx="1242921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 descr="https://kamzkh.ru/wp-content/uploads/2019/06/2106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3867" y="6000768"/>
            <a:ext cx="1000133" cy="690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           </a:t>
            </a:r>
            <a:r>
              <a:rPr lang="ru-RU" sz="3200" b="1" dirty="0" smtClean="0"/>
              <a:t>Муниципальное образование г.Ковров</a:t>
            </a:r>
            <a:endParaRPr lang="ru-RU" sz="3200" b="1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14282" y="1285860"/>
          <a:ext cx="8786812" cy="5357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http://kovrov-gorod.ru/images/logo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0"/>
            <a:ext cx="857256" cy="121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      </a:t>
            </a:r>
            <a:r>
              <a:rPr lang="ru-RU" sz="3600" b="1" dirty="0" smtClean="0"/>
              <a:t>Муниципальное образование </a:t>
            </a:r>
            <a:br>
              <a:rPr lang="ru-RU" sz="3600" b="1" dirty="0" smtClean="0"/>
            </a:br>
            <a:r>
              <a:rPr lang="ru-RU" sz="3600" b="1" dirty="0" smtClean="0"/>
              <a:t>г.Ковров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600200"/>
            <a:ext cx="7901014" cy="4525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000" dirty="0" smtClean="0"/>
              <a:t>                 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/>
              <a:t>                  </a:t>
            </a:r>
            <a:r>
              <a:rPr lang="ru-RU" dirty="0" smtClean="0"/>
              <a:t>В 2020 году администрация города   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/>
              <a:t>           участвовала в реализации четырех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/>
              <a:t>           национальных проектов:</a:t>
            </a: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ru-RU" dirty="0" smtClean="0"/>
              <a:t>    </a:t>
            </a:r>
            <a:r>
              <a:rPr lang="ru-RU" b="1" i="1" dirty="0" smtClean="0"/>
              <a:t>Демография</a:t>
            </a: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ru-RU" dirty="0" smtClean="0"/>
              <a:t>    </a:t>
            </a:r>
            <a:r>
              <a:rPr lang="ru-RU" b="1" i="1" dirty="0" smtClean="0"/>
              <a:t>Образование</a:t>
            </a: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ru-RU" dirty="0" smtClean="0"/>
              <a:t>    </a:t>
            </a:r>
            <a:r>
              <a:rPr lang="ru-RU" b="1" i="1" dirty="0" smtClean="0"/>
              <a:t>Культура</a:t>
            </a: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ru-RU" dirty="0" smtClean="0"/>
              <a:t>    </a:t>
            </a:r>
            <a:r>
              <a:rPr lang="ru-RU" b="1" i="1" dirty="0" smtClean="0"/>
              <a:t>Жилье и городская среда</a:t>
            </a:r>
            <a:endParaRPr lang="ru-RU" b="1" i="1" dirty="0"/>
          </a:p>
        </p:txBody>
      </p:sp>
      <p:pic>
        <p:nvPicPr>
          <p:cNvPr id="4" name="Рисунок 3" descr="http://kovrov-gorod.ru/images/logo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0"/>
            <a:ext cx="857256" cy="121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kamzkh.ru/wp-content/uploads/2019/06/2106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8" y="5786456"/>
            <a:ext cx="1000133" cy="690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           </a:t>
            </a:r>
            <a:r>
              <a:rPr lang="ru-RU" sz="3200" b="1" dirty="0" smtClean="0"/>
              <a:t>Муниципальное образование г.Ковров</a:t>
            </a:r>
            <a:endParaRPr lang="ru-RU" sz="3200" b="1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500034" y="1571612"/>
          <a:ext cx="8501122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http://kovrov-gorod.ru/images/logo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0"/>
            <a:ext cx="857256" cy="121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           </a:t>
            </a:r>
            <a:r>
              <a:rPr lang="ru-RU" sz="3200" b="1" dirty="0" smtClean="0"/>
              <a:t>Муниципальное образование г.Ковров</a:t>
            </a:r>
            <a:endParaRPr lang="ru-RU" sz="3200" b="1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928935"/>
            <a:ext cx="9334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http://kovrov-gorod.ru/images/logo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0"/>
            <a:ext cx="857256" cy="121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57297"/>
            <a:ext cx="1838325" cy="154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3" y="4071941"/>
            <a:ext cx="1377887" cy="135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5353053"/>
            <a:ext cx="1353071" cy="1504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285984" y="1500174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857356" y="1357299"/>
          <a:ext cx="7143800" cy="3642360"/>
        </p:xfrm>
        <a:graphic>
          <a:graphicData uri="http://schemas.openxmlformats.org/drawingml/2006/table">
            <a:tbl>
              <a:tblPr/>
              <a:tblGrid>
                <a:gridCol w="7143800"/>
              </a:tblGrid>
              <a:tr h="3642360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endParaRPr lang="ru-RU" sz="23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indent="0" algn="l">
                        <a:spcAft>
                          <a:spcPts val="0"/>
                        </a:spcAft>
                      </a:pPr>
                      <a:endParaRPr lang="ru-RU" sz="23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indent="0" algn="l">
                        <a:spcAft>
                          <a:spcPts val="0"/>
                        </a:spcAft>
                      </a:pPr>
                      <a:endParaRPr lang="ru-RU" sz="23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indent="0" algn="l">
                        <a:spcAft>
                          <a:spcPts val="0"/>
                        </a:spcAft>
                      </a:pPr>
                      <a:endParaRPr lang="ru-RU" sz="23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457200" algn="l"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0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457200" algn="l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Реализация национального проекта «Жилье и городская среда» в 2020 году осуществлялась в рамках двух региональных проектов:</a:t>
                      </a:r>
                    </a:p>
                    <a:p>
                      <a:pPr marL="457200" algn="l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20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Формирование </a:t>
                      </a:r>
                      <a:r>
                        <a:rPr lang="ru-RU" sz="20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комфортной городской </a:t>
                      </a:r>
                      <a:r>
                        <a:rPr lang="ru-RU" sz="20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среды </a:t>
                      </a:r>
                    </a:p>
                    <a:p>
                      <a:pPr marL="457200" algn="l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20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Обеспечение </a:t>
                      </a:r>
                      <a:r>
                        <a:rPr lang="ru-RU" sz="20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устойчивого сокращения непригодного для проживания жилищного </a:t>
                      </a:r>
                      <a:r>
                        <a:rPr lang="ru-RU" sz="20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фонда</a:t>
                      </a:r>
                      <a:r>
                        <a:rPr lang="ru-RU" sz="2000" b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20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5263258"/>
            <a:ext cx="4143404" cy="159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Рисунок 12" descr="Жилье_лого_цвет_гориз_прав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88032" y="1357299"/>
            <a:ext cx="6841686" cy="15001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             Муниципальное образование г.Ковров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dirty="0" smtClean="0">
                <a:solidFill>
                  <a:srgbClr val="FF0000"/>
                </a:solidFill>
              </a:rPr>
              <a:t>     Региональный проект «Формирование    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    комфортной городской среды»</a:t>
            </a:r>
          </a:p>
          <a:p>
            <a:pPr>
              <a:spcBef>
                <a:spcPts val="0"/>
              </a:spcBef>
              <a:buNone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Объем финансирования - 64 232,0 тыс.рублей, из них: </a:t>
            </a:r>
          </a:p>
          <a:p>
            <a:pPr>
              <a:spcBef>
                <a:spcPts val="0"/>
              </a:spcBef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федеральный бюджет - 55 751,2 тыс.рублей</a:t>
            </a:r>
          </a:p>
          <a:p>
            <a:pPr>
              <a:spcBef>
                <a:spcPts val="0"/>
              </a:spcBef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областной бюджет - 5 269,2 тыс.рублей</a:t>
            </a:r>
          </a:p>
          <a:p>
            <a:pPr>
              <a:spcBef>
                <a:spcPts val="0"/>
              </a:spcBef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местный бюджет - 3 211,6 тыс.рублей,</a:t>
            </a:r>
          </a:p>
          <a:p>
            <a:pPr>
              <a:spcBef>
                <a:spcPts val="0"/>
              </a:spcBef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на благоустройство 17 дворовых территорий и </a:t>
            </a:r>
          </a:p>
          <a:p>
            <a:pPr>
              <a:spcBef>
                <a:spcPts val="0"/>
              </a:spcBef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3 общественных пространств.</a:t>
            </a:r>
            <a:endParaRPr lang="ru-RU" sz="26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ttp://kovrov-gorod.ru/images/logo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0"/>
            <a:ext cx="857256" cy="121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kamzkh.ru/wp-content/uploads/2019/06/2106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869" y="6000769"/>
            <a:ext cx="1000133" cy="690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           </a:t>
            </a:r>
            <a:r>
              <a:rPr lang="ru-RU" sz="3200" b="1" dirty="0" smtClean="0"/>
              <a:t>Муниципальное образование г.Ковров</a:t>
            </a:r>
            <a:endParaRPr lang="ru-RU" sz="3200" b="1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42844" y="1357299"/>
          <a:ext cx="8643998" cy="5072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Рисунок 4" descr="http://kovrov-gorod.ru/images/logo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0"/>
            <a:ext cx="857256" cy="121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           </a:t>
            </a:r>
            <a:r>
              <a:rPr lang="ru-RU" sz="3200" b="1" dirty="0" smtClean="0"/>
              <a:t>Муниципальное образование г.Ковров</a:t>
            </a:r>
            <a:endParaRPr lang="ru-RU" sz="3200" b="1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14313" y="1285876"/>
          <a:ext cx="8786812" cy="5357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http://kovrov-gorod.ru/images/logo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0"/>
            <a:ext cx="857256" cy="121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                </a:t>
            </a:r>
            <a:r>
              <a:rPr lang="ru-RU" sz="3200" b="1" dirty="0" smtClean="0"/>
              <a:t>Муниципальное образование  </a:t>
            </a:r>
            <a:br>
              <a:rPr lang="ru-RU" sz="3200" b="1" dirty="0" smtClean="0"/>
            </a:br>
            <a:r>
              <a:rPr lang="ru-RU" sz="3200" b="1" dirty="0" smtClean="0"/>
              <a:t>              г.Ковров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dirty="0" smtClean="0">
                <a:solidFill>
                  <a:srgbClr val="FF0000"/>
                </a:solidFill>
              </a:rPr>
              <a:t>Региональный проект «Обеспечение устойчивого сокращения непригодного для проживания жилищного фонда»</a:t>
            </a:r>
          </a:p>
          <a:p>
            <a:pPr>
              <a:spcBef>
                <a:spcPts val="0"/>
              </a:spcBef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Объем финансирования  - 129 666,7 тыс.рублей, из них: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федеральный бюджет - 125 713,2 тыс.рублей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областной бюджет - 1 924,2 тыс.рублей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местный бюджет - 2 029,3 тыс.рублей, 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на строительство многоквартирных домов в рамках программы переселения граждан из аварийного жилищного фонда в 2020 – 2021 годах.</a:t>
            </a:r>
            <a:endParaRPr lang="ru-RU" sz="2400" dirty="0" smtClean="0">
              <a:solidFill>
                <a:srgbClr val="FF0000"/>
              </a:solidFill>
            </a:endParaRPr>
          </a:p>
        </p:txBody>
      </p:sp>
      <p:pic>
        <p:nvPicPr>
          <p:cNvPr id="4" name="Рисунок 3" descr="http://kovrov-gorod.ru/images/logo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0"/>
            <a:ext cx="857256" cy="121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kamzkh.ru/wp-content/uploads/2019/06/2106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869" y="6000769"/>
            <a:ext cx="1000133" cy="690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    </a:t>
            </a:r>
            <a:r>
              <a:rPr lang="ru-RU" sz="3600" b="1" dirty="0" smtClean="0"/>
              <a:t>Муниципальное образование </a:t>
            </a:r>
            <a:br>
              <a:rPr lang="ru-RU" sz="3600" b="1" dirty="0" smtClean="0"/>
            </a:br>
            <a:r>
              <a:rPr lang="ru-RU" sz="3600" b="1" dirty="0" smtClean="0"/>
              <a:t>г.Ковров</a:t>
            </a:r>
            <a:endParaRPr lang="ru-RU" sz="3600" dirty="0"/>
          </a:p>
        </p:txBody>
      </p:sp>
      <p:pic>
        <p:nvPicPr>
          <p:cNvPr id="4" name="Рисунок 3" descr="http://kovrov-gorod.ru/images/logo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290"/>
            <a:ext cx="857256" cy="121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Содержимое 6"/>
          <p:cNvGraphicFramePr>
            <a:graphicFrameLocks noGrp="1"/>
          </p:cNvGraphicFramePr>
          <p:nvPr>
            <p:ph idx="1"/>
          </p:nvPr>
        </p:nvGraphicFramePr>
        <p:xfrm>
          <a:off x="428596" y="157161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     </a:t>
            </a:r>
            <a:r>
              <a:rPr lang="ru-RU" sz="3600" b="1" dirty="0" smtClean="0"/>
              <a:t>Муниципальное образование </a:t>
            </a:r>
            <a:br>
              <a:rPr lang="ru-RU" sz="3600" b="1" dirty="0" smtClean="0"/>
            </a:br>
            <a:r>
              <a:rPr lang="ru-RU" sz="3600" b="1" dirty="0" smtClean="0"/>
              <a:t>г.Ковров</a:t>
            </a:r>
            <a:endParaRPr lang="ru-RU" sz="3600" dirty="0"/>
          </a:p>
        </p:txBody>
      </p:sp>
      <p:pic>
        <p:nvPicPr>
          <p:cNvPr id="4" name="Рисунок 3" descr="http://kovrov-gorod.ru/images/logo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290"/>
            <a:ext cx="857256" cy="121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       Муниципальное образование </a:t>
            </a:r>
            <a:br>
              <a:rPr lang="ru-RU" sz="3200" b="1" dirty="0" smtClean="0"/>
            </a:br>
            <a:r>
              <a:rPr lang="ru-RU" sz="3200" b="1" dirty="0" smtClean="0"/>
              <a:t> г.Ковров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800" dirty="0" smtClean="0"/>
              <a:t>    Пять региональных проектов реализовывались за счет средств федерального, областного и местного бюджетов:</a:t>
            </a:r>
          </a:p>
          <a:p>
            <a:pPr>
              <a:buFont typeface="Wingdings" pitchFamily="2" charset="2"/>
              <a:buChar char="§"/>
            </a:pPr>
            <a:r>
              <a:rPr lang="ru-RU" sz="2800" b="1" i="1" dirty="0" smtClean="0"/>
              <a:t>  Спорт – норма жизни</a:t>
            </a:r>
          </a:p>
          <a:p>
            <a:pPr>
              <a:buFont typeface="Wingdings" pitchFamily="2" charset="2"/>
              <a:buChar char="§"/>
            </a:pPr>
            <a:r>
              <a:rPr lang="ru-RU" sz="2800" b="1" i="1" dirty="0" smtClean="0"/>
              <a:t>  Цифровая образовательная среда</a:t>
            </a:r>
          </a:p>
          <a:p>
            <a:pPr>
              <a:buFont typeface="Wingdings" pitchFamily="2" charset="2"/>
              <a:buChar char="§"/>
            </a:pPr>
            <a:r>
              <a:rPr lang="ru-RU" sz="2800" b="1" i="1" dirty="0" smtClean="0"/>
              <a:t>  Творческие люди</a:t>
            </a:r>
          </a:p>
          <a:p>
            <a:pPr>
              <a:buFont typeface="Wingdings" pitchFamily="2" charset="2"/>
              <a:buChar char="§"/>
            </a:pPr>
            <a:r>
              <a:rPr lang="ru-RU" sz="2800" b="1" i="1" dirty="0" smtClean="0"/>
              <a:t>  Формирование комфортной городской среды</a:t>
            </a:r>
          </a:p>
          <a:p>
            <a:pPr>
              <a:buFont typeface="Wingdings" pitchFamily="2" charset="2"/>
              <a:buChar char="§"/>
            </a:pPr>
            <a:r>
              <a:rPr lang="ru-RU" sz="2800" b="1" i="1" dirty="0" smtClean="0"/>
              <a:t>  Обеспечение устойчивого сокращения    </a:t>
            </a:r>
          </a:p>
          <a:p>
            <a:pPr>
              <a:buNone/>
            </a:pPr>
            <a:r>
              <a:rPr lang="ru-RU" sz="2800" b="1" i="1" dirty="0" smtClean="0"/>
              <a:t>       непригодного для проживания жилищного      </a:t>
            </a:r>
          </a:p>
          <a:p>
            <a:pPr>
              <a:buNone/>
            </a:pPr>
            <a:r>
              <a:rPr lang="ru-RU" sz="2800" b="1" i="1" dirty="0" smtClean="0"/>
              <a:t>       фонда</a:t>
            </a:r>
          </a:p>
          <a:p>
            <a:pPr>
              <a:buNone/>
            </a:pPr>
            <a:endParaRPr lang="ru-RU" sz="2800" dirty="0"/>
          </a:p>
        </p:txBody>
      </p:sp>
      <p:pic>
        <p:nvPicPr>
          <p:cNvPr id="4" name="Рисунок 3" descr="http://kovrov-gorod.ru/images/logo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0"/>
            <a:ext cx="857256" cy="121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kamzkh.ru/wp-content/uploads/2019/06/2106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8" y="5786456"/>
            <a:ext cx="1000133" cy="690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       Муниципальное образование </a:t>
            </a:r>
            <a:br>
              <a:rPr lang="ru-RU" sz="3200" b="1" dirty="0" smtClean="0"/>
            </a:br>
            <a:r>
              <a:rPr lang="ru-RU" sz="3200" b="1" dirty="0" smtClean="0"/>
              <a:t> г.Ковров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800" dirty="0" smtClean="0"/>
              <a:t>    </a:t>
            </a:r>
            <a:r>
              <a:rPr lang="ru-RU" dirty="0" smtClean="0"/>
              <a:t>В шести региональных проектах принимали косвенное участие (без финансирования):</a:t>
            </a:r>
          </a:p>
          <a:p>
            <a:pPr>
              <a:spcBef>
                <a:spcPts val="0"/>
              </a:spcBef>
              <a:buNone/>
            </a:pPr>
            <a:endParaRPr lang="ru-RU" sz="2800" dirty="0" smtClean="0"/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ru-RU" sz="2400" b="1" i="1" dirty="0" smtClean="0"/>
              <a:t>Содействие занятости женщин – создание условий</a:t>
            </a:r>
          </a:p>
          <a:p>
            <a:pPr>
              <a:spcBef>
                <a:spcPts val="0"/>
              </a:spcBef>
              <a:buNone/>
            </a:pPr>
            <a:r>
              <a:rPr lang="ru-RU" sz="2400" b="1" i="1" dirty="0" smtClean="0"/>
              <a:t>дошкольного образования для детей в возрасте до 3 лет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ru-RU" sz="2400" b="1" i="1" dirty="0" smtClean="0"/>
              <a:t>Современная школа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ru-RU" sz="2400" b="1" i="1" dirty="0" smtClean="0"/>
              <a:t>Успех каждого ребенка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ru-RU" sz="2400" b="1" i="1" dirty="0" smtClean="0"/>
              <a:t>Поддержка семей имеющих детей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ru-RU" sz="2400" b="1" i="1" dirty="0" smtClean="0"/>
              <a:t>Учитель будущего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ru-RU" sz="2400" b="1" i="1" dirty="0" smtClean="0"/>
              <a:t>Культурная среда </a:t>
            </a:r>
            <a:endParaRPr lang="ru-RU" sz="2400" b="1" i="1" dirty="0"/>
          </a:p>
        </p:txBody>
      </p:sp>
      <p:pic>
        <p:nvPicPr>
          <p:cNvPr id="5" name="Рисунок 4" descr="http://kovrov-gorod.ru/images/logo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0"/>
            <a:ext cx="857256" cy="121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kamzkh.ru/wp-content/uploads/2019/06/2106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8" y="5786456"/>
            <a:ext cx="1000133" cy="690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       Муниципальное образование </a:t>
            </a:r>
            <a:br>
              <a:rPr lang="ru-RU" sz="3200" b="1" dirty="0" smtClean="0"/>
            </a:br>
            <a:r>
              <a:rPr lang="ru-RU" sz="3200" b="1" dirty="0" smtClean="0"/>
              <a:t> г.Ковров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800" dirty="0" smtClean="0"/>
              <a:t>    В 2020 году реализация национального проекта «Демография» осуществлялась в рамках двух региональных проектов: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 Спорт – норма жизни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 Содействие занятости женщин – создание условий дошкольного образования для детей в возрасте до трех лет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://kovrov-gorod.ru/images/logo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0"/>
            <a:ext cx="857256" cy="121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Демография_лого_цвет_гориз_прав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1500174"/>
            <a:ext cx="7786742" cy="1714512"/>
          </a:xfrm>
          <a:prstGeom prst="rect">
            <a:avLst/>
          </a:prstGeom>
        </p:spPr>
      </p:pic>
      <p:pic>
        <p:nvPicPr>
          <p:cNvPr id="21" name="Рисунок 20" descr="https://kamzkh.ru/wp-content/uploads/2019/06/2106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8" y="5786456"/>
            <a:ext cx="1000133" cy="690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       Муниципальное образование </a:t>
            </a:r>
            <a:br>
              <a:rPr lang="ru-RU" sz="3200" b="1" dirty="0" smtClean="0"/>
            </a:br>
            <a:r>
              <a:rPr lang="ru-RU" sz="3200" b="1" dirty="0" smtClean="0"/>
              <a:t> г.Ковров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01800" indent="-361950" algn="ct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Региональный проект «Спорт – </a:t>
            </a:r>
          </a:p>
          <a:p>
            <a:pPr marL="1701800" indent="-361950" algn="ct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норма жизни»</a:t>
            </a:r>
          </a:p>
          <a:p>
            <a:pPr algn="just">
              <a:buNone/>
            </a:pPr>
            <a:r>
              <a:rPr lang="ru-RU" sz="2400" dirty="0" smtClean="0"/>
              <a:t>     Задачами участия города </a:t>
            </a:r>
            <a:r>
              <a:rPr lang="ru-RU" sz="2400" dirty="0" err="1" smtClean="0"/>
              <a:t>Коврова</a:t>
            </a:r>
            <a:r>
              <a:rPr lang="ru-RU" sz="2400" dirty="0" smtClean="0"/>
              <a:t> и ожидаемыми результатами реализации проекта являлись: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Реализация программ спортивной подготовки в соответствии с требованиями федеральных стандартов (участие в выездных тренировочных и соревновательных мероприятиях).   </a:t>
            </a:r>
          </a:p>
          <a:p>
            <a:pPr algn="just"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Приведение муниципальных учреждений в нормативное состояние (приобретение спортивного оборудования, инвентаря, экипировки для занятий физической культурой и спортом. </a:t>
            </a:r>
          </a:p>
          <a:p>
            <a:pPr algn="just"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Строительство многофункционального спортивного сооружения на  территории, прилегающей к СК «Молодежный».</a:t>
            </a: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8" name="Рисунок 7" descr="http://kovrov-gorod.ru/images/logo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0"/>
            <a:ext cx="857256" cy="121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285860"/>
            <a:ext cx="12477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https://kamzkh.ru/wp-content/uploads/2019/06/2106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8" y="5786456"/>
            <a:ext cx="1000133" cy="690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           </a:t>
            </a:r>
            <a:r>
              <a:rPr lang="ru-RU" sz="3200" b="1" dirty="0" smtClean="0"/>
              <a:t>Муниципальное образование г.Ковров</a:t>
            </a:r>
            <a:endParaRPr lang="ru-RU" sz="3200" b="1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0" y="1285860"/>
          <a:ext cx="8715435" cy="5072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http://kovrov-gorod.ru/images/logo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0"/>
            <a:ext cx="857256" cy="121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           </a:t>
            </a:r>
            <a:r>
              <a:rPr lang="ru-RU" sz="3200" b="1" dirty="0" smtClean="0"/>
              <a:t>Муниципальное образование г.Ковров</a:t>
            </a:r>
            <a:endParaRPr lang="ru-RU" sz="3200" b="1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85720" y="1785926"/>
          <a:ext cx="8501091" cy="4786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http://kovrov-gorod.ru/images/logo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0"/>
            <a:ext cx="857256" cy="121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           </a:t>
            </a:r>
            <a:r>
              <a:rPr lang="ru-RU" sz="3200" b="1" dirty="0" smtClean="0"/>
              <a:t>Муниципальное образование г.Ковров</a:t>
            </a:r>
            <a:endParaRPr lang="ru-RU" sz="3200" b="1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286124"/>
            <a:ext cx="990600" cy="1189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http://kovrov-gorod.ru/images/logo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0"/>
            <a:ext cx="857256" cy="121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214421"/>
            <a:ext cx="1990725" cy="207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8" y="4500571"/>
            <a:ext cx="966789" cy="1058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5555541"/>
            <a:ext cx="1090614" cy="130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730" y="4357695"/>
            <a:ext cx="122872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71604" y="5429266"/>
            <a:ext cx="928694" cy="92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14746" y="4714884"/>
            <a:ext cx="5060955" cy="175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1643042" y="1428736"/>
            <a:ext cx="721523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Реализация национального проекта «Образование»  в 2020 году осуществлялась в рамках пяти региональных проектов</a:t>
            </a:r>
          </a:p>
          <a:p>
            <a:pPr lvl="2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Цифровая образовательная среда</a:t>
            </a:r>
          </a:p>
          <a:p>
            <a:pPr lvl="2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Современная школа</a:t>
            </a:r>
          </a:p>
          <a:p>
            <a:pPr lvl="2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Успех каждого ребенка</a:t>
            </a:r>
          </a:p>
          <a:p>
            <a:pPr lvl="2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Поддержка семей, имеющих детей</a:t>
            </a:r>
          </a:p>
          <a:p>
            <a:pPr lvl="2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Учитель будущего</a:t>
            </a:r>
          </a:p>
          <a:p>
            <a:endParaRPr lang="ru-RU" dirty="0"/>
          </a:p>
        </p:txBody>
      </p:sp>
      <p:pic>
        <p:nvPicPr>
          <p:cNvPr id="14" name="Рисунок 13" descr="Образование_лого_гориз_прав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00298" y="1500175"/>
            <a:ext cx="6215106" cy="1214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3570</TotalTime>
  <Words>1085</Words>
  <Application>Microsoft Office PowerPoint</Application>
  <PresentationFormat>Экран (4:3)</PresentationFormat>
  <Paragraphs>182</Paragraphs>
  <Slides>27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           Муниципальное образование г.Ковров</vt:lpstr>
      <vt:lpstr>      Муниципальное образование  г.Ковров</vt:lpstr>
      <vt:lpstr>       Муниципальное образование   г.Ковров</vt:lpstr>
      <vt:lpstr>       Муниципальное образование   г.Ковров</vt:lpstr>
      <vt:lpstr>       Муниципальное образование   г.Ковров</vt:lpstr>
      <vt:lpstr>       Муниципальное образование   г.Ковров</vt:lpstr>
      <vt:lpstr>           Муниципальное образование г.Ковров</vt:lpstr>
      <vt:lpstr>           Муниципальное образование г.Ковров</vt:lpstr>
      <vt:lpstr>           Муниципальное образование г.Ковров</vt:lpstr>
      <vt:lpstr>Муниципальное образование  г. Ковров </vt:lpstr>
      <vt:lpstr>           Муниципальное образование г.Ковров</vt:lpstr>
      <vt:lpstr>           Муниципальное образование г.Ковров</vt:lpstr>
      <vt:lpstr>                Муниципальное образование             г.Ковров</vt:lpstr>
      <vt:lpstr>             Муниципальное образование г.Ковров</vt:lpstr>
      <vt:lpstr>             Муниципальное образование г.Ковров </vt:lpstr>
      <vt:lpstr>             Муниципальное образование г.Ковров</vt:lpstr>
      <vt:lpstr>           Муниципальное образование г.Ковров</vt:lpstr>
      <vt:lpstr>           Муниципальное образование г.Ковров</vt:lpstr>
      <vt:lpstr>           Муниципальное образование г.Ковров</vt:lpstr>
      <vt:lpstr>           Муниципальное образование г.Ковров</vt:lpstr>
      <vt:lpstr>           Муниципальное образование г.Ковров</vt:lpstr>
      <vt:lpstr>             Муниципальное образование г.Ковров</vt:lpstr>
      <vt:lpstr>           Муниципальное образование г.Ковров</vt:lpstr>
      <vt:lpstr>           Муниципальное образование г.Ковров</vt:lpstr>
      <vt:lpstr>                Муниципальное образование                 г.Ковров </vt:lpstr>
      <vt:lpstr>      Муниципальное образование  г.Ковров</vt:lpstr>
      <vt:lpstr>       Муниципальное образование  г.Ковров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образование г.Ковров</dc:title>
  <dc:creator>А.А. Никитин</dc:creator>
  <cp:lastModifiedBy>С.Р. Хапалов</cp:lastModifiedBy>
  <cp:revision>343</cp:revision>
  <dcterms:created xsi:type="dcterms:W3CDTF">2019-08-21T06:04:59Z</dcterms:created>
  <dcterms:modified xsi:type="dcterms:W3CDTF">2021-03-02T13:55:12Z</dcterms:modified>
</cp:coreProperties>
</file>