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7" r:id="rId2"/>
    <p:sldId id="290" r:id="rId3"/>
    <p:sldId id="292" r:id="rId4"/>
    <p:sldId id="313" r:id="rId5"/>
    <p:sldId id="293" r:id="rId6"/>
    <p:sldId id="294" r:id="rId7"/>
    <p:sldId id="271" r:id="rId8"/>
    <p:sldId id="288" r:id="rId9"/>
    <p:sldId id="301" r:id="rId10"/>
    <p:sldId id="302" r:id="rId11"/>
    <p:sldId id="275" r:id="rId12"/>
    <p:sldId id="289" r:id="rId13"/>
    <p:sldId id="305" r:id="rId14"/>
    <p:sldId id="270" r:id="rId15"/>
    <p:sldId id="277" r:id="rId16"/>
    <p:sldId id="303" r:id="rId17"/>
    <p:sldId id="304" r:id="rId18"/>
    <p:sldId id="274" r:id="rId19"/>
    <p:sldId id="278" r:id="rId20"/>
    <p:sldId id="272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2" autoAdjust="0"/>
    <p:restoredTop sz="94353" autoAdjust="0"/>
  </p:normalViewPr>
  <p:slideViewPr>
    <p:cSldViewPr>
      <p:cViewPr>
        <p:scale>
          <a:sx n="60" d="100"/>
          <a:sy n="60" d="100"/>
        </p:scale>
        <p:origin x="-142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2"/>
    </p:cViewPr>
  </p:sorterViewPr>
  <p:notesViewPr>
    <p:cSldViewPr>
      <p:cViewPr varScale="1">
        <p:scale>
          <a:sx n="46" d="100"/>
          <a:sy n="46" d="100"/>
        </p:scale>
        <p:origin x="-1448" y="-72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5620998837120612"/>
          <c:y val="0.19946475808141786"/>
          <c:w val="0.39675215077282144"/>
          <c:h val="0.68014654418197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 региональному проекту "Спорт-норма жизни" НП Демография на 2019г. (руб).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8.6752755312844515E-2"/>
                  <c:y val="-0.1402557402763630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8 503 5</a:t>
                    </a:r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00</a:t>
                    </a:r>
                    <a:endParaRPr lang="en-US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0.16335099739714676"/>
                  <c:y val="7.3797258294840046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19380570218239274"/>
                  <c:y val="-6.0093464264005934E-2"/>
                </c:manualLayout>
              </c:layout>
              <c:showLegendKey val="1"/>
              <c:showVal val="1"/>
            </c:dLbl>
            <c:spPr>
              <a:noFill/>
              <a:ln cmpd="sng"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бюджкет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8503500</c:v>
                </c:pt>
                <c:pt idx="1">
                  <c:v>14487700</c:v>
                </c:pt>
                <c:pt idx="2">
                  <c:v>2627000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1">
        <a:lumMod val="75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на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1.11.19г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69,52%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636299858453545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1.11.19г. 69,52%</c:v>
                </c:pt>
              </c:strCache>
            </c:strRef>
          </c:tx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 на 1.11.19г.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25618200</c:v>
                </c:pt>
                <c:pt idx="1">
                  <c:v>17809600</c:v>
                </c:pt>
              </c:numCache>
            </c:numRef>
          </c:val>
        </c:ser>
        <c:overlap val="100"/>
        <c:axId val="107372544"/>
        <c:axId val="107374080"/>
      </c:barChart>
      <c:catAx>
        <c:axId val="1073725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374080"/>
        <c:crosses val="autoZero"/>
        <c:auto val="1"/>
        <c:lblAlgn val="ctr"/>
        <c:lblOffset val="100"/>
      </c:catAx>
      <c:valAx>
        <c:axId val="107374080"/>
        <c:scaling>
          <c:orientation val="minMax"/>
        </c:scaling>
        <c:axPos val="l"/>
        <c:majorGridlines/>
        <c:numFmt formatCode="#,##0" sourceLinked="1"/>
        <c:tickLblPos val="nextTo"/>
        <c:crossAx val="107372544"/>
        <c:crosses val="autoZero"/>
        <c:crossBetween val="between"/>
      </c:valAx>
    </c:plotArea>
    <c:plotVisOnly val="1"/>
  </c:chart>
  <c:spPr>
    <a:solidFill>
      <a:schemeClr val="accent6">
        <a:lumMod val="7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Бюджет НП "Образование" </a:t>
            </a:r>
            <a:r>
              <a:rPr lang="ru-RU" sz="2400" dirty="0" smtClean="0"/>
              <a:t>Региональный проект «Современная школа» на </a:t>
            </a:r>
            <a:r>
              <a:rPr lang="ru-RU" sz="2400" dirty="0"/>
              <a:t>2019г. (</a:t>
            </a:r>
            <a:r>
              <a:rPr lang="ru-RU" sz="2400" dirty="0" err="1"/>
              <a:t>руб</a:t>
            </a:r>
            <a:r>
              <a:rPr lang="ru-RU" sz="2400" dirty="0"/>
              <a:t>).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393501078662064"/>
          <c:y val="0.18575415006085524"/>
          <c:w val="0.44012287960639196"/>
          <c:h val="0.72180141412177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НП "Образование" на 2019г. (руб).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"/>
                  <c:y val="-0.2014814626788954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</c:f>
              <c:strCache>
                <c:ptCount val="1"/>
                <c:pt idx="0">
                  <c:v>Местный бюджет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4500000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Выполнение на </a:t>
            </a:r>
            <a:r>
              <a:rPr lang="ru-RU" dirty="0" smtClean="0">
                <a:solidFill>
                  <a:schemeClr val="tx1"/>
                </a:solidFill>
              </a:rPr>
              <a:t>1.11.2019г</a:t>
            </a:r>
            <a:r>
              <a:rPr lang="ru-RU" dirty="0">
                <a:solidFill>
                  <a:schemeClr val="tx1"/>
                </a:solidFill>
              </a:rPr>
              <a:t>.    98,86%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1.10.2019г.    98,86%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 на 1.11.2019г.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4500000</c:v>
                </c:pt>
                <c:pt idx="1">
                  <c:v>4439000</c:v>
                </c:pt>
              </c:numCache>
            </c:numRef>
          </c:val>
        </c:ser>
        <c:overlap val="100"/>
        <c:axId val="107583360"/>
        <c:axId val="107584896"/>
      </c:barChart>
      <c:catAx>
        <c:axId val="1075833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584896"/>
        <c:crosses val="autoZero"/>
        <c:auto val="1"/>
        <c:lblAlgn val="ctr"/>
        <c:lblOffset val="100"/>
      </c:catAx>
      <c:valAx>
        <c:axId val="107584896"/>
        <c:scaling>
          <c:orientation val="minMax"/>
        </c:scaling>
        <c:axPos val="l"/>
        <c:majorGridlines/>
        <c:numFmt formatCode="#,##0" sourceLinked="1"/>
        <c:tickLblPos val="nextTo"/>
        <c:crossAx val="107583360"/>
        <c:crosses val="autoZero"/>
        <c:crossBetween val="between"/>
      </c:valAx>
    </c:plotArea>
    <c:legend>
      <c:legendPos val="r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7347060572139273"/>
          <c:y val="5.2148143281596386E-2"/>
        </c:manualLayout>
      </c:layout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6256009574348471"/>
          <c:y val="0.15768150176200624"/>
          <c:w val="0.48036591655767796"/>
          <c:h val="0.787799984807233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НП "Культура" на 2019г. (руб).</c:v>
                </c:pt>
              </c:strCache>
            </c:strRef>
          </c:tx>
          <c:dLbls>
            <c:dLbl>
              <c:idx val="0"/>
              <c:layout>
                <c:manualLayout>
                  <c:x val="0.25582645901608031"/>
                  <c:y val="2.6074071640798214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0.17611893824517924"/>
                  <c:y val="-9.0074065668212175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18066859743898014"/>
                  <c:y val="-0.15644442984478948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7166000</c:v>
                </c:pt>
                <c:pt idx="1">
                  <c:v>1623200</c:v>
                </c:pt>
                <c:pt idx="2">
                  <c:v>410000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bg2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3941097180638504"/>
          <c:y val="0"/>
        </c:manualLayout>
      </c:layout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1.11.2019г.  100%   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на 1.11.2019г.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9199200</c:v>
                </c:pt>
                <c:pt idx="1">
                  <c:v>9199200</c:v>
                </c:pt>
              </c:numCache>
            </c:numRef>
          </c:val>
        </c:ser>
        <c:overlap val="100"/>
        <c:axId val="107947904"/>
        <c:axId val="107949440"/>
      </c:barChart>
      <c:catAx>
        <c:axId val="10794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949440"/>
        <c:crosses val="autoZero"/>
        <c:auto val="1"/>
        <c:lblAlgn val="ctr"/>
        <c:lblOffset val="100"/>
      </c:catAx>
      <c:valAx>
        <c:axId val="107949440"/>
        <c:scaling>
          <c:orientation val="minMax"/>
        </c:scaling>
        <c:axPos val="l"/>
        <c:majorGridlines/>
        <c:numFmt formatCode="#,##0" sourceLinked="1"/>
        <c:tickLblPos val="nextTo"/>
        <c:crossAx val="107947904"/>
        <c:crosses val="autoZero"/>
        <c:crossBetween val="between"/>
      </c:valAx>
    </c:plotArea>
    <c:legend>
      <c:legendPos val="r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9391185335477756"/>
          <c:y val="0.25182588492730285"/>
          <c:w val="0.42367038238669646"/>
          <c:h val="0.694819322734854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РП "Формирование комфортной городской среды" на 2019 г.  (руб).</c:v>
                </c:pt>
              </c:strCache>
            </c:strRef>
          </c:tx>
          <c:dPt>
            <c:idx val="0"/>
            <c:explosion val="10"/>
          </c:dPt>
          <c:dPt>
            <c:idx val="3"/>
            <c:explosion val="1"/>
          </c:dPt>
          <c:dLbls>
            <c:dLbl>
              <c:idx val="0"/>
              <c:layout>
                <c:manualLayout>
                  <c:x val="0.17904342411925644"/>
                  <c:y val="0.1469629407059582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43712899,40</a:t>
                    </a:r>
                    <a:r>
                      <a:rPr lang="ru-RU" sz="2400" dirty="0" smtClean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0.14123415864593444"/>
                  <c:y val="0.11614813730901018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12930890065703021"/>
                  <c:y val="-0.15644442984479015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7.371274132188145E-2"/>
                  <c:y val="-0.15881479999395276"/>
                </c:manualLayout>
              </c:layout>
              <c:showLegendKey val="1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Областной бюджет </c:v>
                </c:pt>
                <c:pt idx="2">
                  <c:v>Местный бюджет</c:v>
                </c:pt>
                <c:pt idx="3">
                  <c:v>Внебюджетные средства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43712899.400000006</c:v>
                </c:pt>
                <c:pt idx="1">
                  <c:v>892100.03</c:v>
                </c:pt>
                <c:pt idx="2">
                  <c:v>7871470.5700000003</c:v>
                </c:pt>
                <c:pt idx="3">
                  <c:v>9140000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705787298886528"/>
          <c:y val="0.33073833299717831"/>
          <c:w val="0.36412676171373526"/>
          <c:h val="0.38657342646312809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на 1.11.2019г.    89,6%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 на 1.11.2019г.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61616470</c:v>
                </c:pt>
                <c:pt idx="1">
                  <c:v>55210000</c:v>
                </c:pt>
              </c:numCache>
            </c:numRef>
          </c:val>
        </c:ser>
        <c:overlap val="100"/>
        <c:axId val="108108032"/>
        <c:axId val="108269568"/>
      </c:barChart>
      <c:catAx>
        <c:axId val="108108032"/>
        <c:scaling>
          <c:orientation val="minMax"/>
        </c:scaling>
        <c:axPos val="b"/>
        <c:tickLblPos val="nextTo"/>
        <c:crossAx val="108269568"/>
        <c:crosses val="autoZero"/>
        <c:auto val="1"/>
        <c:lblAlgn val="ctr"/>
        <c:lblOffset val="100"/>
      </c:catAx>
      <c:valAx>
        <c:axId val="108269568"/>
        <c:scaling>
          <c:orientation val="minMax"/>
        </c:scaling>
        <c:axPos val="l"/>
        <c:majorGridlines/>
        <c:numFmt formatCode="#,##0" sourceLinked="1"/>
        <c:tickLblPos val="nextTo"/>
        <c:crossAx val="108108032"/>
        <c:crosses val="autoZero"/>
        <c:crossBetween val="between"/>
      </c:valAx>
    </c:plotArea>
    <c:legend>
      <c:legendPos val="r"/>
    </c:legend>
    <c:plotVisOnly val="1"/>
  </c:chart>
  <c:spPr>
    <a:solidFill>
      <a:schemeClr val="accent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0.27049</cdr:x>
      <cdr:y>0.49296</cdr:y>
    </cdr:from>
    <cdr:to>
      <cdr:x>0.43278</cdr:x>
      <cdr:y>0.59155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7454" y="2500330"/>
          <a:ext cx="1414428" cy="50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25 618 200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0.30082</cdr:x>
      <cdr:y>0.49334</cdr:y>
    </cdr:from>
    <cdr:to>
      <cdr:x>0.48781</cdr:x>
      <cdr:y>0.58668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643205"/>
          <a:ext cx="1643046" cy="500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9 199 200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0.44716</cdr:x>
      <cdr:y>0.61334</cdr:y>
    </cdr:from>
    <cdr:to>
      <cdr:x>0.55122</cdr:x>
      <cdr:y>0.784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0.31405</cdr:x>
      <cdr:y>0.53522</cdr:y>
    </cdr:from>
    <cdr:to>
      <cdr:x>0.5173</cdr:x>
      <cdr:y>0.70855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14644" y="2714644"/>
          <a:ext cx="1756892" cy="87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61 616 470</a:t>
          </a:r>
        </a:p>
        <a:p xmlns:a="http://schemas.openxmlformats.org/drawingml/2006/main">
          <a:endParaRPr lang="ru-RU" sz="2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0.32521</cdr:x>
      <cdr:y>0.52</cdr:y>
    </cdr:from>
    <cdr:to>
      <cdr:x>0.50407</cdr:x>
      <cdr:y>0.65334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20" y="2786082"/>
          <a:ext cx="157163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4A45AEC-7F0D-4055-A160-9A2D7191E42F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BD86E518-6B96-4E4D-BDD5-B5B4148DD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E518-6B96-4E4D-BDD5-B5B4148DDC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E518-6B96-4E4D-BDD5-B5B4148DDCF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ED4E-E5B9-4857-B3EE-4F7D837A749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9A93-57E1-45F3-AADF-E403FCE73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gif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71613"/>
            <a:ext cx="8643998" cy="52863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</a:t>
            </a:r>
          </a:p>
          <a:p>
            <a:pPr algn="ctr">
              <a:buNone/>
            </a:pP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региональных проектов Владимирской области в целях выполнения национальных проектов на территории муниципального образования город Ковров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01.11.2019г.</a:t>
            </a: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Ковров 2019 год</a:t>
            </a:r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006842"/>
            <a:ext cx="5643570" cy="28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501091" cy="47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990600" cy="11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1"/>
            <a:ext cx="1990725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8" y="4500571"/>
            <a:ext cx="966789" cy="105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555541"/>
            <a:ext cx="1090614" cy="13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30" y="4357695"/>
            <a:ext cx="12287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5429266"/>
            <a:ext cx="928694" cy="9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6" y="4714884"/>
            <a:ext cx="5060955" cy="175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14546" y="1428736"/>
            <a:ext cx="66437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Региональные проекты:</a:t>
            </a:r>
          </a:p>
          <a:p>
            <a:pPr lvl="2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семей, имеющих детей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Цифровая образовательная среда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будущего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88" y="1571612"/>
          <a:ext cx="8501092" cy="507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313" y="1285876"/>
          <a:ext cx="8786812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16386" name="Picture 2" descr="C:\Users\6BA1~1\AppData\Local\Temp\_tc\Иконки\PNG\PNG_icons_national_projects\icon_n (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5"/>
            <a:ext cx="1117688" cy="1216435"/>
          </a:xfrm>
          <a:prstGeom prst="rect">
            <a:avLst/>
          </a:prstGeom>
          <a:noFill/>
        </p:spPr>
      </p:pic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544879"/>
            <a:ext cx="5572132" cy="2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80" y="1214421"/>
          <a:ext cx="7143800" cy="3071835"/>
        </p:xfrm>
        <a:graphic>
          <a:graphicData uri="http://schemas.openxmlformats.org/drawingml/2006/table">
            <a:tbl>
              <a:tblPr/>
              <a:tblGrid>
                <a:gridCol w="7143800"/>
              </a:tblGrid>
              <a:tr h="3071835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проект «Культура»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Федеральный проект «Культурная среда »,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как получатель субсидии на государственную поддержку отрасли культуры на приобретение музыкальных инструментов, оборудования и материалов для детских школ искусств по видам искусств.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Федеральный проект «Творческие люди»,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как получатель грантов на поддержку любительских творческих коллективов.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Федеральный проект «Цифровая культура»,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«Цифровая культура»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 разработка дорожной карты и работы по включению в региональный проект начиная с 2020 года.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00306"/>
            <a:ext cx="1357322" cy="14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9"/>
            <a:ext cx="1242921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143513"/>
            <a:ext cx="1409700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6" y="5214951"/>
            <a:ext cx="1181103" cy="134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357851"/>
          </a:xfrm>
        </p:spPr>
        <p:txBody>
          <a:bodyPr>
            <a:normAutofit lnSpcReduction="10000"/>
          </a:bodyPr>
          <a:lstStyle/>
          <a:p>
            <a:pPr marL="1254125" indent="-1254125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Региональный проект «Культурная среда»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54125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предоставленную департаментом культуры администрации Владимирской области субсидию детскими музыкальными школами приобретены музыкальные инструменты и оборудование: МБУДО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Ковровская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детская музыкальная школа № 1, МБУДО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Ковровская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детская школа искусств им. М.В. Иорданского» .</a:t>
            </a:r>
          </a:p>
          <a:p>
            <a:pPr marL="133985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«Творческие люди».</a:t>
            </a:r>
          </a:p>
          <a:p>
            <a:pPr marL="133985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Департаментом культуры администрации Владимирской области предоставлены гранты народному вокальному коллективу «Мелодия»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МБУК Дома культуры им. В.П. Ногина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реализацию проекта «Музыка счастья» в размере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500 тыс. руб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и народному фольклорному ансамблю «Горенка»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МБУК Дворца культуры «Современник»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реализацию проекта «Зазвучи, отзовись, песня русская» в размере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500 тыс. руб.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1"/>
            <a:ext cx="1357322" cy="14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2" y="3786192"/>
            <a:ext cx="1242921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s://kamzkh.ru/wp-content/uploads/2019/06/210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67" y="6000768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786812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5"/>
            <a:ext cx="933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7"/>
            <a:ext cx="183832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4071941"/>
            <a:ext cx="1377887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353053"/>
            <a:ext cx="1353071" cy="15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5984" y="150017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56" y="1357299"/>
          <a:ext cx="7143800" cy="3825240"/>
        </p:xfrm>
        <a:graphic>
          <a:graphicData uri="http://schemas.openxmlformats.org/drawingml/2006/table">
            <a:tbl>
              <a:tblPr/>
              <a:tblGrid>
                <a:gridCol w="7143800"/>
              </a:tblGrid>
              <a:tr h="36423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проект «Жилье и городская среда</a:t>
                      </a:r>
                      <a:r>
                        <a:rPr lang="ru-RU" sz="2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23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</a:t>
                      </a:r>
                      <a:r>
                        <a:rPr lang="ru-RU" sz="1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«Формирование комфортной городской среды», </a:t>
                      </a:r>
                      <a:r>
                        <a:rPr lang="ru-RU" sz="1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«Формирование комфортной городской среды»</a:t>
                      </a:r>
                      <a:r>
                        <a:rPr lang="ru-RU" sz="1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как получатель субсидии на реализацию программ формирования современной городской </a:t>
                      </a:r>
                      <a:r>
                        <a:rPr lang="ru-RU" sz="1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среды (пять общественных пространств</a:t>
                      </a:r>
                      <a:r>
                        <a:rPr lang="ru-RU" sz="1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три сквера, площадь и парк</a:t>
                      </a:r>
                      <a:r>
                        <a:rPr lang="ru-RU" sz="1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12 дворовых территорий).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Федеральный проект «Обеспечение устойчивого сокращения непригодного для проживания жилищного фонда</a:t>
                      </a:r>
                      <a:r>
                        <a:rPr lang="ru-RU" sz="1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</a:t>
                      </a:r>
                      <a:r>
                        <a:rPr lang="ru-RU" sz="1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«Обеспечение устойчивого сокращения непригодного для проживания жилищного </a:t>
                      </a:r>
                      <a:r>
                        <a:rPr lang="ru-RU" sz="1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фонда».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263258"/>
            <a:ext cx="4143404" cy="15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357299"/>
          <a:ext cx="8643998" cy="507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sz="4800" b="1" dirty="0" smtClean="0"/>
          </a:p>
          <a:p>
            <a:pPr lvl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Общие сведения.</a:t>
            </a:r>
            <a:endParaRPr lang="ru-RU" sz="4800" dirty="0" smtClean="0">
              <a:solidFill>
                <a:srgbClr val="FF0000"/>
              </a:solidFill>
            </a:endParaRPr>
          </a:p>
          <a:p>
            <a:r>
              <a:rPr lang="ru-RU" sz="4800" b="1" dirty="0" smtClean="0"/>
              <a:t>Национальные проекты (всего)  - </a:t>
            </a:r>
            <a:r>
              <a:rPr lang="ru-RU" sz="4800" b="1" dirty="0" smtClean="0"/>
              <a:t>12</a:t>
            </a:r>
            <a:endParaRPr lang="ru-RU" sz="4800" b="1" dirty="0" smtClean="0"/>
          </a:p>
          <a:p>
            <a:r>
              <a:rPr lang="ru-RU" sz="4800" b="1" dirty="0" smtClean="0"/>
              <a:t>Федеральные проекты (всего) – </a:t>
            </a:r>
            <a:r>
              <a:rPr lang="ru-RU" sz="4800" b="1" dirty="0" smtClean="0"/>
              <a:t>67</a:t>
            </a:r>
            <a:endParaRPr lang="ru-RU" sz="4800" b="1" dirty="0" smtClean="0"/>
          </a:p>
          <a:p>
            <a:r>
              <a:rPr lang="ru-RU" sz="4800" b="1" dirty="0" smtClean="0"/>
              <a:t>Региональные проекты  - 48 Объем вложений – 7 217,76 млн.руб.(бюджет на 2019 год).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Срок реализации национальных проектов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2019 – 2024гг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366C-96F6-4600-ACB5-8320FFF1A85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"/>
            <a:ext cx="1285884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313" y="1285876"/>
          <a:ext cx="8786812" cy="535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5114948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4800" b="1" u="sng" dirty="0" smtClean="0"/>
          </a:p>
          <a:p>
            <a:pPr lvl="0">
              <a:buNone/>
            </a:pPr>
            <a:r>
              <a:rPr lang="ru-RU" sz="11200" b="1" u="sng" dirty="0" smtClean="0">
                <a:latin typeface="Times New Roman" pitchFamily="18" charset="0"/>
                <a:cs typeface="Times New Roman" pitchFamily="18" charset="0"/>
              </a:rPr>
              <a:t>Прямое участие</a:t>
            </a:r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за счет средств федерального, областного и местного бюджетов) : </a:t>
            </a:r>
          </a:p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 рамках национальных проектов в 2019 году финансируются мероприятия по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региональным проектам : </a:t>
            </a:r>
          </a:p>
          <a:p>
            <a:pPr>
              <a:buNone/>
            </a:pP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1.Национальный проект «Демография»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-   региональный проект «Спорт-норма жизни » - с объемом финансирования 25 618,2 тыс.рублей из них за  счет федерального бюджета 8 503,5 тыс.руб. ; межбюджетных трансфертов из областного бюджета 14 487,7 тыс.рублей и за счет местного бюджета 2 627,0 тыс. рублей на приобретение спортивного оборудования и инвентаря.</a:t>
            </a:r>
          </a:p>
          <a:p>
            <a:pPr lvl="0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2.Национальный проект «Образование»</a:t>
            </a: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региональный проект «Современная школа» - с объемом финансирования 4 500,0 тыс.рублей из местного бюджета. </a:t>
            </a: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366C-96F6-4600-ACB5-8320FFF1A85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"/>
            <a:ext cx="1285884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5929332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3"/>
            <a:ext cx="8572560" cy="5143536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endParaRPr lang="ru-RU" sz="7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3.Национальный проект «Жилье и городская среда»</a:t>
            </a: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- региональный проект 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- с объемом финансирования 61 616,470    тыс.рублей из них за счет федерального бюджета 43 712,899 тыс.руб. ; межбюджетных трансфертов из областного бюджета 892,1 тыс.рублей и за счет местного бюджета 7 871,47 тыс.рублей и внебюджетные средства 9 140,0 тыс.рублей.</a:t>
            </a:r>
          </a:p>
          <a:p>
            <a:pPr lvl="1">
              <a:buNone/>
            </a:pP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7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региональный проект </a:t>
            </a:r>
            <a:r>
              <a:rPr lang="ru-RU" sz="7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«Обеспечение устойчивого сокращения непригодного для проживания жилищного фонда» 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начало реализации мероприятий проекта предполагается с 2020 года</a:t>
            </a: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2071679"/>
            <a:ext cx="7901014" cy="45720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4.Национальный проект «Культура»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- региональный проект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«Культурная среда»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 объемом финансирования 8 199,2 тыс.рублей из них за  счет федерального бюджета 7 166,0 тыс.руб. межбюджетных трансфертов из областного бюджета 623,2 тыс.рублей и за счет местного бюджета 410,0 тыс. рублей на государственную поддержку отрасли культуры на приобретение музыкальных инструментов;</a:t>
            </a:r>
          </a:p>
          <a:p>
            <a:pPr lvl="1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- региональный проект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«Творческие люди»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- 1 000,0 тыс. рублей гранты на поддержку любительских творческих коллективов.</a:t>
            </a:r>
          </a:p>
          <a:p>
            <a:pPr lvl="1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366C-96F6-4600-ACB5-8320FFF1A85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928694" cy="13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9" y="6000769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sz="4800" b="1" dirty="0" smtClean="0"/>
          </a:p>
          <a:p>
            <a:pPr lvl="0">
              <a:buNone/>
            </a:pPr>
            <a:r>
              <a:rPr lang="ru-RU" sz="4800" b="1" dirty="0" smtClean="0"/>
              <a:t>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Косвенное участие </a:t>
            </a:r>
          </a:p>
          <a:p>
            <a:pPr lvl="0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предписано в 5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региональных проектах:</a:t>
            </a:r>
          </a:p>
          <a:p>
            <a:pPr lvl="2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Образование.</a:t>
            </a:r>
          </a:p>
          <a:p>
            <a:pPr lvl="2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Успех каждого ребенка.</a:t>
            </a:r>
          </a:p>
          <a:p>
            <a:pPr lvl="2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Поддержка семей, имеющих детей.</a:t>
            </a:r>
          </a:p>
          <a:p>
            <a:pPr lvl="2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Цифровая образовательная среда.</a:t>
            </a:r>
          </a:p>
          <a:p>
            <a:pPr lvl="2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Учитель будущего.</a:t>
            </a:r>
          </a:p>
          <a:p>
            <a:pPr lvl="2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Культура.</a:t>
            </a:r>
          </a:p>
          <a:p>
            <a:pPr lvl="2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Цифровая культура.</a:t>
            </a:r>
          </a:p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366C-96F6-4600-ACB5-8320FFF1A85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"/>
            <a:ext cx="1285884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amzkh.ru/wp-content/uploads/2019/06/21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622621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86182" y="1928802"/>
          <a:ext cx="4572032" cy="4472936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447293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проект «Демография»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Федеральный проект «Спорт-норма жизни »,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«Спорт-норма жизни »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как Участник проекта и получатель субсидии на приобретение спортивного оборудования и инвентаря для приведения организаций спортивной подготовки в нормативное состояние.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s://kamzkh.ru/wp-content/uploads/2019/06/2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8" y="5786456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357851"/>
          </a:xfrm>
        </p:spPr>
        <p:txBody>
          <a:bodyPr>
            <a:normAutofit/>
          </a:bodyPr>
          <a:lstStyle/>
          <a:p>
            <a:pPr marL="1701800" indent="-36195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01800" indent="-36195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«Спорт – норма жизни»</a:t>
            </a:r>
          </a:p>
          <a:p>
            <a:pPr marL="1701800" indent="-361950"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/>
              <a:t>     Задачами участия города </a:t>
            </a:r>
            <a:r>
              <a:rPr lang="ru-RU" sz="2400" dirty="0" err="1" smtClean="0"/>
              <a:t>Коврова</a:t>
            </a:r>
            <a:r>
              <a:rPr lang="ru-RU" sz="2400" dirty="0" smtClean="0"/>
              <a:t> и ожидаемыми результатами реализации проекта являются: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модернизация объектов спортивной инфраструктуры муниципальной собственности для занятий физической культурой и спортом. В 2019 году осуществляется строительство многофункциональной игровой площадки 800 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детским спортивно-оздоровительным комплексом на территории МАУ СК «Молодежный».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поставка нового спортивного оборудования и инвентаря в спортивные школы олимпийского резерва, в том числе по хоккею.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ovrov-gorod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9"/>
            <a:ext cx="1247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s://kamzkh.ru/wp-content/uploads/2019/06/2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67" y="6167583"/>
            <a:ext cx="1000133" cy="6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200" b="1" dirty="0" smtClean="0"/>
              <a:t>Муниципальное образование г.Ковров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715435" cy="50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ovrov-gorod.ru/images/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57256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947</Words>
  <Application>Microsoft Office PowerPoint</Application>
  <PresentationFormat>Экран (4:3)</PresentationFormat>
  <Paragraphs>117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  <vt:lpstr>           Муниципальное образование г.Ковров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г.Ковров</dc:title>
  <dc:creator>А.А. Никитин</dc:creator>
  <cp:lastModifiedBy>М.Ю. Нечваль</cp:lastModifiedBy>
  <cp:revision>164</cp:revision>
  <dcterms:created xsi:type="dcterms:W3CDTF">2019-08-21T06:04:59Z</dcterms:created>
  <dcterms:modified xsi:type="dcterms:W3CDTF">2019-11-13T08:11:48Z</dcterms:modified>
</cp:coreProperties>
</file>