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drawings/drawing2.xml" ContentType="application/vnd.openxmlformats-officedocument.drawingml.chartshapes+xml"/>
  <Override PartName="/ppt/diagrams/quickStyle2.xml" ContentType="application/vnd.openxmlformats-officedocument.drawingml.diagramStyl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harts/chart9.xml" ContentType="application/vnd.openxmlformats-officedocument.drawingml.chart+xml"/>
  <Override PartName="/ppt/charts/chart11.xml" ContentType="application/vnd.openxmlformats-officedocument.drawingml.chart+xml"/>
  <Override PartName="/ppt/commentAuthors.xml" ContentType="application/vnd.openxmlformats-officedocument.presentationml.commentAuthors+xml"/>
  <Override PartName="/ppt/charts/chart7.xml" ContentType="application/vnd.openxmlformats-officedocument.drawingml.chart+xml"/>
  <Override PartName="/ppt/diagrams/layout1.xml" ContentType="application/vnd.openxmlformats-officedocument.drawingml.diagramLayout+xml"/>
  <Default Extension="xlsx" ContentType="application/vnd.openxmlformats-officedocument.spreadsheetml.sheet"/>
  <Override PartName="/ppt/charts/chart3.xml" ContentType="application/vnd.openxmlformats-officedocument.drawingml.chart+xml"/>
  <Override PartName="/ppt/charts/chart5.xml" ContentType="application/vnd.openxmlformats-officedocument.drawingml.chart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colors2.xml" ContentType="application/vnd.openxmlformats-officedocument.drawingml.diagramColor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drawings/drawing1.xml" ContentType="application/vnd.openxmlformats-officedocument.drawingml.chartshape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charts/chart8.xml" ContentType="application/vnd.openxmlformats-officedocument.drawingml.char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charts/chart6.xml" ContentType="application/vnd.openxmlformats-officedocument.drawingml.chart+xml"/>
  <Override PartName="/ppt/diagrams/layout2.xml" ContentType="application/vnd.openxmlformats-officedocument.drawingml.diagramLayout+xml"/>
  <Override PartName="/ppt/charts/chart10.xml" ContentType="application/vnd.openxmlformats-officedocument.drawingml.chart+xml"/>
  <Override PartName="/ppt/charts/chart4.xml" ContentType="application/vnd.openxmlformats-officedocument.drawingml.char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diagrams/data1.xml" ContentType="application/vnd.openxmlformats-officedocument.drawingml.diagramData+xml"/>
  <Override PartName="/ppt/charts/chart2.xml" ContentType="application/vnd.openxmlformats-officedocument.drawingml.char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Default Extension="xls" ContentType="application/vnd.ms-exce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89" r:id="rId1"/>
  </p:sldMasterIdLst>
  <p:notesMasterIdLst>
    <p:notesMasterId r:id="rId60"/>
  </p:notesMasterIdLst>
  <p:sldIdLst>
    <p:sldId id="256" r:id="rId2"/>
    <p:sldId id="281" r:id="rId3"/>
    <p:sldId id="257" r:id="rId4"/>
    <p:sldId id="309" r:id="rId5"/>
    <p:sldId id="310" r:id="rId6"/>
    <p:sldId id="301" r:id="rId7"/>
    <p:sldId id="302" r:id="rId8"/>
    <p:sldId id="258" r:id="rId9"/>
    <p:sldId id="311" r:id="rId10"/>
    <p:sldId id="259" r:id="rId11"/>
    <p:sldId id="260" r:id="rId12"/>
    <p:sldId id="262" r:id="rId13"/>
    <p:sldId id="337" r:id="rId14"/>
    <p:sldId id="276" r:id="rId15"/>
    <p:sldId id="280" r:id="rId16"/>
    <p:sldId id="283" r:id="rId17"/>
    <p:sldId id="314" r:id="rId18"/>
    <p:sldId id="282" r:id="rId19"/>
    <p:sldId id="316" r:id="rId20"/>
    <p:sldId id="317" r:id="rId21"/>
    <p:sldId id="263" r:id="rId22"/>
    <p:sldId id="265" r:id="rId23"/>
    <p:sldId id="267" r:id="rId24"/>
    <p:sldId id="319" r:id="rId25"/>
    <p:sldId id="320" r:id="rId26"/>
    <p:sldId id="305" r:id="rId27"/>
    <p:sldId id="321" r:id="rId28"/>
    <p:sldId id="335" r:id="rId29"/>
    <p:sldId id="322" r:id="rId30"/>
    <p:sldId id="323" r:id="rId31"/>
    <p:sldId id="324" r:id="rId32"/>
    <p:sldId id="325" r:id="rId33"/>
    <p:sldId id="271" r:id="rId34"/>
    <p:sldId id="272" r:id="rId35"/>
    <p:sldId id="285" r:id="rId36"/>
    <p:sldId id="286" r:id="rId37"/>
    <p:sldId id="287" r:id="rId38"/>
    <p:sldId id="342" r:id="rId39"/>
    <p:sldId id="288" r:id="rId40"/>
    <p:sldId id="306" r:id="rId41"/>
    <p:sldId id="289" r:id="rId42"/>
    <p:sldId id="290" r:id="rId43"/>
    <p:sldId id="273" r:id="rId44"/>
    <p:sldId id="291" r:id="rId45"/>
    <p:sldId id="292" r:id="rId46"/>
    <p:sldId id="332" r:id="rId47"/>
    <p:sldId id="293" r:id="rId48"/>
    <p:sldId id="295" r:id="rId49"/>
    <p:sldId id="338" r:id="rId50"/>
    <p:sldId id="297" r:id="rId51"/>
    <p:sldId id="298" r:id="rId52"/>
    <p:sldId id="299" r:id="rId53"/>
    <p:sldId id="307" r:id="rId54"/>
    <p:sldId id="326" r:id="rId55"/>
    <p:sldId id="327" r:id="rId56"/>
    <p:sldId id="340" r:id="rId57"/>
    <p:sldId id="328" r:id="rId58"/>
    <p:sldId id="334" r:id="rId59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User" initials="U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  <a:srgbClr val="C8CB4B"/>
    <a:srgbClr val="CDAFCF"/>
    <a:srgbClr val="25FB8B"/>
    <a:srgbClr val="E8DDE9"/>
    <a:srgbClr val="FF00FF"/>
    <a:srgbClr val="FFFF00"/>
    <a:srgbClr val="D89D28"/>
    <a:srgbClr val="8553A3"/>
    <a:srgbClr val="008000"/>
  </p:clrMru>
</p:presentationPr>
</file>

<file path=ppt/tableStyles.xml><?xml version="1.0" encoding="utf-8"?>
<a:tblStyleLst xmlns:a="http://schemas.openxmlformats.org/drawingml/2006/main" def="{5C22544A-7EE6-4342-B048-85BDC9FD1C3A}"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91EBBBCC-DAD2-459C-BE2E-F6DE35CF9A28}" styleName="Темный стиль 2 - акцент 3/акцент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111" autoAdjust="0"/>
    <p:restoredTop sz="94628" autoAdjust="0"/>
  </p:normalViewPr>
  <p:slideViewPr>
    <p:cSldViewPr>
      <p:cViewPr>
        <p:scale>
          <a:sx n="100" d="100"/>
          <a:sy n="100" d="100"/>
        </p:scale>
        <p:origin x="-156" y="-22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665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0" d="100"/>
          <a:sy n="80" d="100"/>
        </p:scale>
        <p:origin x="-2022" y="-90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Office_Excel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0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5.xlsx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Office_Excel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1.6581728335978051E-2"/>
          <c:y val="2.5195613185836602E-2"/>
          <c:w val="0.58448594207329962"/>
          <c:h val="0.70275092089334967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2021</c:v>
                </c:pt>
              </c:strCache>
            </c:strRef>
          </c:tx>
          <c:cat>
            <c:strRef>
              <c:f>Лист1!$A$2:$A$10</c:f>
              <c:strCache>
                <c:ptCount val="9"/>
                <c:pt idx="0">
                  <c:v>Налог на доходы физических лиц</c:v>
                </c:pt>
                <c:pt idx="1">
                  <c:v>Акцизы</c:v>
                </c:pt>
                <c:pt idx="2">
                  <c:v>Единый налог на вмененный доход</c:v>
                </c:pt>
                <c:pt idx="3">
                  <c:v>Налог, взимаемый в связи с применением патентной системы налогообложения</c:v>
                </c:pt>
                <c:pt idx="4">
                  <c:v>Налог на имущество физических лиц</c:v>
                </c:pt>
                <c:pt idx="5">
                  <c:v>Земельный налог</c:v>
                </c:pt>
                <c:pt idx="6">
                  <c:v>Государственная пошлина</c:v>
                </c:pt>
                <c:pt idx="7">
                  <c:v>Транспортный налог с физических лиц</c:v>
                </c:pt>
                <c:pt idx="8">
                  <c:v>Налог, взимаемый в связи с применением упрощенной системы налогообложения</c:v>
                </c:pt>
              </c:strCache>
            </c:strRef>
          </c:cat>
          <c:val>
            <c:numRef>
              <c:f>Лист1!$B$2:$B$10</c:f>
              <c:numCache>
                <c:formatCode>General</c:formatCode>
                <c:ptCount val="9"/>
                <c:pt idx="0">
                  <c:v>681139</c:v>
                </c:pt>
                <c:pt idx="1">
                  <c:v>19803</c:v>
                </c:pt>
                <c:pt idx="2">
                  <c:v>17396</c:v>
                </c:pt>
                <c:pt idx="3">
                  <c:v>20416</c:v>
                </c:pt>
                <c:pt idx="4">
                  <c:v>30910</c:v>
                </c:pt>
                <c:pt idx="5">
                  <c:v>157358</c:v>
                </c:pt>
                <c:pt idx="6">
                  <c:v>24018</c:v>
                </c:pt>
                <c:pt idx="7">
                  <c:v>66875</c:v>
                </c:pt>
                <c:pt idx="8">
                  <c:v>93433</c:v>
                </c:pt>
              </c:numCache>
            </c:numRef>
          </c:val>
          <c:bubble3D val="1"/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rgbClr val="C00000"/>
            </a:solidFill>
          </c:spPr>
          <c:cat>
            <c:strRef>
              <c:f>Лист1!$A$2:$A$10</c:f>
              <c:strCache>
                <c:ptCount val="9"/>
                <c:pt idx="0">
                  <c:v>Налог на доходы физических лиц</c:v>
                </c:pt>
                <c:pt idx="1">
                  <c:v>Акцизы</c:v>
                </c:pt>
                <c:pt idx="2">
                  <c:v>Единый налог на вмененный доход</c:v>
                </c:pt>
                <c:pt idx="3">
                  <c:v>Налог, взимаемый в связи с применением патентной системы налогообложения</c:v>
                </c:pt>
                <c:pt idx="4">
                  <c:v>Налог на имущество физических лиц</c:v>
                </c:pt>
                <c:pt idx="5">
                  <c:v>Земельный налог</c:v>
                </c:pt>
                <c:pt idx="6">
                  <c:v>Государственная пошлина</c:v>
                </c:pt>
                <c:pt idx="7">
                  <c:v>Транспортный налог с физических лиц</c:v>
                </c:pt>
                <c:pt idx="8">
                  <c:v>Налог, взимаемый в связи с применением упрощенной системы налогообложения</c:v>
                </c:pt>
              </c:strCache>
            </c:strRef>
          </c:cat>
          <c:val>
            <c:numRef>
              <c:f>Лист1!$C$2:$C$10</c:f>
              <c:numCache>
                <c:formatCode>General</c:formatCode>
                <c:ptCount val="9"/>
                <c:pt idx="0">
                  <c:v>631066</c:v>
                </c:pt>
                <c:pt idx="1">
                  <c:v>17251</c:v>
                </c:pt>
                <c:pt idx="2">
                  <c:v>65793</c:v>
                </c:pt>
                <c:pt idx="3">
                  <c:v>5416</c:v>
                </c:pt>
                <c:pt idx="4">
                  <c:v>28696</c:v>
                </c:pt>
                <c:pt idx="5">
                  <c:v>171568</c:v>
                </c:pt>
                <c:pt idx="6">
                  <c:v>21650</c:v>
                </c:pt>
                <c:pt idx="7">
                  <c:v>68271</c:v>
                </c:pt>
                <c:pt idx="8">
                  <c:v>33659</c:v>
                </c:pt>
              </c:numCache>
            </c:numRef>
          </c:val>
          <c:bubble3D val="1"/>
        </c:ser>
        <c:axId val="85867904"/>
        <c:axId val="85902464"/>
      </c:barChart>
      <c:catAx>
        <c:axId val="85867904"/>
        <c:scaling>
          <c:orientation val="minMax"/>
        </c:scaling>
        <c:axPos val="b"/>
        <c:tickLblPos val="nextTo"/>
        <c:txPr>
          <a:bodyPr rot="840000"/>
          <a:lstStyle/>
          <a:p>
            <a:pPr>
              <a:defRPr sz="1100"/>
            </a:pPr>
            <a:endParaRPr lang="ru-RU"/>
          </a:p>
        </c:txPr>
        <c:crossAx val="85902464"/>
        <c:crosses val="autoZero"/>
        <c:auto val="1"/>
        <c:lblAlgn val="ctr"/>
        <c:lblOffset val="100"/>
        <c:tickLblSkip val="1"/>
      </c:catAx>
      <c:valAx>
        <c:axId val="85902464"/>
        <c:scaling>
          <c:orientation val="minMax"/>
          <c:max val="600000"/>
        </c:scaling>
        <c:axPos val="l"/>
        <c:majorGridlines/>
        <c:numFmt formatCode="General" sourceLinked="1"/>
        <c:tickLblPos val="none"/>
        <c:txPr>
          <a:bodyPr rot="600000"/>
          <a:lstStyle/>
          <a:p>
            <a:pPr>
              <a:defRPr sz="1400"/>
            </a:pPr>
            <a:endParaRPr lang="ru-RU"/>
          </a:p>
        </c:txPr>
        <c:crossAx val="85867904"/>
        <c:crosses val="autoZero"/>
        <c:crossBetween val="between"/>
        <c:majorUnit val="100000"/>
        <c:dispUnits>
          <c:builtInUnit val="thousands"/>
          <c:dispUnitsLbl>
            <c:layout/>
          </c:dispUnitsLbl>
        </c:dispUnits>
      </c:valAx>
    </c:plotArea>
    <c:legend>
      <c:legendPos val="r"/>
      <c:layout>
        <c:manualLayout>
          <c:xMode val="edge"/>
          <c:yMode val="edge"/>
          <c:x val="2.5723543008495681E-2"/>
          <c:y val="0.81604273501774649"/>
          <c:w val="0.11075991556493721"/>
          <c:h val="0.15873638309193822"/>
        </c:manualLayout>
      </c:layout>
    </c:legend>
    <c:plotVisOnly val="1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layout/>
    </c:title>
    <c:view3D>
      <c:perspective val="30"/>
    </c:view3D>
    <c:plotArea>
      <c:layout>
        <c:manualLayout>
          <c:layoutTarget val="inner"/>
          <c:xMode val="edge"/>
          <c:yMode val="edge"/>
          <c:x val="2.9850360914515078E-2"/>
          <c:y val="0.14374469664401221"/>
          <c:w val="0.93533125948968665"/>
          <c:h val="0.73041658464565873"/>
        </c:manualLayout>
      </c:layout>
      <c:bar3DChart>
        <c:barDir val="col"/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2021</c:v>
                </c:pt>
              </c:strCache>
            </c:strRef>
          </c:tx>
          <c:spPr>
            <a:effectLst>
              <a:outerShdw blurRad="152400" dist="317500" dir="5400000" sx="90000" sy="-19000" rotWithShape="0">
                <a:prstClr val="black">
                  <a:alpha val="15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39700" h="139700" prst="divot"/>
            </a:sp3d>
          </c:spPr>
          <c:dPt>
            <c:idx val="0"/>
            <c:spPr>
              <a:solidFill>
                <a:srgbClr val="FF0000"/>
              </a:solidFill>
              <a:effectLst>
                <a:outerShdw blurRad="152400" dist="317500" dir="5400000" sx="90000" sy="-19000" rotWithShape="0">
                  <a:prstClr val="black">
                    <a:alpha val="15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39700" h="139700" prst="divot"/>
              </a:sp3d>
            </c:spPr>
          </c:dPt>
          <c:dPt>
            <c:idx val="1"/>
            <c:spPr>
              <a:solidFill>
                <a:srgbClr val="00B0F0"/>
              </a:solidFill>
              <a:effectLst>
                <a:outerShdw blurRad="152400" dist="317500" dir="5400000" sx="90000" sy="-19000" rotWithShape="0">
                  <a:prstClr val="black">
                    <a:alpha val="15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39700" h="139700" prst="divot"/>
              </a:sp3d>
            </c:spPr>
          </c:dPt>
          <c:dLbls>
            <c:dLbl>
              <c:idx val="0"/>
              <c:layout>
                <c:manualLayout>
                  <c:x val="6.955408710456272E-2"/>
                  <c:y val="-4.8200562256367652E-2"/>
                </c:manualLayout>
              </c:layout>
              <c:showVal val="1"/>
            </c:dLbl>
            <c:dLbl>
              <c:idx val="1"/>
              <c:layout>
                <c:manualLayout>
                  <c:x val="4.4713341710076134E-2"/>
                  <c:y val="-3.1905271394965802E-2"/>
                </c:manualLayout>
              </c:layout>
              <c:showVal val="1"/>
            </c:dLbl>
            <c:showVal val="1"/>
          </c:dLbls>
          <c:cat>
            <c:strRef>
              <c:f>Лист1!$A$2:$A$3</c:f>
              <c:strCache>
                <c:ptCount val="2"/>
                <c:pt idx="0">
                  <c:v>План</c:v>
                </c:pt>
                <c:pt idx="1">
                  <c:v>Факт</c:v>
                </c:pt>
              </c:strCache>
            </c:strRef>
          </c:cat>
          <c:val>
            <c:numRef>
              <c:f>Лист1!$B$2:$B$3</c:f>
              <c:numCache>
                <c:formatCode>#,##0</c:formatCode>
                <c:ptCount val="2"/>
                <c:pt idx="0">
                  <c:v>148194</c:v>
                </c:pt>
                <c:pt idx="1">
                  <c:v>142946</c:v>
                </c:pt>
              </c:numCache>
            </c:numRef>
          </c:val>
        </c:ser>
        <c:dLbls>
          <c:showVal val="1"/>
        </c:dLbls>
        <c:shape val="cylinder"/>
        <c:axId val="97121024"/>
        <c:axId val="97122560"/>
        <c:axId val="96864896"/>
      </c:bar3DChart>
      <c:catAx>
        <c:axId val="97121024"/>
        <c:scaling>
          <c:orientation val="minMax"/>
        </c:scaling>
        <c:axPos val="b"/>
        <c:tickLblPos val="nextTo"/>
        <c:crossAx val="97122560"/>
        <c:crosses val="autoZero"/>
        <c:auto val="1"/>
        <c:lblAlgn val="ctr"/>
        <c:lblOffset val="100"/>
      </c:catAx>
      <c:valAx>
        <c:axId val="97122560"/>
        <c:scaling>
          <c:orientation val="minMax"/>
        </c:scaling>
        <c:delete val="1"/>
        <c:axPos val="l"/>
        <c:majorGridlines/>
        <c:numFmt formatCode="#,##0" sourceLinked="1"/>
        <c:tickLblPos val="none"/>
        <c:crossAx val="97121024"/>
        <c:crosses val="autoZero"/>
        <c:crossBetween val="between"/>
      </c:valAx>
      <c:serAx>
        <c:axId val="96864896"/>
        <c:scaling>
          <c:orientation val="minMax"/>
        </c:scaling>
        <c:delete val="1"/>
        <c:axPos val="b"/>
        <c:tickLblPos val="none"/>
        <c:crossAx val="97122560"/>
        <c:crosses val="autoZero"/>
      </c:ser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perspective val="30"/>
    </c:view3D>
    <c:plotArea>
      <c:layout>
        <c:manualLayout>
          <c:layoutTarget val="inner"/>
          <c:xMode val="edge"/>
          <c:yMode val="edge"/>
          <c:x val="8.8925693597070518E-3"/>
          <c:y val="5.7769103951952581E-2"/>
          <c:w val="0.90203726196622236"/>
          <c:h val="0.5369769730492594"/>
        </c:manualLayout>
      </c:layout>
      <c:bar3DChart>
        <c:barDir val="col"/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Факт</c:v>
                </c:pt>
              </c:strCache>
            </c:strRef>
          </c:tx>
          <c:spPr>
            <a:effectLst>
              <a:outerShdw blurRad="152400" dist="317500" dir="5400000" sx="90000" sy="-19000" rotWithShape="0">
                <a:prstClr val="black">
                  <a:alpha val="15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prst="angle"/>
            </a:sp3d>
          </c:spPr>
          <c:dLbls>
            <c:dLbl>
              <c:idx val="0"/>
              <c:layout>
                <c:manualLayout>
                  <c:x val="-4.6823705920581524E-3"/>
                  <c:y val="-2.0093601374592193E-2"/>
                </c:manualLayout>
              </c:layout>
              <c:showVal val="1"/>
            </c:dLbl>
            <c:dLbl>
              <c:idx val="1"/>
              <c:layout>
                <c:manualLayout>
                  <c:x val="-1.5742881976699166E-4"/>
                  <c:y val="-2.0093601374592193E-2"/>
                </c:manualLayout>
              </c:layout>
              <c:showVal val="1"/>
            </c:dLbl>
            <c:dLbl>
              <c:idx val="2"/>
              <c:layout>
                <c:manualLayout>
                  <c:x val="0"/>
                  <c:y val="-2.0093601374592238E-2"/>
                </c:manualLayout>
              </c:layout>
              <c:showVal val="1"/>
            </c:dLbl>
            <c:dLbl>
              <c:idx val="3"/>
              <c:layout>
                <c:manualLayout>
                  <c:x val="-4.446284679853499E-3"/>
                  <c:y val="-1.2558500859120122E-2"/>
                </c:manualLayout>
              </c:layout>
              <c:showVal val="1"/>
            </c:dLbl>
            <c:showVal val="1"/>
          </c:dLbls>
          <c:cat>
            <c:strRef>
              <c:f>Лист1!$A$2:$A$5</c:f>
              <c:strCache>
                <c:ptCount val="4"/>
                <c:pt idx="0">
                  <c:v>Органы юстиции</c:v>
                </c:pt>
                <c:pt idx="1">
                  <c:v>Гражанская оборона</c:v>
                </c:pt>
                <c:pt idx="2">
                  <c:v>Защита населения и территории от чрезвычайных ситуаций природного и техногенного характера, пожарная безопасность</c:v>
                </c:pt>
                <c:pt idx="3">
                  <c:v>Другие вопросы в области национальной безопасности и правоохранительной деятельности</c:v>
                </c:pt>
              </c:strCache>
            </c:strRef>
          </c:cat>
          <c:val>
            <c:numRef>
              <c:f>Лист1!$B$2:$B$5</c:f>
              <c:numCache>
                <c:formatCode>#,##0</c:formatCode>
                <c:ptCount val="4"/>
                <c:pt idx="0">
                  <c:v>4612</c:v>
                </c:pt>
                <c:pt idx="1">
                  <c:v>29457</c:v>
                </c:pt>
                <c:pt idx="2">
                  <c:v>1002</c:v>
                </c:pt>
                <c:pt idx="3" formatCode="General">
                  <c:v>1197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План</c:v>
                </c:pt>
              </c:strCache>
            </c:strRef>
          </c:tx>
          <c:spPr>
            <a:solidFill>
              <a:srgbClr val="FF0000"/>
            </a:solidFill>
            <a:effectLst>
              <a:outerShdw blurRad="152400" dist="317500" dir="5400000" sx="90000" sy="-19000" rotWithShape="0">
                <a:prstClr val="black">
                  <a:alpha val="15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prst="angle"/>
            </a:sp3d>
          </c:spPr>
          <c:dLbls>
            <c:dLbl>
              <c:idx val="0"/>
              <c:layout>
                <c:manualLayout>
                  <c:x val="1.1444223284247625E-2"/>
                  <c:y val="-1.0046998458963171E-2"/>
                </c:manualLayout>
              </c:layout>
              <c:showVal val="1"/>
            </c:dLbl>
            <c:dLbl>
              <c:idx val="1"/>
              <c:layout>
                <c:manualLayout>
                  <c:x val="3.2999367950713322E-2"/>
                  <c:y val="-1.7581901202768205E-2"/>
                </c:manualLayout>
              </c:layout>
              <c:showVal val="1"/>
            </c:dLbl>
            <c:dLbl>
              <c:idx val="2"/>
              <c:layout>
                <c:manualLayout>
                  <c:x val="-5.928379573137999E-3"/>
                  <c:y val="-2.0093601374592193E-2"/>
                </c:manualLayout>
              </c:layout>
              <c:showVal val="1"/>
            </c:dLbl>
            <c:dLbl>
              <c:idx val="3"/>
              <c:layout>
                <c:manualLayout>
                  <c:x val="-5.928379573137999E-3"/>
                  <c:y val="-3.2652102233712316E-2"/>
                </c:manualLayout>
              </c:layout>
              <c:showVal val="1"/>
            </c:dLbl>
            <c:showVal val="1"/>
          </c:dLbls>
          <c:cat>
            <c:strRef>
              <c:f>Лист1!$A$2:$A$5</c:f>
              <c:strCache>
                <c:ptCount val="4"/>
                <c:pt idx="0">
                  <c:v>Органы юстиции</c:v>
                </c:pt>
                <c:pt idx="1">
                  <c:v>Гражанская оборона</c:v>
                </c:pt>
                <c:pt idx="2">
                  <c:v>Защита населения и территории от чрезвычайных ситуаций природного и техногенного характера, пожарная безопасность</c:v>
                </c:pt>
                <c:pt idx="3">
                  <c:v>Другие вопросы в области национальной безопасности и правоохранительной деятельности</c:v>
                </c:pt>
              </c:strCache>
            </c:strRef>
          </c:cat>
          <c:val>
            <c:numRef>
              <c:f>Лист1!$C$2:$C$5</c:f>
              <c:numCache>
                <c:formatCode>#,##0</c:formatCode>
                <c:ptCount val="4"/>
                <c:pt idx="0">
                  <c:v>4629</c:v>
                </c:pt>
                <c:pt idx="1">
                  <c:v>30067</c:v>
                </c:pt>
                <c:pt idx="2">
                  <c:v>1135</c:v>
                </c:pt>
                <c:pt idx="3" formatCode="General">
                  <c:v>1201</c:v>
                </c:pt>
              </c:numCache>
            </c:numRef>
          </c:val>
        </c:ser>
        <c:dLbls>
          <c:showVal val="1"/>
        </c:dLbls>
        <c:shape val="cylinder"/>
        <c:axId val="97187328"/>
        <c:axId val="97188864"/>
        <c:axId val="97105216"/>
      </c:bar3DChart>
      <c:catAx>
        <c:axId val="97187328"/>
        <c:scaling>
          <c:orientation val="minMax"/>
        </c:scaling>
        <c:axPos val="b"/>
        <c:tickLblPos val="nextTo"/>
        <c:txPr>
          <a:bodyPr/>
          <a:lstStyle/>
          <a:p>
            <a:pPr>
              <a:defRPr sz="12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97188864"/>
        <c:crosses val="autoZero"/>
        <c:auto val="1"/>
        <c:lblAlgn val="ctr"/>
        <c:lblOffset val="100"/>
      </c:catAx>
      <c:valAx>
        <c:axId val="97188864"/>
        <c:scaling>
          <c:orientation val="minMax"/>
        </c:scaling>
        <c:delete val="1"/>
        <c:axPos val="l"/>
        <c:majorGridlines/>
        <c:numFmt formatCode="#,##0" sourceLinked="1"/>
        <c:tickLblPos val="none"/>
        <c:crossAx val="97187328"/>
        <c:crosses val="autoZero"/>
        <c:crossBetween val="between"/>
      </c:valAx>
      <c:serAx>
        <c:axId val="97105216"/>
        <c:scaling>
          <c:orientation val="minMax"/>
        </c:scaling>
        <c:axPos val="b"/>
        <c:tickLblPos val="nextTo"/>
        <c:crossAx val="97188864"/>
        <c:crosses val="autoZero"/>
      </c:serAx>
      <c:spPr>
        <a:solidFill>
          <a:srgbClr val="FFFF99"/>
        </a:solidFill>
      </c:spPr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AngAx val="1"/>
    </c:view3D>
    <c:plotArea>
      <c:layout/>
      <c:bar3DChart>
        <c:barDir val="bar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FFC000"/>
            </a:solidFill>
          </c:spPr>
          <c:cat>
            <c:strRef>
              <c:f>Лист1!$A$2:$A$3</c:f>
              <c:strCache>
                <c:ptCount val="2"/>
                <c:pt idx="0">
                  <c:v>Предьявление исковых требований и дальнейшего взыскания задолженности в судебном порядке</c:v>
                </c:pt>
                <c:pt idx="1">
                  <c:v>Досудебные предупреждения должникам по договорам аренды земельных участков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172</c:v>
                </c:pt>
                <c:pt idx="1">
                  <c:v>217</c:v>
                </c:pt>
              </c:numCache>
            </c:numRef>
          </c:val>
        </c:ser>
        <c:dLbls>
          <c:showVal val="1"/>
        </c:dLbls>
        <c:shape val="cylinder"/>
        <c:axId val="85683200"/>
        <c:axId val="85689088"/>
        <c:axId val="0"/>
      </c:bar3DChart>
      <c:catAx>
        <c:axId val="85683200"/>
        <c:scaling>
          <c:orientation val="minMax"/>
        </c:scaling>
        <c:axPos val="l"/>
        <c:tickLblPos val="nextTo"/>
        <c:crossAx val="85689088"/>
        <c:crosses val="autoZero"/>
        <c:auto val="1"/>
        <c:lblAlgn val="ctr"/>
        <c:lblOffset val="100"/>
      </c:catAx>
      <c:valAx>
        <c:axId val="85689088"/>
        <c:scaling>
          <c:orientation val="minMax"/>
        </c:scaling>
        <c:axPos val="b"/>
        <c:majorGridlines/>
        <c:numFmt formatCode="General" sourceLinked="1"/>
        <c:tickLblPos val="nextTo"/>
        <c:crossAx val="85683200"/>
        <c:crosses val="autoZero"/>
        <c:crossBetween val="between"/>
      </c:valAx>
      <c:spPr>
        <a:solidFill>
          <a:schemeClr val="bg1"/>
        </a:solidFill>
      </c:spPr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perspective val="30"/>
    </c:view3D>
    <c:plotArea>
      <c:layout>
        <c:manualLayout>
          <c:layoutTarget val="inner"/>
          <c:xMode val="edge"/>
          <c:yMode val="edge"/>
          <c:x val="0"/>
          <c:y val="0"/>
          <c:w val="0.98653139620289099"/>
          <c:h val="0.8909628933771726"/>
        </c:manualLayout>
      </c:layout>
      <c:bar3DChart>
        <c:barDir val="col"/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Значения Y</c:v>
                </c:pt>
              </c:strCache>
            </c:strRef>
          </c:tx>
          <c:spPr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c:spPr>
          <c:dPt>
            <c:idx val="1"/>
            <c:bubble3D val="1"/>
            <c:spPr>
              <a:solidFill>
                <a:srgbClr val="FF0000"/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</c:spPr>
          </c:dPt>
          <c:dLbls>
            <c:delete val="1"/>
          </c:dLbls>
          <c:cat>
            <c:strRef>
              <c:f>Лист1!$A$2:$A$3</c:f>
              <c:strCache>
                <c:ptCount val="2"/>
                <c:pt idx="0">
                  <c:v>план</c:v>
                </c:pt>
                <c:pt idx="1">
                  <c:v>факт</c:v>
                </c:pt>
              </c:strCache>
            </c:strRef>
          </c:cat>
          <c:val>
            <c:numRef>
              <c:f>Лист1!$B$2:$B$3</c:f>
              <c:numCache>
                <c:formatCode>#,##0</c:formatCode>
                <c:ptCount val="2"/>
                <c:pt idx="0">
                  <c:v>3733522</c:v>
                </c:pt>
                <c:pt idx="1">
                  <c:v>3423383</c:v>
                </c:pt>
              </c:numCache>
            </c:numRef>
          </c:val>
          <c:bubble3D val="1"/>
        </c:ser>
        <c:dLbls>
          <c:showVal val="1"/>
        </c:dLbls>
        <c:shape val="cone"/>
        <c:axId val="94143616"/>
        <c:axId val="94145152"/>
        <c:axId val="86244864"/>
      </c:bar3DChart>
      <c:catAx>
        <c:axId val="94143616"/>
        <c:scaling>
          <c:orientation val="minMax"/>
        </c:scaling>
        <c:axPos val="b"/>
        <c:numFmt formatCode="General" sourceLinked="1"/>
        <c:tickLblPos val="nextTo"/>
        <c:crossAx val="94145152"/>
        <c:crosses val="autoZero"/>
        <c:auto val="1"/>
        <c:lblAlgn val="ctr"/>
        <c:lblOffset val="100"/>
      </c:catAx>
      <c:valAx>
        <c:axId val="94145152"/>
        <c:scaling>
          <c:orientation val="minMax"/>
        </c:scaling>
        <c:delete val="1"/>
        <c:axPos val="l"/>
        <c:majorGridlines/>
        <c:numFmt formatCode="#,##0" sourceLinked="0"/>
        <c:tickLblPos val="none"/>
        <c:crossAx val="94143616"/>
        <c:crosses val="autoZero"/>
        <c:crossBetween val="between"/>
      </c:valAx>
      <c:serAx>
        <c:axId val="86244864"/>
        <c:scaling>
          <c:orientation val="minMax"/>
        </c:scaling>
        <c:delete val="1"/>
        <c:axPos val="b"/>
        <c:tickLblPos val="none"/>
        <c:crossAx val="94145152"/>
        <c:crosses val="autoZero"/>
      </c:serAx>
      <c:spPr>
        <a:noFill/>
        <a:ln w="25400">
          <a:noFill/>
        </a:ln>
      </c:spPr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layout>
        <c:manualLayout>
          <c:xMode val="edge"/>
          <c:yMode val="edge"/>
          <c:x val="0.46246499676674613"/>
          <c:y val="0"/>
        </c:manualLayout>
      </c:layout>
    </c:title>
    <c:view3D>
      <c:rotX val="30"/>
      <c:perspective val="30"/>
    </c:view3D>
    <c:plotArea>
      <c:layout>
        <c:manualLayout>
          <c:layoutTarget val="inner"/>
          <c:xMode val="edge"/>
          <c:yMode val="edge"/>
          <c:x val="6.0005203600359686E-2"/>
          <c:y val="0.19602683035218321"/>
          <c:w val="0.57476590920097193"/>
          <c:h val="0.7134214749948426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2021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>
              <a:bevelT w="139700" h="139700" prst="divot"/>
            </a:sp3d>
          </c:spPr>
          <c:dPt>
            <c:idx val="0"/>
            <c:spPr>
              <a:solidFill>
                <a:srgbClr val="FF0000"/>
              </a:solidFill>
              <a:scene3d>
                <a:camera prst="orthographicFront"/>
                <a:lightRig rig="threePt" dir="t"/>
              </a:scene3d>
              <a:sp3d>
                <a:bevelT w="139700" h="139700" prst="divot"/>
              </a:sp3d>
            </c:spPr>
          </c:dPt>
          <c:dPt>
            <c:idx val="1"/>
            <c:spPr>
              <a:solidFill>
                <a:srgbClr val="00B0F0"/>
              </a:solidFill>
              <a:scene3d>
                <a:camera prst="orthographicFront"/>
                <a:lightRig rig="threePt" dir="t"/>
              </a:scene3d>
              <a:sp3d>
                <a:bevelT w="139700" h="139700" prst="divot"/>
              </a:sp3d>
            </c:spPr>
          </c:dPt>
          <c:dPt>
            <c:idx val="2"/>
            <c:spPr>
              <a:solidFill>
                <a:srgbClr val="00B050"/>
              </a:solidFill>
              <a:scene3d>
                <a:camera prst="orthographicFront"/>
                <a:lightRig rig="threePt" dir="t"/>
              </a:scene3d>
              <a:sp3d>
                <a:bevelT w="139700" h="139700" prst="divot"/>
              </a:sp3d>
            </c:spPr>
          </c:dPt>
          <c:dPt>
            <c:idx val="3"/>
            <c:spPr>
              <a:solidFill>
                <a:srgbClr val="FFC000"/>
              </a:solidFill>
              <a:scene3d>
                <a:camera prst="orthographicFront"/>
                <a:lightRig rig="threePt" dir="t"/>
              </a:scene3d>
              <a:sp3d>
                <a:bevelT w="139700" h="139700" prst="divot"/>
              </a:sp3d>
            </c:spPr>
          </c:dPt>
          <c:dPt>
            <c:idx val="4"/>
            <c:spPr>
              <a:solidFill>
                <a:srgbClr val="7030A0"/>
              </a:solidFill>
              <a:scene3d>
                <a:camera prst="orthographicFront"/>
                <a:lightRig rig="threePt" dir="t"/>
              </a:scene3d>
              <a:sp3d>
                <a:bevelT w="139700" h="139700" prst="divot"/>
              </a:sp3d>
            </c:spPr>
          </c:dPt>
          <c:dLbls>
            <c:dLbl>
              <c:idx val="0"/>
              <c:layout/>
              <c:showVal val="1"/>
            </c:dLbl>
            <c:dLbl>
              <c:idx val="1"/>
              <c:layout/>
              <c:showVal val="1"/>
            </c:dLbl>
            <c:dLbl>
              <c:idx val="2"/>
              <c:layout/>
              <c:showVal val="1"/>
            </c:dLbl>
            <c:dLbl>
              <c:idx val="3"/>
              <c:layout/>
              <c:showVal val="1"/>
            </c:dLbl>
            <c:dLbl>
              <c:idx val="4"/>
              <c:layout/>
              <c:showVal val="1"/>
            </c:dLbl>
            <c:delete val="1"/>
            <c:txPr>
              <a:bodyPr/>
              <a:lstStyle/>
              <a:p>
                <a:pPr>
                  <a:defRPr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</c:dLbls>
          <c:cat>
            <c:strRef>
              <c:f>Лист1!$A$2:$A$6</c:f>
              <c:strCache>
                <c:ptCount val="5"/>
                <c:pt idx="0">
                  <c:v>Дошкольное образование</c:v>
                </c:pt>
                <c:pt idx="1">
                  <c:v>Общее образование</c:v>
                </c:pt>
                <c:pt idx="2">
                  <c:v>Дополнительное образование детей</c:v>
                </c:pt>
                <c:pt idx="3">
                  <c:v>Молодежная политика и оздоровление детей</c:v>
                </c:pt>
                <c:pt idx="4">
                  <c:v>Другие вопросы в области образования</c:v>
                </c:pt>
              </c:strCache>
            </c:strRef>
          </c:cat>
          <c:val>
            <c:numRef>
              <c:f>Лист1!$B$2:$B$6</c:f>
              <c:numCache>
                <c:formatCode>#,##0</c:formatCode>
                <c:ptCount val="5"/>
                <c:pt idx="0">
                  <c:v>774185</c:v>
                </c:pt>
                <c:pt idx="1">
                  <c:v>945403</c:v>
                </c:pt>
                <c:pt idx="2">
                  <c:v>129075</c:v>
                </c:pt>
                <c:pt idx="3">
                  <c:v>44393</c:v>
                </c:pt>
                <c:pt idx="4">
                  <c:v>123124</c:v>
                </c:pt>
              </c:numCache>
            </c:numRef>
          </c:val>
        </c:ser>
        <c:dLbls>
          <c:showVal val="1"/>
        </c:dLbls>
      </c:pie3DChart>
    </c:plotArea>
    <c:legend>
      <c:legendPos val="r"/>
      <c:layout>
        <c:manualLayout>
          <c:xMode val="edge"/>
          <c:yMode val="edge"/>
          <c:x val="0.64888024934384236"/>
          <c:y val="3.9567913385826811E-2"/>
          <c:w val="0.33861975065616801"/>
          <c:h val="0.93762992125985178"/>
        </c:manualLayout>
      </c:layout>
      <c:spPr>
        <a:solidFill>
          <a:schemeClr val="accent3">
            <a:lumMod val="40000"/>
            <a:lumOff val="60000"/>
          </a:schemeClr>
        </a:solidFill>
      </c:spPr>
      <c:txPr>
        <a:bodyPr/>
        <a:lstStyle/>
        <a:p>
          <a:pPr>
            <a:defRPr sz="14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perspective val="30"/>
    </c:view3D>
    <c:plotArea>
      <c:layout/>
      <c:bar3DChart>
        <c:barDir val="col"/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Факт</c:v>
                </c:pt>
              </c:strCache>
            </c:strRef>
          </c:tx>
          <c:spPr>
            <a:solidFill>
              <a:srgbClr val="00B0F0"/>
            </a:solidFill>
            <a:scene3d>
              <a:camera prst="orthographicFront"/>
              <a:lightRig rig="threePt" dir="t"/>
            </a:scene3d>
            <a:sp3d>
              <a:bevelT w="139700" h="139700" prst="divot"/>
            </a:sp3d>
          </c:spPr>
          <c:dLbls>
            <c:dLbl>
              <c:idx val="0"/>
              <c:layout>
                <c:manualLayout>
                  <c:x val="-1.6581728335978291E-2"/>
                  <c:y val="-1.9596588033428668E-2"/>
                </c:manualLayout>
              </c:layout>
              <c:showVal val="1"/>
            </c:dLbl>
            <c:dLbl>
              <c:idx val="1"/>
              <c:layout>
                <c:manualLayout>
                  <c:x val="-2.1035541505489468E-2"/>
                  <c:y val="-4.8991537172198334E-2"/>
                </c:manualLayout>
              </c:layout>
              <c:showVal val="1"/>
            </c:dLbl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Val val="1"/>
          </c:dLbls>
          <c:cat>
            <c:strRef>
              <c:f>Лист1!$A$2:$A$3</c:f>
              <c:strCache>
                <c:ptCount val="2"/>
                <c:pt idx="0">
                  <c:v>Культура</c:v>
                </c:pt>
                <c:pt idx="1">
                  <c:v>Другие вопросы в области культуры, кинематографии</c:v>
                </c:pt>
              </c:strCache>
            </c:strRef>
          </c:cat>
          <c:val>
            <c:numRef>
              <c:f>Лист1!$B$2:$B$3</c:f>
              <c:numCache>
                <c:formatCode>#,##0</c:formatCode>
                <c:ptCount val="2"/>
                <c:pt idx="0">
                  <c:v>140532</c:v>
                </c:pt>
                <c:pt idx="1">
                  <c:v>31101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План</c:v>
                </c:pt>
              </c:strCache>
            </c:strRef>
          </c:tx>
          <c:spPr>
            <a:solidFill>
              <a:srgbClr val="FF0000"/>
            </a:solidFill>
            <a:scene3d>
              <a:camera prst="orthographicFront"/>
              <a:lightRig rig="threePt" dir="t"/>
            </a:scene3d>
            <a:sp3d>
              <a:bevelT w="139700" h="139700" prst="divot"/>
            </a:sp3d>
          </c:spPr>
          <c:dLbls>
            <c:dLbl>
              <c:idx val="0"/>
              <c:layout>
                <c:manualLayout>
                  <c:x val="1.7801431154114207E-2"/>
                  <c:y val="-7.2421502280744969E-3"/>
                </c:manualLayout>
              </c:layout>
              <c:showVal val="1"/>
            </c:dLbl>
            <c:dLbl>
              <c:idx val="1"/>
              <c:layout>
                <c:manualLayout>
                  <c:x val="9.0445790923515609E-3"/>
                  <c:y val="-3.4294029058499674E-2"/>
                </c:manualLayout>
              </c:layout>
              <c:showVal val="1"/>
            </c:dLbl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Val val="1"/>
          </c:dLbls>
          <c:cat>
            <c:strRef>
              <c:f>Лист1!$A$2:$A$3</c:f>
              <c:strCache>
                <c:ptCount val="2"/>
                <c:pt idx="0">
                  <c:v>Культура</c:v>
                </c:pt>
                <c:pt idx="1">
                  <c:v>Другие вопросы в области культуры, кинематографии</c:v>
                </c:pt>
              </c:strCache>
            </c:strRef>
          </c:cat>
          <c:val>
            <c:numRef>
              <c:f>Лист1!$C$2:$C$3</c:f>
              <c:numCache>
                <c:formatCode>#,##0</c:formatCode>
                <c:ptCount val="2"/>
                <c:pt idx="0">
                  <c:v>140537</c:v>
                </c:pt>
                <c:pt idx="1">
                  <c:v>31225</c:v>
                </c:pt>
              </c:numCache>
            </c:numRef>
          </c:val>
        </c:ser>
        <c:dLbls>
          <c:showVal val="1"/>
        </c:dLbls>
        <c:shape val="cylinder"/>
        <c:axId val="95451008"/>
        <c:axId val="95452544"/>
        <c:axId val="95454080"/>
      </c:bar3DChart>
      <c:catAx>
        <c:axId val="95451008"/>
        <c:scaling>
          <c:orientation val="minMax"/>
        </c:scaling>
        <c:axPos val="b"/>
        <c:tickLblPos val="nextTo"/>
        <c:crossAx val="95452544"/>
        <c:crosses val="autoZero"/>
        <c:auto val="1"/>
        <c:lblAlgn val="ctr"/>
        <c:lblOffset val="100"/>
      </c:catAx>
      <c:valAx>
        <c:axId val="95452544"/>
        <c:scaling>
          <c:orientation val="minMax"/>
        </c:scaling>
        <c:delete val="1"/>
        <c:axPos val="l"/>
        <c:majorGridlines/>
        <c:numFmt formatCode="#,##0" sourceLinked="1"/>
        <c:tickLblPos val="none"/>
        <c:crossAx val="95451008"/>
        <c:crosses val="autoZero"/>
        <c:crossBetween val="between"/>
      </c:valAx>
      <c:serAx>
        <c:axId val="95454080"/>
        <c:scaling>
          <c:orientation val="minMax"/>
        </c:scaling>
        <c:delete val="1"/>
        <c:axPos val="b"/>
        <c:tickLblPos val="none"/>
        <c:crossAx val="95452544"/>
        <c:crosses val="autoZero"/>
      </c:serAx>
    </c:plotArea>
    <c:legend>
      <c:legendPos val="r"/>
      <c:layout/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layout/>
    </c:title>
    <c:plotArea>
      <c:layout>
        <c:manualLayout>
          <c:layoutTarget val="inner"/>
          <c:xMode val="edge"/>
          <c:yMode val="edge"/>
          <c:x val="0"/>
          <c:y val="4.8103733731482412E-2"/>
          <c:w val="0.62030756913143659"/>
          <c:h val="0.9153319007915105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                </c:v>
                </c:pt>
              </c:strCache>
            </c:strRef>
          </c:tx>
          <c:spPr>
            <a:ln w="3175">
              <a:solidFill>
                <a:srgbClr val="000000"/>
              </a:solidFill>
            </a:ln>
          </c:spPr>
          <c:dPt>
            <c:idx val="0"/>
            <c:spPr>
              <a:solidFill>
                <a:srgbClr val="7030A0"/>
              </a:solidFill>
              <a:ln w="3175">
                <a:solidFill>
                  <a:srgbClr val="000000"/>
                </a:solidFill>
              </a:ln>
            </c:spPr>
          </c:dPt>
          <c:dPt>
            <c:idx val="1"/>
            <c:explosion val="32"/>
            <c:spPr>
              <a:solidFill>
                <a:srgbClr val="00B0F0"/>
              </a:solidFill>
              <a:ln w="3175">
                <a:solidFill>
                  <a:srgbClr val="000000"/>
                </a:solidFill>
              </a:ln>
            </c:spPr>
          </c:dPt>
          <c:dPt>
            <c:idx val="2"/>
            <c:explosion val="32"/>
            <c:spPr>
              <a:solidFill>
                <a:srgbClr val="00B050"/>
              </a:solidFill>
              <a:ln w="3175">
                <a:solidFill>
                  <a:srgbClr val="000000"/>
                </a:solidFill>
              </a:ln>
            </c:spPr>
          </c:dPt>
          <c:dPt>
            <c:idx val="3"/>
            <c:explosion val="32"/>
            <c:spPr>
              <a:solidFill>
                <a:srgbClr val="FF0000"/>
              </a:solidFill>
              <a:ln w="3175">
                <a:solidFill>
                  <a:srgbClr val="000000"/>
                </a:solidFill>
              </a:ln>
            </c:spPr>
          </c:dPt>
          <c:dPt>
            <c:idx val="4"/>
            <c:spPr>
              <a:solidFill>
                <a:srgbClr val="E8DDE9"/>
              </a:solidFill>
              <a:ln w="3175">
                <a:solidFill>
                  <a:srgbClr val="000000"/>
                </a:solidFill>
              </a:ln>
            </c:spPr>
          </c:dPt>
          <c:dPt>
            <c:idx val="5"/>
            <c:spPr>
              <a:solidFill>
                <a:srgbClr val="D89D28"/>
              </a:solidFill>
              <a:ln w="3175">
                <a:solidFill>
                  <a:srgbClr val="000000"/>
                </a:solidFill>
              </a:ln>
            </c:spPr>
          </c:dPt>
          <c:dPt>
            <c:idx val="7"/>
            <c:spPr>
              <a:solidFill>
                <a:srgbClr val="FF00FF"/>
              </a:solidFill>
              <a:ln w="3175">
                <a:solidFill>
                  <a:srgbClr val="000000"/>
                </a:solidFill>
              </a:ln>
            </c:spPr>
          </c:dPt>
          <c:dPt>
            <c:idx val="8"/>
            <c:spPr>
              <a:solidFill>
                <a:schemeClr val="accent6">
                  <a:lumMod val="60000"/>
                  <a:lumOff val="40000"/>
                </a:schemeClr>
              </a:solidFill>
              <a:ln w="3175">
                <a:solidFill>
                  <a:srgbClr val="000000"/>
                </a:solidFill>
              </a:ln>
            </c:spPr>
          </c:dPt>
          <c:dPt>
            <c:idx val="9"/>
            <c:spPr>
              <a:solidFill>
                <a:srgbClr val="FFFF00"/>
              </a:solidFill>
              <a:ln w="3175">
                <a:solidFill>
                  <a:srgbClr val="000000"/>
                </a:solidFill>
              </a:ln>
            </c:spPr>
          </c:dPt>
          <c:dPt>
            <c:idx val="10"/>
            <c:explosion val="29"/>
            <c:spPr>
              <a:solidFill>
                <a:srgbClr val="25FB8B"/>
              </a:solidFill>
              <a:ln w="3175">
                <a:solidFill>
                  <a:srgbClr val="000000"/>
                </a:solidFill>
              </a:ln>
            </c:spPr>
          </c:dPt>
          <c:dPt>
            <c:idx val="12"/>
            <c:spPr>
              <a:solidFill>
                <a:srgbClr val="008000"/>
              </a:solidFill>
              <a:ln w="3175">
                <a:solidFill>
                  <a:srgbClr val="000000"/>
                </a:solidFill>
              </a:ln>
            </c:spPr>
          </c:dPt>
          <c:cat>
            <c:strRef>
              <c:f>Лист1!$A$2:$A$14</c:f>
              <c:strCache>
                <c:ptCount val="13"/>
                <c:pt idx="0">
                  <c:v>Обеспечение жильем 1 инвалида - 665</c:v>
                </c:pt>
                <c:pt idx="1">
                  <c:v>Субсидия на приобретение жилья одной вдове участника ВОВ  - 1 418</c:v>
                </c:pt>
                <c:pt idx="2">
                  <c:v>Социальные выплаты на приобретение (строительство) жилья для 3 многодетных семей - 3 781</c:v>
                </c:pt>
                <c:pt idx="3">
                  <c:v>Социальные выплаты на приобретение (строительство) жилья 19 молодым семьям - 17 196</c:v>
                </c:pt>
                <c:pt idx="4">
                  <c:v>Компенсация стоимости единых социальных проездных билетов 28 878 штук - 12 300 </c:v>
                </c:pt>
                <c:pt idx="5">
                  <c:v>Компенсация льготных месячных проездных билетов для учащихся  9 764 штук - 4 446</c:v>
                </c:pt>
                <c:pt idx="6">
                  <c:v>Приобретение жилых помещений для 20 детей-сирот - 25 926</c:v>
                </c:pt>
                <c:pt idx="7">
                  <c:v>Компенсация части родительской платы за присмотр и уход за детьми в ДОУ( 6 652 детей) - 58 857</c:v>
                </c:pt>
                <c:pt idx="8">
                  <c:v>Содержание ребенка в семье опекуна и приемной семье - 30 299</c:v>
                </c:pt>
                <c:pt idx="9">
                  <c:v>Социальная поддержка 124 детей-инвалидов дошкольного возраста - 1 760</c:v>
                </c:pt>
                <c:pt idx="10">
                  <c:v>Оказание других видов социальной помощи - 23 407</c:v>
                </c:pt>
                <c:pt idx="11">
                  <c:v>Обеспечение жильем 1 ветерана боевых действий - 665</c:v>
                </c:pt>
                <c:pt idx="12">
                  <c:v>Жилищная субсидия 1 работнику бюджетной сферы - 366</c:v>
                </c:pt>
              </c:strCache>
            </c:strRef>
          </c:cat>
          <c:val>
            <c:numRef>
              <c:f>Лист1!$B$2:$B$14</c:f>
              <c:numCache>
                <c:formatCode>General</c:formatCode>
                <c:ptCount val="13"/>
                <c:pt idx="0">
                  <c:v>665</c:v>
                </c:pt>
                <c:pt idx="1">
                  <c:v>1418</c:v>
                </c:pt>
                <c:pt idx="2">
                  <c:v>3781</c:v>
                </c:pt>
                <c:pt idx="3">
                  <c:v>17196</c:v>
                </c:pt>
                <c:pt idx="4" formatCode="#,##0">
                  <c:v>12300</c:v>
                </c:pt>
                <c:pt idx="5">
                  <c:v>4446</c:v>
                </c:pt>
                <c:pt idx="6" formatCode="#,##0">
                  <c:v>25926</c:v>
                </c:pt>
                <c:pt idx="7" formatCode="#,##0">
                  <c:v>58857</c:v>
                </c:pt>
                <c:pt idx="8">
                  <c:v>30299</c:v>
                </c:pt>
                <c:pt idx="9">
                  <c:v>1760</c:v>
                </c:pt>
                <c:pt idx="10">
                  <c:v>23407</c:v>
                </c:pt>
                <c:pt idx="11">
                  <c:v>665</c:v>
                </c:pt>
                <c:pt idx="12">
                  <c:v>366</c:v>
                </c:pt>
              </c:numCache>
            </c:numRef>
          </c:val>
        </c:ser>
        <c:firstSliceAng val="0"/>
      </c:pieChart>
      <c:spPr>
        <a:noFill/>
      </c:spPr>
    </c:plotArea>
    <c:legend>
      <c:legendPos val="r"/>
      <c:legendEntry>
        <c:idx val="0"/>
        <c:txPr>
          <a:bodyPr/>
          <a:lstStyle/>
          <a:p>
            <a:pPr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egendEntry>
        <c:idx val="3"/>
        <c:txPr>
          <a:bodyPr/>
          <a:lstStyle/>
          <a:p>
            <a:pPr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egendEntry>
        <c:idx val="4"/>
        <c:txPr>
          <a:bodyPr/>
          <a:lstStyle/>
          <a:p>
            <a:pPr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egendEntry>
        <c:idx val="5"/>
        <c:txPr>
          <a:bodyPr/>
          <a:lstStyle/>
          <a:p>
            <a:pPr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egendEntry>
        <c:idx val="6"/>
        <c:txPr>
          <a:bodyPr/>
          <a:lstStyle/>
          <a:p>
            <a:pPr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egendEntry>
        <c:idx val="7"/>
        <c:txPr>
          <a:bodyPr/>
          <a:lstStyle/>
          <a:p>
            <a:pPr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egendEntry>
        <c:idx val="8"/>
        <c:txPr>
          <a:bodyPr/>
          <a:lstStyle/>
          <a:p>
            <a:pPr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egendEntry>
        <c:idx val="9"/>
        <c:txPr>
          <a:bodyPr/>
          <a:lstStyle/>
          <a:p>
            <a:pPr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egendEntry>
        <c:idx val="10"/>
        <c:txPr>
          <a:bodyPr/>
          <a:lstStyle/>
          <a:p>
            <a:pPr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0.6523664537774081"/>
          <c:y val="0"/>
          <c:w val="0.33770604919012681"/>
          <c:h val="0.99964841304896346"/>
        </c:manualLayout>
      </c:layout>
      <c:txPr>
        <a:bodyPr/>
        <a:lstStyle/>
        <a:p>
          <a:pPr>
            <a:defRPr sz="1200">
              <a:solidFill>
                <a:schemeClr val="tx1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plotArea>
      <c:layout>
        <c:manualLayout>
          <c:layoutTarget val="inner"/>
          <c:xMode val="edge"/>
          <c:yMode val="edge"/>
          <c:x val="0.57666668639732199"/>
          <c:y val="2.5195613185836494E-2"/>
          <c:w val="0.35839836102000044"/>
          <c:h val="0.88799007902440863"/>
        </c:manualLayout>
      </c:layout>
      <c:bar3DChart>
        <c:barDir val="bar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Факт</c:v>
                </c:pt>
              </c:strCache>
            </c:strRef>
          </c:tx>
          <c:spPr>
            <a:solidFill>
              <a:srgbClr val="00B0F0"/>
            </a:solidFill>
            <a:scene3d>
              <a:camera prst="orthographicFront"/>
              <a:lightRig rig="threePt" dir="t"/>
            </a:scene3d>
            <a:sp3d>
              <a:bevelT w="114300" prst="artDeco"/>
            </a:sp3d>
          </c:spPr>
          <c:dLbls>
            <c:dLbl>
              <c:idx val="0"/>
              <c:layout>
                <c:manualLayout>
                  <c:x val="1.0552008941076822E-2"/>
                  <c:y val="0"/>
                </c:manualLayout>
              </c:layout>
              <c:showVal val="1"/>
            </c:dLbl>
            <c:dLbl>
              <c:idx val="1"/>
              <c:layout>
                <c:manualLayout>
                  <c:x val="1.6581728335978291E-2"/>
                  <c:y val="-4.5810205792429989E-3"/>
                </c:manualLayout>
              </c:layout>
              <c:showVal val="1"/>
            </c:dLbl>
            <c:dLbl>
              <c:idx val="2"/>
              <c:layout>
                <c:manualLayout>
                  <c:x val="1.6581728335978187E-2"/>
                  <c:y val="0"/>
                </c:manualLayout>
              </c:layout>
              <c:showVal val="1"/>
            </c:dLbl>
            <c:showVal val="1"/>
          </c:dLbls>
          <c:cat>
            <c:strRef>
              <c:f>Лист1!$A$2:$A$5</c:f>
              <c:strCache>
                <c:ptCount val="4"/>
                <c:pt idx="0">
                  <c:v>Федеральный проект "Спорт-норма жизни"  </c:v>
                </c:pt>
                <c:pt idx="1">
                  <c:v>Организация , проведение и участие в спортивно-массовых мероприятиях</c:v>
                </c:pt>
                <c:pt idx="2">
                  <c:v>Обеспечение деятельности муниципальных учреждений</c:v>
                </c:pt>
                <c:pt idx="3">
                  <c:v>Развитие базовых и олимпийских видов спорта в "СШОР дзюдо, самбо им.С.М.Рыбина"</c:v>
                </c:pt>
              </c:strCache>
            </c:strRef>
          </c:cat>
          <c:val>
            <c:numRef>
              <c:f>Лист1!$B$2:$B$5</c:f>
              <c:numCache>
                <c:formatCode>#,##0</c:formatCode>
                <c:ptCount val="4"/>
                <c:pt idx="0">
                  <c:v>78865</c:v>
                </c:pt>
                <c:pt idx="1">
                  <c:v>2614</c:v>
                </c:pt>
                <c:pt idx="2">
                  <c:v>105114</c:v>
                </c:pt>
                <c:pt idx="3">
                  <c:v>15944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План</c:v>
                </c:pt>
              </c:strCache>
            </c:strRef>
          </c:tx>
          <c:spPr>
            <a:solidFill>
              <a:srgbClr val="FF0000"/>
            </a:solidFill>
            <a:scene3d>
              <a:camera prst="orthographicFront"/>
              <a:lightRig rig="threePt" dir="t"/>
            </a:scene3d>
            <a:sp3d>
              <a:bevelT w="101600" prst="riblet"/>
            </a:sp3d>
          </c:spPr>
          <c:dLbls>
            <c:dLbl>
              <c:idx val="0"/>
              <c:layout>
                <c:manualLayout>
                  <c:x val="1.8089158184703021E-2"/>
                  <c:y val="0"/>
                </c:manualLayout>
              </c:layout>
              <c:showVal val="1"/>
            </c:dLbl>
            <c:dLbl>
              <c:idx val="1"/>
              <c:layout>
                <c:manualLayout>
                  <c:x val="1.5074298487252599E-2"/>
                  <c:y val="2.2905102896215597E-3"/>
                </c:manualLayout>
              </c:layout>
              <c:showVal val="1"/>
            </c:dLbl>
            <c:dLbl>
              <c:idx val="2"/>
              <c:layout>
                <c:manualLayout>
                  <c:x val="1.6581728335978187E-2"/>
                  <c:y val="-2.2905102896215597E-3"/>
                </c:manualLayout>
              </c:layout>
              <c:showVal val="1"/>
            </c:dLbl>
            <c:showVal val="1"/>
          </c:dLbls>
          <c:cat>
            <c:strRef>
              <c:f>Лист1!$A$2:$A$5</c:f>
              <c:strCache>
                <c:ptCount val="4"/>
                <c:pt idx="0">
                  <c:v>Федеральный проект "Спорт-норма жизни"  </c:v>
                </c:pt>
                <c:pt idx="1">
                  <c:v>Организация , проведение и участие в спортивно-массовых мероприятиях</c:v>
                </c:pt>
                <c:pt idx="2">
                  <c:v>Обеспечение деятельности муниципальных учреждений</c:v>
                </c:pt>
                <c:pt idx="3">
                  <c:v>Развитие базовых и олимпийских видов спорта в "СШОР дзюдо, самбо им.С.М.Рыбина"</c:v>
                </c:pt>
              </c:strCache>
            </c:strRef>
          </c:cat>
          <c:val>
            <c:numRef>
              <c:f>Лист1!$C$2:$C$5</c:f>
              <c:numCache>
                <c:formatCode>#,##0</c:formatCode>
                <c:ptCount val="4"/>
                <c:pt idx="0">
                  <c:v>78865</c:v>
                </c:pt>
                <c:pt idx="1">
                  <c:v>2613</c:v>
                </c:pt>
                <c:pt idx="2">
                  <c:v>105112</c:v>
                </c:pt>
                <c:pt idx="3">
                  <c:v>15944</c:v>
                </c:pt>
              </c:numCache>
            </c:numRef>
          </c:val>
        </c:ser>
        <c:dLbls>
          <c:showVal val="1"/>
        </c:dLbls>
        <c:shape val="box"/>
        <c:axId val="95868800"/>
        <c:axId val="95870336"/>
        <c:axId val="0"/>
      </c:bar3DChart>
      <c:catAx>
        <c:axId val="95868800"/>
        <c:scaling>
          <c:orientation val="minMax"/>
        </c:scaling>
        <c:axPos val="l"/>
        <c:tickLblPos val="nextTo"/>
        <c:txPr>
          <a:bodyPr/>
          <a:lstStyle/>
          <a:p>
            <a:pPr>
              <a:defRPr sz="1600" b="1"/>
            </a:pPr>
            <a:endParaRPr lang="ru-RU"/>
          </a:p>
        </c:txPr>
        <c:crossAx val="95870336"/>
        <c:crosses val="autoZero"/>
        <c:auto val="1"/>
        <c:lblAlgn val="l"/>
        <c:lblOffset val="100"/>
      </c:catAx>
      <c:valAx>
        <c:axId val="95870336"/>
        <c:scaling>
          <c:orientation val="minMax"/>
        </c:scaling>
        <c:axPos val="b"/>
        <c:majorGridlines/>
        <c:numFmt formatCode="#,##0" sourceLinked="1"/>
        <c:tickLblPos val="nextTo"/>
        <c:crossAx val="95868800"/>
        <c:crosses val="autoZero"/>
        <c:crossBetween val="between"/>
      </c:valAx>
    </c:plotArea>
    <c:legend>
      <c:legendPos val="l"/>
      <c:layout>
        <c:manualLayout>
          <c:xMode val="edge"/>
          <c:yMode val="edge"/>
          <c:x val="7.2356543717364734E-3"/>
          <c:y val="3.7877645629562674E-2"/>
          <c:w val="0.11652050235159175"/>
          <c:h val="0.17066682345540249"/>
        </c:manualLayout>
      </c:layout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plotArea>
      <c:layout>
        <c:manualLayout>
          <c:layoutTarget val="inner"/>
          <c:xMode val="edge"/>
          <c:yMode val="edge"/>
          <c:x val="0.35766720364403981"/>
          <c:y val="2.6455393845128392E-2"/>
          <c:w val="0.5531965198311295"/>
          <c:h val="0.88778139234529563"/>
        </c:manualLayout>
      </c:layout>
      <c:bar3DChart>
        <c:barDir val="bar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План</c:v>
                </c:pt>
              </c:strCache>
            </c:strRef>
          </c:tx>
          <c:spPr>
            <a:solidFill>
              <a:srgbClr val="8553A3"/>
            </a:solidFill>
            <a:scene3d>
              <a:camera prst="orthographicFront"/>
              <a:lightRig rig="threePt" dir="t"/>
            </a:scene3d>
            <a:sp3d>
              <a:bevelT prst="angle"/>
            </a:sp3d>
          </c:spPr>
          <c:dLbls>
            <c:dLbl>
              <c:idx val="0"/>
              <c:layout>
                <c:manualLayout>
                  <c:x val="5.8789764100285174E-3"/>
                  <c:y val="0"/>
                </c:manualLayout>
              </c:layout>
              <c:showVal val="1"/>
            </c:dLbl>
            <c:dLbl>
              <c:idx val="1"/>
              <c:layout>
                <c:manualLayout>
                  <c:x val="2.0576417435099872E-2"/>
                  <c:y val="2.2046161537607012E-3"/>
                </c:manualLayout>
              </c:layout>
              <c:showVal val="1"/>
            </c:dLbl>
            <c:dLbl>
              <c:idx val="2"/>
              <c:layout>
                <c:manualLayout>
                  <c:x val="1.4697441025071378E-2"/>
                  <c:y val="-2.2046161537607012E-3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 214</a:t>
                    </a:r>
                    <a:r>
                      <a:rPr lang="ru-RU" baseline="0" dirty="0" smtClean="0"/>
                      <a:t> 445</a:t>
                    </a:r>
                    <a:endParaRPr lang="en-US" dirty="0"/>
                  </a:p>
                </c:rich>
              </c:tx>
              <c:showVal val="1"/>
            </c:dLbl>
            <c:dLbl>
              <c:idx val="3"/>
              <c:tx>
                <c:rich>
                  <a:bodyPr/>
                  <a:lstStyle/>
                  <a:p>
                    <a:r>
                      <a:rPr lang="ru-RU" dirty="0" smtClean="0"/>
                      <a:t>  5 399</a:t>
                    </a:r>
                    <a:endParaRPr lang="en-US" dirty="0"/>
                  </a:p>
                </c:rich>
              </c:tx>
              <c:showVal val="1"/>
            </c:dLbl>
            <c:dLbl>
              <c:idx val="4"/>
              <c:tx>
                <c:rich>
                  <a:bodyPr/>
                  <a:lstStyle/>
                  <a:p>
                    <a:r>
                      <a:rPr lang="ru-RU" dirty="0" smtClean="0"/>
                      <a:t>  4 901</a:t>
                    </a:r>
                    <a:endParaRPr lang="en-US" dirty="0"/>
                  </a:p>
                </c:rich>
              </c:tx>
              <c:showVal val="1"/>
            </c:dLbl>
            <c:numFmt formatCode="#,##0" sourceLinked="0"/>
            <c:showVal val="1"/>
          </c:dLbls>
          <c:cat>
            <c:strRef>
              <c:f>Лист1!$A$2:$A$4</c:f>
              <c:strCache>
                <c:ptCount val="3"/>
                <c:pt idx="0">
                  <c:v>Транспорт</c:v>
                </c:pt>
                <c:pt idx="1">
                  <c:v>Дорожное хозяйство (дорожные фонды)</c:v>
                </c:pt>
                <c:pt idx="2">
                  <c:v>Другие вопросы в области национальной экономики</c:v>
                </c:pt>
              </c:strCache>
            </c:strRef>
          </c:cat>
          <c:val>
            <c:numRef>
              <c:f>Лист1!$B$2:$B$4</c:f>
              <c:numCache>
                <c:formatCode>#,##0</c:formatCode>
                <c:ptCount val="3"/>
                <c:pt idx="0">
                  <c:v>6204</c:v>
                </c:pt>
                <c:pt idx="1">
                  <c:v>296371</c:v>
                </c:pt>
                <c:pt idx="2">
                  <c:v>2915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Факт</c:v>
                </c:pt>
              </c:strCache>
            </c:strRef>
          </c:tx>
          <c:spPr>
            <a:solidFill>
              <a:srgbClr val="25FB8B"/>
            </a:solidFill>
            <a:scene3d>
              <a:camera prst="orthographicFront"/>
              <a:lightRig rig="threePt" dir="t"/>
            </a:scene3d>
            <a:sp3d>
              <a:bevelT w="152400" h="50800" prst="softRound"/>
            </a:sp3d>
          </c:spPr>
          <c:dLbls>
            <c:dLbl>
              <c:idx val="0"/>
              <c:layout>
                <c:manualLayout>
                  <c:x val="1.0288208717549848E-2"/>
                  <c:y val="4.4092323075214847E-3"/>
                </c:manualLayout>
              </c:layout>
              <c:showVal val="1"/>
            </c:dLbl>
            <c:dLbl>
              <c:idx val="1"/>
              <c:layout>
                <c:manualLayout>
                  <c:x val="1.1757952820057031E-2"/>
                  <c:y val="1.1023080768803588E-2"/>
                </c:manualLayout>
              </c:layout>
              <c:showVal val="1"/>
            </c:dLbl>
            <c:dLbl>
              <c:idx val="2"/>
              <c:layout>
                <c:manualLayout>
                  <c:x val="1.7636929230085543E-2"/>
                  <c:y val="0"/>
                </c:manualLayout>
              </c:layout>
              <c:showVal val="1"/>
            </c:dLbl>
            <c:dLbl>
              <c:idx val="3"/>
              <c:tx>
                <c:rich>
                  <a:bodyPr/>
                  <a:lstStyle/>
                  <a:p>
                    <a:r>
                      <a:rPr lang="ru-RU" dirty="0" smtClean="0"/>
                      <a:t> 3 654</a:t>
                    </a:r>
                    <a:endParaRPr lang="en-US" dirty="0"/>
                  </a:p>
                </c:rich>
              </c:tx>
              <c:showVal val="1"/>
            </c:dLbl>
            <c:dLbl>
              <c:idx val="4"/>
              <c:layout>
                <c:manualLayout>
                  <c:x val="1.1757952820057031E-2"/>
                  <c:y val="-4.4092323075214596E-3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  4</a:t>
                    </a:r>
                    <a:r>
                      <a:rPr lang="ru-RU" baseline="0" dirty="0" smtClean="0"/>
                      <a:t> 858</a:t>
                    </a:r>
                    <a:endParaRPr lang="en-US" dirty="0"/>
                  </a:p>
                </c:rich>
              </c:tx>
              <c:showVal val="1"/>
            </c:dLbl>
            <c:showVal val="1"/>
          </c:dLbls>
          <c:cat>
            <c:strRef>
              <c:f>Лист1!$A$2:$A$4</c:f>
              <c:strCache>
                <c:ptCount val="3"/>
                <c:pt idx="0">
                  <c:v>Транспорт</c:v>
                </c:pt>
                <c:pt idx="1">
                  <c:v>Дорожное хозяйство (дорожные фонды)</c:v>
                </c:pt>
                <c:pt idx="2">
                  <c:v>Другие вопросы в области национальной экономики</c:v>
                </c:pt>
              </c:strCache>
            </c:strRef>
          </c:cat>
          <c:val>
            <c:numRef>
              <c:f>Лист1!$C$2:$C$4</c:f>
              <c:numCache>
                <c:formatCode>#,##0</c:formatCode>
                <c:ptCount val="3"/>
                <c:pt idx="0">
                  <c:v>6204</c:v>
                </c:pt>
                <c:pt idx="1">
                  <c:v>286348</c:v>
                </c:pt>
                <c:pt idx="2">
                  <c:v>2915</c:v>
                </c:pt>
              </c:numCache>
            </c:numRef>
          </c:val>
        </c:ser>
        <c:dLbls>
          <c:showVal val="1"/>
        </c:dLbls>
        <c:shape val="cylinder"/>
        <c:axId val="96979200"/>
        <c:axId val="96870400"/>
        <c:axId val="0"/>
      </c:bar3DChart>
      <c:catAx>
        <c:axId val="96979200"/>
        <c:scaling>
          <c:orientation val="minMax"/>
        </c:scaling>
        <c:axPos val="l"/>
        <c:tickLblPos val="nextTo"/>
        <c:txPr>
          <a:bodyPr/>
          <a:lstStyle/>
          <a:p>
            <a:pPr>
              <a:defRPr sz="1600" b="1"/>
            </a:pPr>
            <a:endParaRPr lang="ru-RU"/>
          </a:p>
        </c:txPr>
        <c:crossAx val="96870400"/>
        <c:crosses val="autoZero"/>
        <c:auto val="1"/>
        <c:lblAlgn val="ctr"/>
        <c:lblOffset val="100"/>
      </c:catAx>
      <c:valAx>
        <c:axId val="96870400"/>
        <c:scaling>
          <c:orientation val="minMax"/>
        </c:scaling>
        <c:axPos val="b"/>
        <c:majorGridlines/>
        <c:numFmt formatCode="#,##0" sourceLinked="0"/>
        <c:tickLblPos val="nextTo"/>
        <c:crossAx val="9697920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"/>
          <c:y val="0.5865197269747805"/>
          <c:w val="0.10755436895900454"/>
          <c:h val="0.13781142373069671"/>
        </c:manualLayout>
      </c:layout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plotArea>
      <c:layout>
        <c:manualLayout>
          <c:layoutTarget val="inner"/>
          <c:xMode val="edge"/>
          <c:yMode val="edge"/>
          <c:x val="0.45554660593267965"/>
          <c:y val="1.3395136124115605E-2"/>
          <c:w val="0.6076224199210537"/>
          <c:h val="0.886360903640805"/>
        </c:manualLayout>
      </c:layout>
      <c:bar3DChart>
        <c:barDir val="bar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План</c:v>
                </c:pt>
              </c:strCache>
            </c:strRef>
          </c:tx>
          <c:spPr>
            <a:solidFill>
              <a:srgbClr val="C00000"/>
            </a:solidFill>
            <a:scene3d>
              <a:camera prst="orthographicFront"/>
              <a:lightRig rig="threePt" dir="t"/>
            </a:scene3d>
            <a:sp3d>
              <a:bevelT prst="relaxedInset"/>
            </a:sp3d>
          </c:spPr>
          <c:dLbls>
            <c:dLbl>
              <c:idx val="0"/>
              <c:layout>
                <c:manualLayout>
                  <c:x val="6.0297193949011467E-3"/>
                  <c:y val="0"/>
                </c:manualLayout>
              </c:layout>
              <c:showVal val="1"/>
            </c:dLbl>
            <c:dLbl>
              <c:idx val="1"/>
              <c:layout>
                <c:manualLayout>
                  <c:x val="4.2339498509827433E-3"/>
                  <c:y val="2.2325226873526052E-3"/>
                </c:manualLayout>
              </c:layout>
              <c:showVal val="1"/>
            </c:dLbl>
            <c:dLbl>
              <c:idx val="2"/>
              <c:layout>
                <c:manualLayout>
                  <c:x val="9.0445790923514516E-3"/>
                  <c:y val="-4.0929109784896718E-17"/>
                </c:manualLayout>
              </c:layout>
              <c:showVal val="1"/>
            </c:dLbl>
            <c:dLbl>
              <c:idx val="3"/>
              <c:layout>
                <c:manualLayout>
                  <c:x val="1.5074298487252599E-2"/>
                  <c:y val="-2.0464554892448242E-17"/>
                </c:manualLayout>
              </c:layout>
              <c:showVal val="1"/>
            </c:dLbl>
            <c:showVal val="1"/>
          </c:dLbls>
          <c:cat>
            <c:strRef>
              <c:f>Лист1!$A$2:$A$5</c:f>
              <c:strCache>
                <c:ptCount val="4"/>
                <c:pt idx="0">
                  <c:v>Жилищное хозяйство</c:v>
                </c:pt>
                <c:pt idx="1">
                  <c:v>Коммунальное хозяйство</c:v>
                </c:pt>
                <c:pt idx="2">
                  <c:v>Благоустройство</c:v>
                </c:pt>
                <c:pt idx="3">
                  <c:v>Другие вопросы в области жилищно-коммунального хозяйства</c:v>
                </c:pt>
              </c:strCache>
            </c:strRef>
          </c:cat>
          <c:val>
            <c:numRef>
              <c:f>Лист1!$B$2:$B$5</c:f>
              <c:numCache>
                <c:formatCode>#,##0</c:formatCode>
                <c:ptCount val="4"/>
                <c:pt idx="0">
                  <c:v>190812</c:v>
                </c:pt>
                <c:pt idx="1">
                  <c:v>18742</c:v>
                </c:pt>
                <c:pt idx="2">
                  <c:v>211085</c:v>
                </c:pt>
                <c:pt idx="3">
                  <c:v>14433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Факт</c:v>
                </c:pt>
              </c:strCache>
            </c:strRef>
          </c:tx>
          <c:spPr>
            <a:solidFill>
              <a:srgbClr val="92D050"/>
            </a:solidFill>
            <a:scene3d>
              <a:camera prst="orthographicFront"/>
              <a:lightRig rig="threePt" dir="t"/>
            </a:scene3d>
            <a:sp3d>
              <a:bevelT w="139700" prst="cross"/>
            </a:sp3d>
          </c:spPr>
          <c:dLbls>
            <c:dLbl>
              <c:idx val="0"/>
              <c:layout>
                <c:manualLayout>
                  <c:x val="1.510049608014568E-2"/>
                  <c:y val="-4.4650453747052017E-3"/>
                </c:manualLayout>
              </c:layout>
              <c:showVal val="1"/>
            </c:dLbl>
            <c:dLbl>
              <c:idx val="1"/>
              <c:layout>
                <c:manualLayout>
                  <c:x val="5.6102462045279997E-3"/>
                  <c:y val="8.9300907494104034E-3"/>
                </c:manualLayout>
              </c:layout>
              <c:showVal val="1"/>
            </c:dLbl>
            <c:dLbl>
              <c:idx val="2"/>
              <c:layout>
                <c:manualLayout>
                  <c:x val="2.4118877579604549E-2"/>
                  <c:y val="-4.4650453747052017E-3"/>
                </c:manualLayout>
              </c:layout>
              <c:showVal val="1"/>
            </c:dLbl>
            <c:dLbl>
              <c:idx val="3"/>
              <c:layout>
                <c:manualLayout>
                  <c:x val="1.658172833597819E-2"/>
                  <c:y val="-4.4650453747052017E-3"/>
                </c:manualLayout>
              </c:layout>
              <c:showVal val="1"/>
            </c:dLbl>
            <c:showVal val="1"/>
          </c:dLbls>
          <c:cat>
            <c:strRef>
              <c:f>Лист1!$A$2:$A$5</c:f>
              <c:strCache>
                <c:ptCount val="4"/>
                <c:pt idx="0">
                  <c:v>Жилищное хозяйство</c:v>
                </c:pt>
                <c:pt idx="1">
                  <c:v>Коммунальное хозяйство</c:v>
                </c:pt>
                <c:pt idx="2">
                  <c:v>Благоустройство</c:v>
                </c:pt>
                <c:pt idx="3">
                  <c:v>Другие вопросы в области жилищно-коммунального хозяйства</c:v>
                </c:pt>
              </c:strCache>
            </c:strRef>
          </c:cat>
          <c:val>
            <c:numRef>
              <c:f>Лист1!$C$2:$C$5</c:f>
              <c:numCache>
                <c:formatCode>#,##0</c:formatCode>
                <c:ptCount val="4"/>
                <c:pt idx="0">
                  <c:v>134260</c:v>
                </c:pt>
                <c:pt idx="1">
                  <c:v>17562</c:v>
                </c:pt>
                <c:pt idx="2">
                  <c:v>203797</c:v>
                </c:pt>
                <c:pt idx="3">
                  <c:v>14425</c:v>
                </c:pt>
              </c:numCache>
            </c:numRef>
          </c:val>
        </c:ser>
        <c:dLbls>
          <c:showVal val="1"/>
        </c:dLbls>
        <c:shape val="box"/>
        <c:axId val="97077120"/>
        <c:axId val="97078656"/>
        <c:axId val="0"/>
      </c:bar3DChart>
      <c:catAx>
        <c:axId val="97077120"/>
        <c:scaling>
          <c:orientation val="minMax"/>
        </c:scaling>
        <c:axPos val="l"/>
        <c:tickLblPos val="nextTo"/>
        <c:crossAx val="97078656"/>
        <c:crosses val="autoZero"/>
        <c:auto val="1"/>
        <c:lblAlgn val="ctr"/>
        <c:lblOffset val="100"/>
      </c:catAx>
      <c:valAx>
        <c:axId val="97078656"/>
        <c:scaling>
          <c:orientation val="minMax"/>
        </c:scaling>
        <c:axPos val="b"/>
        <c:majorGridlines/>
        <c:numFmt formatCode="#,##0" sourceLinked="1"/>
        <c:tickLblPos val="nextTo"/>
        <c:crossAx val="9707712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1.5572818594712808E-4"/>
          <c:y val="0.36613372072582651"/>
          <c:w val="9.4605585134415748E-2"/>
          <c:h val="0.17726616873793258"/>
        </c:manualLayout>
      </c:layout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3EE7742-48EF-4D20-9C42-D007E1729DEC}" type="doc">
      <dgm:prSet loTypeId="urn:microsoft.com/office/officeart/2005/8/layout/list1" loCatId="list" qsTypeId="urn:microsoft.com/office/officeart/2005/8/quickstyle/simple1#1" qsCatId="simple" csTypeId="urn:microsoft.com/office/officeart/2005/8/colors/accent1_2#1" csCatId="accent1" phldr="1"/>
      <dgm:spPr/>
      <dgm:t>
        <a:bodyPr/>
        <a:lstStyle/>
        <a:p>
          <a:endParaRPr lang="ru-RU"/>
        </a:p>
      </dgm:t>
    </dgm:pt>
    <dgm:pt modelId="{9181E8B8-CA16-4E97-9319-33EEA0659C93}">
      <dgm:prSet phldrT="[Текст]"/>
      <dgm:spPr>
        <a:solidFill>
          <a:srgbClr val="FFC000"/>
        </a:solidFill>
        <a:ln>
          <a:solidFill>
            <a:schemeClr val="accent6">
              <a:lumMod val="60000"/>
              <a:lumOff val="40000"/>
            </a:schemeClr>
          </a:solidFill>
        </a:ln>
        <a:scene3d>
          <a:camera prst="orthographicFront"/>
          <a:lightRig rig="threePt" dir="t"/>
        </a:scene3d>
        <a:sp3d>
          <a:bevelT prst="angle"/>
        </a:sp3d>
      </dgm:spPr>
      <dgm:t>
        <a:bodyPr/>
        <a:lstStyle/>
        <a:p>
          <a:r>
            <a:rPr lang="ru-RU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Доходы бюджета в </a:t>
          </a:r>
          <a:r>
            <a:rPr lang="ru-RU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2021 </a:t>
          </a:r>
          <a:r>
            <a:rPr lang="ru-RU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году </a:t>
          </a:r>
          <a:r>
            <a:rPr lang="ru-RU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– 3 473 869 </a:t>
          </a:r>
          <a:r>
            <a:rPr lang="ru-RU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тыс.руб.</a:t>
          </a:r>
        </a:p>
      </dgm:t>
    </dgm:pt>
    <dgm:pt modelId="{ACB098C7-FF57-4146-8975-DC2A78E7DEAF}" type="parTrans" cxnId="{7E35E689-0BD0-40D3-B9CE-51D0686ED143}">
      <dgm:prSet/>
      <dgm:spPr/>
      <dgm:t>
        <a:bodyPr/>
        <a:lstStyle/>
        <a:p>
          <a:endParaRPr lang="ru-RU"/>
        </a:p>
      </dgm:t>
    </dgm:pt>
    <dgm:pt modelId="{048D2A75-B3AB-4C9E-BAB7-8E1FB43C727B}" type="sibTrans" cxnId="{7E35E689-0BD0-40D3-B9CE-51D0686ED143}">
      <dgm:prSet/>
      <dgm:spPr/>
      <dgm:t>
        <a:bodyPr/>
        <a:lstStyle/>
        <a:p>
          <a:endParaRPr lang="ru-RU"/>
        </a:p>
      </dgm:t>
    </dgm:pt>
    <dgm:pt modelId="{6CBF051A-D560-4353-82EB-411050D5CD62}">
      <dgm:prSet phldrT="[Текст]"/>
      <dgm:spPr>
        <a:solidFill>
          <a:schemeClr val="accent6">
            <a:lumMod val="75000"/>
          </a:schemeClr>
        </a:solidFill>
        <a:scene3d>
          <a:camera prst="orthographicFront"/>
          <a:lightRig rig="threePt" dir="t"/>
        </a:scene3d>
        <a:sp3d>
          <a:bevelT prst="angle"/>
        </a:sp3d>
      </dgm:spPr>
      <dgm:t>
        <a:bodyPr/>
        <a:lstStyle/>
        <a:p>
          <a:r>
            <a:rPr lang="ru-RU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Налоговые доходы </a:t>
          </a:r>
          <a:r>
            <a:rPr lang="ru-RU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– 1 111 712 </a:t>
          </a:r>
          <a:r>
            <a:rPr lang="ru-RU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тыс.руб.</a:t>
          </a:r>
        </a:p>
      </dgm:t>
    </dgm:pt>
    <dgm:pt modelId="{BD446888-EDED-4AE9-8206-3C3E7F200C09}" type="parTrans" cxnId="{1544704E-0722-467B-B586-D4F0D2E3E3D0}">
      <dgm:prSet/>
      <dgm:spPr/>
      <dgm:t>
        <a:bodyPr/>
        <a:lstStyle/>
        <a:p>
          <a:endParaRPr lang="ru-RU"/>
        </a:p>
      </dgm:t>
    </dgm:pt>
    <dgm:pt modelId="{DD2B09FF-4FE1-442F-887A-BD1B1F553A7E}" type="sibTrans" cxnId="{1544704E-0722-467B-B586-D4F0D2E3E3D0}">
      <dgm:prSet/>
      <dgm:spPr/>
      <dgm:t>
        <a:bodyPr/>
        <a:lstStyle/>
        <a:p>
          <a:endParaRPr lang="ru-RU"/>
        </a:p>
      </dgm:t>
    </dgm:pt>
    <dgm:pt modelId="{25E48617-7467-4A73-823B-29E5DCD8C86E}">
      <dgm:prSet phldrT="[Текст]"/>
      <dgm:spPr>
        <a:solidFill>
          <a:schemeClr val="accent6">
            <a:lumMod val="75000"/>
          </a:schemeClr>
        </a:solidFill>
        <a:scene3d>
          <a:camera prst="orthographicFront"/>
          <a:lightRig rig="threePt" dir="t"/>
        </a:scene3d>
        <a:sp3d>
          <a:bevelT prst="angle"/>
        </a:sp3d>
      </dgm:spPr>
      <dgm:t>
        <a:bodyPr/>
        <a:lstStyle/>
        <a:p>
          <a:r>
            <a:rPr lang="ru-RU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Неналоговые доходы </a:t>
          </a:r>
          <a:r>
            <a:rPr lang="ru-RU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– 171 923 тыс.руб</a:t>
          </a:r>
          <a:r>
            <a:rPr lang="ru-RU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.</a:t>
          </a:r>
        </a:p>
      </dgm:t>
    </dgm:pt>
    <dgm:pt modelId="{E1655950-BD78-4EDC-BFF8-4EF0AE3ACB56}" type="parTrans" cxnId="{31552880-FC35-4670-BEF1-86E3821641E2}">
      <dgm:prSet/>
      <dgm:spPr/>
      <dgm:t>
        <a:bodyPr/>
        <a:lstStyle/>
        <a:p>
          <a:endParaRPr lang="ru-RU"/>
        </a:p>
      </dgm:t>
    </dgm:pt>
    <dgm:pt modelId="{E57010CB-9E01-40E6-A817-077C0D13CE8A}" type="sibTrans" cxnId="{31552880-FC35-4670-BEF1-86E3821641E2}">
      <dgm:prSet/>
      <dgm:spPr/>
      <dgm:t>
        <a:bodyPr/>
        <a:lstStyle/>
        <a:p>
          <a:endParaRPr lang="ru-RU"/>
        </a:p>
      </dgm:t>
    </dgm:pt>
    <dgm:pt modelId="{051936C0-2260-4B70-8610-3A66E0AF9C45}">
      <dgm:prSet/>
      <dgm:spPr>
        <a:solidFill>
          <a:schemeClr val="accent6">
            <a:lumMod val="75000"/>
          </a:schemeClr>
        </a:solidFill>
        <a:scene3d>
          <a:camera prst="orthographicFront"/>
          <a:lightRig rig="threePt" dir="t"/>
        </a:scene3d>
        <a:sp3d>
          <a:bevelT prst="angle"/>
        </a:sp3d>
      </dgm:spPr>
      <dgm:t>
        <a:bodyPr/>
        <a:lstStyle/>
        <a:p>
          <a:r>
            <a:rPr lang="ru-RU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Безвозмездные поступления </a:t>
          </a:r>
          <a:r>
            <a:rPr lang="ru-RU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– 2 190 234 </a:t>
          </a:r>
          <a:r>
            <a:rPr lang="ru-RU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тыс.руб</a:t>
          </a:r>
          <a:r>
            <a:rPr lang="ru-RU" dirty="0">
              <a:solidFill>
                <a:schemeClr val="tx1"/>
              </a:solidFill>
            </a:rPr>
            <a:t>.</a:t>
          </a:r>
        </a:p>
      </dgm:t>
    </dgm:pt>
    <dgm:pt modelId="{8BEF7707-38AD-4F9C-A67C-6486A3272CD9}" type="parTrans" cxnId="{C38F61DA-A79D-45A6-BE26-B67BAE4A53EB}">
      <dgm:prSet/>
      <dgm:spPr/>
      <dgm:t>
        <a:bodyPr/>
        <a:lstStyle/>
        <a:p>
          <a:endParaRPr lang="ru-RU"/>
        </a:p>
      </dgm:t>
    </dgm:pt>
    <dgm:pt modelId="{C2F1FF3B-C2DC-48C8-AD5A-B5214214F458}" type="sibTrans" cxnId="{C38F61DA-A79D-45A6-BE26-B67BAE4A53EB}">
      <dgm:prSet/>
      <dgm:spPr/>
      <dgm:t>
        <a:bodyPr/>
        <a:lstStyle/>
        <a:p>
          <a:endParaRPr lang="ru-RU"/>
        </a:p>
      </dgm:t>
    </dgm:pt>
    <dgm:pt modelId="{6B64F7A1-17C9-4E3E-8F0F-E1D5F77CD5C0}" type="pres">
      <dgm:prSet presAssocID="{C3EE7742-48EF-4D20-9C42-D007E1729DEC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46BA808-DE77-4D03-B3A6-EF1E3B0E3B97}" type="pres">
      <dgm:prSet presAssocID="{9181E8B8-CA16-4E97-9319-33EEA0659C93}" presName="parentLin" presStyleCnt="0"/>
      <dgm:spPr/>
    </dgm:pt>
    <dgm:pt modelId="{EE9A618F-E8E3-4014-B4A8-FD4F626F1D49}" type="pres">
      <dgm:prSet presAssocID="{9181E8B8-CA16-4E97-9319-33EEA0659C93}" presName="parentLeftMargin" presStyleLbl="node1" presStyleIdx="0" presStyleCnt="4"/>
      <dgm:spPr/>
      <dgm:t>
        <a:bodyPr/>
        <a:lstStyle/>
        <a:p>
          <a:endParaRPr lang="ru-RU"/>
        </a:p>
      </dgm:t>
    </dgm:pt>
    <dgm:pt modelId="{F732A981-3D5F-4538-AEA0-FB67AE1B0EFF}" type="pres">
      <dgm:prSet presAssocID="{9181E8B8-CA16-4E97-9319-33EEA0659C93}" presName="parentText" presStyleLbl="node1" presStyleIdx="0" presStyleCnt="4" custScaleX="122878" custScaleY="235447" custLinFactNeighborX="9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4798055-8F57-4E6D-9572-E1E2B402A7DD}" type="pres">
      <dgm:prSet presAssocID="{9181E8B8-CA16-4E97-9319-33EEA0659C93}" presName="negativeSpace" presStyleCnt="0"/>
      <dgm:spPr/>
    </dgm:pt>
    <dgm:pt modelId="{234916C5-E1F0-484D-A8D8-02A2C6568CBF}" type="pres">
      <dgm:prSet presAssocID="{9181E8B8-CA16-4E97-9319-33EEA0659C93}" presName="childText" presStyleLbl="conFgAcc1" presStyleIdx="0" presStyleCnt="4" custLinFactNeighborY="-13666">
        <dgm:presLayoutVars>
          <dgm:bulletEnabled val="1"/>
        </dgm:presLayoutVars>
      </dgm:prSet>
      <dgm:spPr>
        <a:solidFill>
          <a:schemeClr val="accent6">
            <a:lumMod val="20000"/>
            <a:lumOff val="80000"/>
            <a:alpha val="90000"/>
          </a:schemeClr>
        </a:solidFill>
        <a:ln>
          <a:solidFill>
            <a:schemeClr val="accent6">
              <a:lumMod val="60000"/>
              <a:lumOff val="40000"/>
            </a:schemeClr>
          </a:solidFill>
        </a:ln>
        <a:scene3d>
          <a:camera prst="orthographicFront"/>
          <a:lightRig rig="threePt" dir="t"/>
        </a:scene3d>
        <a:sp3d>
          <a:bevelT w="139700" h="139700" prst="divot"/>
        </a:sp3d>
      </dgm:spPr>
      <dgm:t>
        <a:bodyPr/>
        <a:lstStyle/>
        <a:p>
          <a:endParaRPr lang="ru-RU"/>
        </a:p>
      </dgm:t>
    </dgm:pt>
    <dgm:pt modelId="{5E024DD6-F839-4FB9-8EBD-FB22436A904F}" type="pres">
      <dgm:prSet presAssocID="{048D2A75-B3AB-4C9E-BAB7-8E1FB43C727B}" presName="spaceBetweenRectangles" presStyleCnt="0"/>
      <dgm:spPr/>
    </dgm:pt>
    <dgm:pt modelId="{0EEED258-9D67-421A-832F-ED0BA0377267}" type="pres">
      <dgm:prSet presAssocID="{6CBF051A-D560-4353-82EB-411050D5CD62}" presName="parentLin" presStyleCnt="0"/>
      <dgm:spPr/>
    </dgm:pt>
    <dgm:pt modelId="{4276EE09-AE15-42C0-9712-2808AAA2C198}" type="pres">
      <dgm:prSet presAssocID="{6CBF051A-D560-4353-82EB-411050D5CD62}" presName="parentLeftMargin" presStyleLbl="node1" presStyleIdx="0" presStyleCnt="4"/>
      <dgm:spPr/>
      <dgm:t>
        <a:bodyPr/>
        <a:lstStyle/>
        <a:p>
          <a:endParaRPr lang="ru-RU"/>
        </a:p>
      </dgm:t>
    </dgm:pt>
    <dgm:pt modelId="{6858C47D-43EB-4C96-BF47-3694B0C4342B}" type="pres">
      <dgm:prSet presAssocID="{6CBF051A-D560-4353-82EB-411050D5CD62}" presName="parentText" presStyleLbl="node1" presStyleIdx="1" presStyleCnt="4" custScaleX="12285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7C0D5F0-F8C9-4338-A058-492E9397E850}" type="pres">
      <dgm:prSet presAssocID="{6CBF051A-D560-4353-82EB-411050D5CD62}" presName="negativeSpace" presStyleCnt="0"/>
      <dgm:spPr/>
    </dgm:pt>
    <dgm:pt modelId="{D51ED628-8C9D-43B5-8102-020C2419719B}" type="pres">
      <dgm:prSet presAssocID="{6CBF051A-D560-4353-82EB-411050D5CD62}" presName="childText" presStyleLbl="conFgAcc1" presStyleIdx="1" presStyleCnt="4">
        <dgm:presLayoutVars>
          <dgm:bulletEnabled val="1"/>
        </dgm:presLayoutVars>
      </dgm:prSet>
      <dgm:spPr>
        <a:solidFill>
          <a:schemeClr val="accent6">
            <a:lumMod val="20000"/>
            <a:lumOff val="80000"/>
            <a:alpha val="90000"/>
          </a:schemeClr>
        </a:solidFill>
        <a:ln>
          <a:solidFill>
            <a:schemeClr val="accent6">
              <a:lumMod val="60000"/>
              <a:lumOff val="40000"/>
            </a:schemeClr>
          </a:solidFill>
        </a:ln>
        <a:scene3d>
          <a:camera prst="orthographicFront"/>
          <a:lightRig rig="threePt" dir="t"/>
        </a:scene3d>
        <a:sp3d>
          <a:bevelT w="139700" h="139700" prst="divot"/>
        </a:sp3d>
      </dgm:spPr>
      <dgm:t>
        <a:bodyPr/>
        <a:lstStyle/>
        <a:p>
          <a:endParaRPr lang="ru-RU"/>
        </a:p>
      </dgm:t>
    </dgm:pt>
    <dgm:pt modelId="{2B9137D4-DBF6-417F-9C1B-BFFE7228ED9A}" type="pres">
      <dgm:prSet presAssocID="{DD2B09FF-4FE1-442F-887A-BD1B1F553A7E}" presName="spaceBetweenRectangles" presStyleCnt="0"/>
      <dgm:spPr/>
    </dgm:pt>
    <dgm:pt modelId="{29AEAE01-48A0-4FEE-968C-D5E09C145B8F}" type="pres">
      <dgm:prSet presAssocID="{25E48617-7467-4A73-823B-29E5DCD8C86E}" presName="parentLin" presStyleCnt="0"/>
      <dgm:spPr/>
    </dgm:pt>
    <dgm:pt modelId="{931BF696-4242-4580-8CA2-1F031F40D9BC}" type="pres">
      <dgm:prSet presAssocID="{25E48617-7467-4A73-823B-29E5DCD8C86E}" presName="parentLeftMargin" presStyleLbl="node1" presStyleIdx="1" presStyleCnt="4"/>
      <dgm:spPr/>
      <dgm:t>
        <a:bodyPr/>
        <a:lstStyle/>
        <a:p>
          <a:endParaRPr lang="ru-RU"/>
        </a:p>
      </dgm:t>
    </dgm:pt>
    <dgm:pt modelId="{4F26F6B1-5EDA-4E35-B6FC-0E8C932FAEEA}" type="pres">
      <dgm:prSet presAssocID="{25E48617-7467-4A73-823B-29E5DCD8C86E}" presName="parentText" presStyleLbl="node1" presStyleIdx="2" presStyleCnt="4" custScaleX="12285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3D77286-5F65-4501-8D9E-D828D29A4B07}" type="pres">
      <dgm:prSet presAssocID="{25E48617-7467-4A73-823B-29E5DCD8C86E}" presName="negativeSpace" presStyleCnt="0"/>
      <dgm:spPr/>
    </dgm:pt>
    <dgm:pt modelId="{0377AF04-01C0-4B31-8FB4-6210940DD2B7}" type="pres">
      <dgm:prSet presAssocID="{25E48617-7467-4A73-823B-29E5DCD8C86E}" presName="childText" presStyleLbl="conFgAcc1" presStyleIdx="2" presStyleCnt="4" custLinFactNeighborY="-63855">
        <dgm:presLayoutVars>
          <dgm:bulletEnabled val="1"/>
        </dgm:presLayoutVars>
      </dgm:prSet>
      <dgm:spPr>
        <a:solidFill>
          <a:schemeClr val="accent6">
            <a:lumMod val="20000"/>
            <a:lumOff val="80000"/>
            <a:alpha val="90000"/>
          </a:schemeClr>
        </a:solidFill>
        <a:ln>
          <a:solidFill>
            <a:schemeClr val="accent6">
              <a:lumMod val="60000"/>
              <a:lumOff val="40000"/>
            </a:schemeClr>
          </a:solidFill>
        </a:ln>
        <a:scene3d>
          <a:camera prst="orthographicFront"/>
          <a:lightRig rig="threePt" dir="t"/>
        </a:scene3d>
        <a:sp3d>
          <a:bevelT w="139700" h="139700" prst="divot"/>
        </a:sp3d>
      </dgm:spPr>
      <dgm:t>
        <a:bodyPr/>
        <a:lstStyle/>
        <a:p>
          <a:endParaRPr lang="ru-RU"/>
        </a:p>
      </dgm:t>
    </dgm:pt>
    <dgm:pt modelId="{415154A7-52D1-4C89-A057-B0FF0C90E8D6}" type="pres">
      <dgm:prSet presAssocID="{E57010CB-9E01-40E6-A817-077C0D13CE8A}" presName="spaceBetweenRectangles" presStyleCnt="0"/>
      <dgm:spPr/>
    </dgm:pt>
    <dgm:pt modelId="{4D5A04CE-AFF3-4C78-BC26-A023B1E99112}" type="pres">
      <dgm:prSet presAssocID="{051936C0-2260-4B70-8610-3A66E0AF9C45}" presName="parentLin" presStyleCnt="0"/>
      <dgm:spPr/>
    </dgm:pt>
    <dgm:pt modelId="{7836EEB1-11EA-43E6-A13F-E3DA25B9A40D}" type="pres">
      <dgm:prSet presAssocID="{051936C0-2260-4B70-8610-3A66E0AF9C45}" presName="parentLeftMargin" presStyleLbl="node1" presStyleIdx="2" presStyleCnt="4"/>
      <dgm:spPr/>
      <dgm:t>
        <a:bodyPr/>
        <a:lstStyle/>
        <a:p>
          <a:endParaRPr lang="ru-RU"/>
        </a:p>
      </dgm:t>
    </dgm:pt>
    <dgm:pt modelId="{8B6D344B-1B70-41F4-89F6-711BE7EBD3D3}" type="pres">
      <dgm:prSet presAssocID="{051936C0-2260-4B70-8610-3A66E0AF9C45}" presName="parentText" presStyleLbl="node1" presStyleIdx="3" presStyleCnt="4" custScaleX="122858" custLinFactNeighborY="662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A2B462F-8A91-4E2F-9F8C-850680C2E069}" type="pres">
      <dgm:prSet presAssocID="{051936C0-2260-4B70-8610-3A66E0AF9C45}" presName="negativeSpace" presStyleCnt="0"/>
      <dgm:spPr/>
    </dgm:pt>
    <dgm:pt modelId="{BC76A46D-B040-44D4-B322-D1462D5E8687}" type="pres">
      <dgm:prSet presAssocID="{051936C0-2260-4B70-8610-3A66E0AF9C45}" presName="childText" presStyleLbl="conFgAcc1" presStyleIdx="3" presStyleCnt="4">
        <dgm:presLayoutVars>
          <dgm:bulletEnabled val="1"/>
        </dgm:presLayoutVars>
      </dgm:prSet>
      <dgm:spPr>
        <a:solidFill>
          <a:schemeClr val="accent6">
            <a:lumMod val="20000"/>
            <a:lumOff val="80000"/>
            <a:alpha val="90000"/>
          </a:schemeClr>
        </a:solidFill>
        <a:ln>
          <a:solidFill>
            <a:schemeClr val="accent6">
              <a:lumMod val="60000"/>
              <a:lumOff val="40000"/>
            </a:schemeClr>
          </a:solidFill>
        </a:ln>
        <a:scene3d>
          <a:camera prst="orthographicFront"/>
          <a:lightRig rig="threePt" dir="t"/>
        </a:scene3d>
        <a:sp3d>
          <a:bevelT w="139700" h="139700" prst="divot"/>
        </a:sp3d>
      </dgm:spPr>
      <dgm:t>
        <a:bodyPr/>
        <a:lstStyle/>
        <a:p>
          <a:endParaRPr lang="ru-RU"/>
        </a:p>
      </dgm:t>
    </dgm:pt>
  </dgm:ptLst>
  <dgm:cxnLst>
    <dgm:cxn modelId="{1544704E-0722-467B-B586-D4F0D2E3E3D0}" srcId="{C3EE7742-48EF-4D20-9C42-D007E1729DEC}" destId="{6CBF051A-D560-4353-82EB-411050D5CD62}" srcOrd="1" destOrd="0" parTransId="{BD446888-EDED-4AE9-8206-3C3E7F200C09}" sibTransId="{DD2B09FF-4FE1-442F-887A-BD1B1F553A7E}"/>
    <dgm:cxn modelId="{31552880-FC35-4670-BEF1-86E3821641E2}" srcId="{C3EE7742-48EF-4D20-9C42-D007E1729DEC}" destId="{25E48617-7467-4A73-823B-29E5DCD8C86E}" srcOrd="2" destOrd="0" parTransId="{E1655950-BD78-4EDC-BFF8-4EF0AE3ACB56}" sibTransId="{E57010CB-9E01-40E6-A817-077C0D13CE8A}"/>
    <dgm:cxn modelId="{048BAB7D-577F-4F36-A9F7-0537B4F0D412}" type="presOf" srcId="{9181E8B8-CA16-4E97-9319-33EEA0659C93}" destId="{EE9A618F-E8E3-4014-B4A8-FD4F626F1D49}" srcOrd="0" destOrd="0" presId="urn:microsoft.com/office/officeart/2005/8/layout/list1"/>
    <dgm:cxn modelId="{6CD57B49-7E8F-4BB6-9942-D9E6612FFFC2}" type="presOf" srcId="{051936C0-2260-4B70-8610-3A66E0AF9C45}" destId="{8B6D344B-1B70-41F4-89F6-711BE7EBD3D3}" srcOrd="1" destOrd="0" presId="urn:microsoft.com/office/officeart/2005/8/layout/list1"/>
    <dgm:cxn modelId="{57B5CBBB-9E3A-449D-8B1E-8D405FD88435}" type="presOf" srcId="{6CBF051A-D560-4353-82EB-411050D5CD62}" destId="{6858C47D-43EB-4C96-BF47-3694B0C4342B}" srcOrd="1" destOrd="0" presId="urn:microsoft.com/office/officeart/2005/8/layout/list1"/>
    <dgm:cxn modelId="{CE586242-3EE5-4B71-A43C-8A0BF719F6E9}" type="presOf" srcId="{25E48617-7467-4A73-823B-29E5DCD8C86E}" destId="{4F26F6B1-5EDA-4E35-B6FC-0E8C932FAEEA}" srcOrd="1" destOrd="0" presId="urn:microsoft.com/office/officeart/2005/8/layout/list1"/>
    <dgm:cxn modelId="{48B95BA6-FEDC-43B6-A68D-4FCBE21EE59A}" type="presOf" srcId="{6CBF051A-D560-4353-82EB-411050D5CD62}" destId="{4276EE09-AE15-42C0-9712-2808AAA2C198}" srcOrd="0" destOrd="0" presId="urn:microsoft.com/office/officeart/2005/8/layout/list1"/>
    <dgm:cxn modelId="{F9A384E7-F6DA-4515-95AB-E3EA0FF8A405}" type="presOf" srcId="{051936C0-2260-4B70-8610-3A66E0AF9C45}" destId="{7836EEB1-11EA-43E6-A13F-E3DA25B9A40D}" srcOrd="0" destOrd="0" presId="urn:microsoft.com/office/officeart/2005/8/layout/list1"/>
    <dgm:cxn modelId="{E4CC07B4-5102-48FF-949D-37A45225B8B8}" type="presOf" srcId="{25E48617-7467-4A73-823B-29E5DCD8C86E}" destId="{931BF696-4242-4580-8CA2-1F031F40D9BC}" srcOrd="0" destOrd="0" presId="urn:microsoft.com/office/officeart/2005/8/layout/list1"/>
    <dgm:cxn modelId="{CC60F2C9-0A77-4974-9C4D-C0442335F676}" type="presOf" srcId="{C3EE7742-48EF-4D20-9C42-D007E1729DEC}" destId="{6B64F7A1-17C9-4E3E-8F0F-E1D5F77CD5C0}" srcOrd="0" destOrd="0" presId="urn:microsoft.com/office/officeart/2005/8/layout/list1"/>
    <dgm:cxn modelId="{C38F61DA-A79D-45A6-BE26-B67BAE4A53EB}" srcId="{C3EE7742-48EF-4D20-9C42-D007E1729DEC}" destId="{051936C0-2260-4B70-8610-3A66E0AF9C45}" srcOrd="3" destOrd="0" parTransId="{8BEF7707-38AD-4F9C-A67C-6486A3272CD9}" sibTransId="{C2F1FF3B-C2DC-48C8-AD5A-B5214214F458}"/>
    <dgm:cxn modelId="{7E35E689-0BD0-40D3-B9CE-51D0686ED143}" srcId="{C3EE7742-48EF-4D20-9C42-D007E1729DEC}" destId="{9181E8B8-CA16-4E97-9319-33EEA0659C93}" srcOrd="0" destOrd="0" parTransId="{ACB098C7-FF57-4146-8975-DC2A78E7DEAF}" sibTransId="{048D2A75-B3AB-4C9E-BAB7-8E1FB43C727B}"/>
    <dgm:cxn modelId="{A28F42EF-445C-4478-B46C-797925C4FC89}" type="presOf" srcId="{9181E8B8-CA16-4E97-9319-33EEA0659C93}" destId="{F732A981-3D5F-4538-AEA0-FB67AE1B0EFF}" srcOrd="1" destOrd="0" presId="urn:microsoft.com/office/officeart/2005/8/layout/list1"/>
    <dgm:cxn modelId="{543F9CA1-C81E-4EF6-93CB-42BF523DBE68}" type="presParOf" srcId="{6B64F7A1-17C9-4E3E-8F0F-E1D5F77CD5C0}" destId="{346BA808-DE77-4D03-B3A6-EF1E3B0E3B97}" srcOrd="0" destOrd="0" presId="urn:microsoft.com/office/officeart/2005/8/layout/list1"/>
    <dgm:cxn modelId="{E9985667-A3D3-4FC3-840F-A40BD392FD27}" type="presParOf" srcId="{346BA808-DE77-4D03-B3A6-EF1E3B0E3B97}" destId="{EE9A618F-E8E3-4014-B4A8-FD4F626F1D49}" srcOrd="0" destOrd="0" presId="urn:microsoft.com/office/officeart/2005/8/layout/list1"/>
    <dgm:cxn modelId="{C1BDC51C-45D8-4253-B03B-96DC5750EECF}" type="presParOf" srcId="{346BA808-DE77-4D03-B3A6-EF1E3B0E3B97}" destId="{F732A981-3D5F-4538-AEA0-FB67AE1B0EFF}" srcOrd="1" destOrd="0" presId="urn:microsoft.com/office/officeart/2005/8/layout/list1"/>
    <dgm:cxn modelId="{29CDBF6D-15BB-4E23-8953-6DEA4BF485AD}" type="presParOf" srcId="{6B64F7A1-17C9-4E3E-8F0F-E1D5F77CD5C0}" destId="{A4798055-8F57-4E6D-9572-E1E2B402A7DD}" srcOrd="1" destOrd="0" presId="urn:microsoft.com/office/officeart/2005/8/layout/list1"/>
    <dgm:cxn modelId="{D68A6DC1-D1EA-4AD2-A8F4-582FC2E30244}" type="presParOf" srcId="{6B64F7A1-17C9-4E3E-8F0F-E1D5F77CD5C0}" destId="{234916C5-E1F0-484D-A8D8-02A2C6568CBF}" srcOrd="2" destOrd="0" presId="urn:microsoft.com/office/officeart/2005/8/layout/list1"/>
    <dgm:cxn modelId="{8A61DDE4-2B77-42EF-BEFA-89A2CBC2A03D}" type="presParOf" srcId="{6B64F7A1-17C9-4E3E-8F0F-E1D5F77CD5C0}" destId="{5E024DD6-F839-4FB9-8EBD-FB22436A904F}" srcOrd="3" destOrd="0" presId="urn:microsoft.com/office/officeart/2005/8/layout/list1"/>
    <dgm:cxn modelId="{8EC7321A-5786-4C15-AD66-43B3C6ECC148}" type="presParOf" srcId="{6B64F7A1-17C9-4E3E-8F0F-E1D5F77CD5C0}" destId="{0EEED258-9D67-421A-832F-ED0BA0377267}" srcOrd="4" destOrd="0" presId="urn:microsoft.com/office/officeart/2005/8/layout/list1"/>
    <dgm:cxn modelId="{E3B27D1E-82AA-4111-8E24-D39701E4E669}" type="presParOf" srcId="{0EEED258-9D67-421A-832F-ED0BA0377267}" destId="{4276EE09-AE15-42C0-9712-2808AAA2C198}" srcOrd="0" destOrd="0" presId="urn:microsoft.com/office/officeart/2005/8/layout/list1"/>
    <dgm:cxn modelId="{31C3CE8C-FCDB-42AA-BA18-E0F9DF10EE30}" type="presParOf" srcId="{0EEED258-9D67-421A-832F-ED0BA0377267}" destId="{6858C47D-43EB-4C96-BF47-3694B0C4342B}" srcOrd="1" destOrd="0" presId="urn:microsoft.com/office/officeart/2005/8/layout/list1"/>
    <dgm:cxn modelId="{B74D11A8-7B99-41C0-950A-C5C3B97A7F31}" type="presParOf" srcId="{6B64F7A1-17C9-4E3E-8F0F-E1D5F77CD5C0}" destId="{67C0D5F0-F8C9-4338-A058-492E9397E850}" srcOrd="5" destOrd="0" presId="urn:microsoft.com/office/officeart/2005/8/layout/list1"/>
    <dgm:cxn modelId="{9BB61A6F-2C1A-41FF-B1B6-F6B201E4A5F2}" type="presParOf" srcId="{6B64F7A1-17C9-4E3E-8F0F-E1D5F77CD5C0}" destId="{D51ED628-8C9D-43B5-8102-020C2419719B}" srcOrd="6" destOrd="0" presId="urn:microsoft.com/office/officeart/2005/8/layout/list1"/>
    <dgm:cxn modelId="{408564A8-2B5B-4659-8F14-8C13B4E34179}" type="presParOf" srcId="{6B64F7A1-17C9-4E3E-8F0F-E1D5F77CD5C0}" destId="{2B9137D4-DBF6-417F-9C1B-BFFE7228ED9A}" srcOrd="7" destOrd="0" presId="urn:microsoft.com/office/officeart/2005/8/layout/list1"/>
    <dgm:cxn modelId="{87C12262-47E2-4163-8043-BFBD3AC615A4}" type="presParOf" srcId="{6B64F7A1-17C9-4E3E-8F0F-E1D5F77CD5C0}" destId="{29AEAE01-48A0-4FEE-968C-D5E09C145B8F}" srcOrd="8" destOrd="0" presId="urn:microsoft.com/office/officeart/2005/8/layout/list1"/>
    <dgm:cxn modelId="{32FE7E43-BED6-4FF9-B6A9-70FEC15D18E9}" type="presParOf" srcId="{29AEAE01-48A0-4FEE-968C-D5E09C145B8F}" destId="{931BF696-4242-4580-8CA2-1F031F40D9BC}" srcOrd="0" destOrd="0" presId="urn:microsoft.com/office/officeart/2005/8/layout/list1"/>
    <dgm:cxn modelId="{1CB539EE-0BD1-48D3-9EF4-8E6F4FA19375}" type="presParOf" srcId="{29AEAE01-48A0-4FEE-968C-D5E09C145B8F}" destId="{4F26F6B1-5EDA-4E35-B6FC-0E8C932FAEEA}" srcOrd="1" destOrd="0" presId="urn:microsoft.com/office/officeart/2005/8/layout/list1"/>
    <dgm:cxn modelId="{A18E294A-6D14-4F81-B35A-75D525875F91}" type="presParOf" srcId="{6B64F7A1-17C9-4E3E-8F0F-E1D5F77CD5C0}" destId="{23D77286-5F65-4501-8D9E-D828D29A4B07}" srcOrd="9" destOrd="0" presId="urn:microsoft.com/office/officeart/2005/8/layout/list1"/>
    <dgm:cxn modelId="{F2218AC3-F61F-4192-9656-0604919B964B}" type="presParOf" srcId="{6B64F7A1-17C9-4E3E-8F0F-E1D5F77CD5C0}" destId="{0377AF04-01C0-4B31-8FB4-6210940DD2B7}" srcOrd="10" destOrd="0" presId="urn:microsoft.com/office/officeart/2005/8/layout/list1"/>
    <dgm:cxn modelId="{C700FAB3-64A8-4680-83AD-F4C5C7F038D1}" type="presParOf" srcId="{6B64F7A1-17C9-4E3E-8F0F-E1D5F77CD5C0}" destId="{415154A7-52D1-4C89-A057-B0FF0C90E8D6}" srcOrd="11" destOrd="0" presId="urn:microsoft.com/office/officeart/2005/8/layout/list1"/>
    <dgm:cxn modelId="{5332B4AE-00BF-4CC2-81EC-EE5575261221}" type="presParOf" srcId="{6B64F7A1-17C9-4E3E-8F0F-E1D5F77CD5C0}" destId="{4D5A04CE-AFF3-4C78-BC26-A023B1E99112}" srcOrd="12" destOrd="0" presId="urn:microsoft.com/office/officeart/2005/8/layout/list1"/>
    <dgm:cxn modelId="{D04795B5-574C-4803-954D-A55472395BC4}" type="presParOf" srcId="{4D5A04CE-AFF3-4C78-BC26-A023B1E99112}" destId="{7836EEB1-11EA-43E6-A13F-E3DA25B9A40D}" srcOrd="0" destOrd="0" presId="urn:microsoft.com/office/officeart/2005/8/layout/list1"/>
    <dgm:cxn modelId="{E0F898B5-EAAB-40B0-980A-1E4737778CAB}" type="presParOf" srcId="{4D5A04CE-AFF3-4C78-BC26-A023B1E99112}" destId="{8B6D344B-1B70-41F4-89F6-711BE7EBD3D3}" srcOrd="1" destOrd="0" presId="urn:microsoft.com/office/officeart/2005/8/layout/list1"/>
    <dgm:cxn modelId="{444492FE-73AF-4088-847B-7E15AC80543F}" type="presParOf" srcId="{6B64F7A1-17C9-4E3E-8F0F-E1D5F77CD5C0}" destId="{0A2B462F-8A91-4E2F-9F8C-850680C2E069}" srcOrd="13" destOrd="0" presId="urn:microsoft.com/office/officeart/2005/8/layout/list1"/>
    <dgm:cxn modelId="{2CB3EBA3-75A4-483C-84B5-6EB8C231EBD4}" type="presParOf" srcId="{6B64F7A1-17C9-4E3E-8F0F-E1D5F77CD5C0}" destId="{BC76A46D-B040-44D4-B322-D1462D5E8687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8964B82-4A8B-40F6-80C8-41EB4B063B80}" type="doc">
      <dgm:prSet loTypeId="urn:microsoft.com/office/officeart/2005/8/layout/default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ACAED43-6E2F-48A8-8D6C-4F9C601856D9}">
      <dgm:prSet phldrT="[Текст]" custT="1"/>
      <dgm:spPr>
        <a:solidFill>
          <a:srgbClr val="CDAFCF"/>
        </a:solidFill>
        <a:effectLst>
          <a:glow rad="139700">
            <a:schemeClr val="accent5">
              <a:satMod val="175000"/>
              <a:alpha val="40000"/>
            </a:schemeClr>
          </a:glo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/>
        </a:sp3d>
      </dgm:spPr>
      <dgm:t>
        <a:bodyPr/>
        <a:lstStyle/>
        <a:p>
          <a:r>
            <a:rPr lang="ru-RU" sz="2000" dirty="0" smtClean="0">
              <a:solidFill>
                <a:schemeClr val="tx1"/>
              </a:solidFill>
            </a:rPr>
            <a:t>Создание и модернизация объектов спортивной инфраструктуры муниципальной собственности для занятий физической культурой и спортом</a:t>
          </a:r>
        </a:p>
        <a:p>
          <a:r>
            <a:rPr lang="ru-RU" sz="2000" dirty="0" smtClean="0">
              <a:solidFill>
                <a:schemeClr val="tx1"/>
              </a:solidFill>
            </a:rPr>
            <a:t>39 707 тыс.руб.</a:t>
          </a:r>
          <a:endParaRPr lang="ru-RU" sz="2000" dirty="0">
            <a:solidFill>
              <a:schemeClr val="tx1"/>
            </a:solidFill>
          </a:endParaRPr>
        </a:p>
      </dgm:t>
    </dgm:pt>
    <dgm:pt modelId="{70306EA8-BCD8-4367-B542-16F0FFD45291}" type="parTrans" cxnId="{38D71731-B1CE-42CF-8800-072ED3DF24B2}">
      <dgm:prSet/>
      <dgm:spPr/>
      <dgm:t>
        <a:bodyPr/>
        <a:lstStyle/>
        <a:p>
          <a:endParaRPr lang="ru-RU"/>
        </a:p>
      </dgm:t>
    </dgm:pt>
    <dgm:pt modelId="{DDC98F1A-F72A-4520-9C1A-EB0597924246}" type="sibTrans" cxnId="{38D71731-B1CE-42CF-8800-072ED3DF24B2}">
      <dgm:prSet/>
      <dgm:spPr/>
      <dgm:t>
        <a:bodyPr/>
        <a:lstStyle/>
        <a:p>
          <a:endParaRPr lang="ru-RU"/>
        </a:p>
      </dgm:t>
    </dgm:pt>
    <dgm:pt modelId="{F7FC0019-C28F-4397-B70D-9E0E9A838539}">
      <dgm:prSet phldrT="[Текст]" custT="1"/>
      <dgm:spPr>
        <a:solidFill>
          <a:schemeClr val="accent3">
            <a:lumMod val="60000"/>
            <a:lumOff val="40000"/>
          </a:schemeClr>
        </a:solidFill>
        <a:ln>
          <a:noFill/>
        </a:ln>
        <a:effectLst>
          <a:glow rad="228600">
            <a:schemeClr val="accent5">
              <a:satMod val="175000"/>
              <a:alpha val="40000"/>
            </a:schemeClr>
          </a:glo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/>
        </a:sp3d>
      </dgm:spPr>
      <dgm:t>
        <a:bodyPr/>
        <a:lstStyle/>
        <a:p>
          <a:r>
            <a:rPr lang="ru-RU" sz="2000" dirty="0" smtClean="0">
              <a:solidFill>
                <a:schemeClr val="tx1"/>
              </a:solidFill>
            </a:rPr>
            <a:t>Приобретение спортивного оборудования и инвентаря для приведения муниципальных учреждений спортивной подготовки в нормативное состояние</a:t>
          </a:r>
        </a:p>
        <a:p>
          <a:r>
            <a:rPr lang="ru-RU" sz="2000" dirty="0" smtClean="0">
              <a:solidFill>
                <a:schemeClr val="tx1"/>
              </a:solidFill>
            </a:rPr>
            <a:t>14 550 тыс.руб.</a:t>
          </a:r>
          <a:endParaRPr lang="ru-RU" sz="2000" dirty="0">
            <a:solidFill>
              <a:schemeClr val="tx1"/>
            </a:solidFill>
          </a:endParaRPr>
        </a:p>
      </dgm:t>
    </dgm:pt>
    <dgm:pt modelId="{1F9A6B2F-BA9F-4582-A500-2A5F7B495A8D}" type="parTrans" cxnId="{A63861B7-7B1F-4B39-973A-461B4707C352}">
      <dgm:prSet/>
      <dgm:spPr/>
      <dgm:t>
        <a:bodyPr/>
        <a:lstStyle/>
        <a:p>
          <a:endParaRPr lang="ru-RU"/>
        </a:p>
      </dgm:t>
    </dgm:pt>
    <dgm:pt modelId="{83231C92-57FA-4961-9637-8707B0E24697}" type="sibTrans" cxnId="{A63861B7-7B1F-4B39-973A-461B4707C352}">
      <dgm:prSet/>
      <dgm:spPr/>
      <dgm:t>
        <a:bodyPr/>
        <a:lstStyle/>
        <a:p>
          <a:endParaRPr lang="ru-RU"/>
        </a:p>
      </dgm:t>
    </dgm:pt>
    <dgm:pt modelId="{AD423B30-CC53-4B34-B6DA-4A2BE2A4BD65}">
      <dgm:prSet phldrT="[Текст]" custT="1"/>
      <dgm:spPr>
        <a:solidFill>
          <a:schemeClr val="accent2">
            <a:lumMod val="60000"/>
            <a:lumOff val="40000"/>
          </a:schemeClr>
        </a:solidFill>
        <a:effectLst>
          <a:glow rad="228600">
            <a:schemeClr val="accent5">
              <a:satMod val="175000"/>
              <a:alpha val="40000"/>
            </a:schemeClr>
          </a:glo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/>
        </a:sp3d>
      </dgm:spPr>
      <dgm:t>
        <a:bodyPr/>
        <a:lstStyle/>
        <a:p>
          <a:r>
            <a:rPr lang="ru-RU" sz="2000" dirty="0" smtClean="0">
              <a:solidFill>
                <a:schemeClr val="tx1"/>
              </a:solidFill>
            </a:rPr>
            <a:t>Реализация программ спортивной подготовки в соответствии с требованиями федеральных стандартов спортивной подготовки</a:t>
          </a:r>
        </a:p>
        <a:p>
          <a:r>
            <a:rPr lang="ru-RU" sz="2000" dirty="0" smtClean="0">
              <a:solidFill>
                <a:schemeClr val="tx1"/>
              </a:solidFill>
            </a:rPr>
            <a:t>5 769 тыс.руб.</a:t>
          </a:r>
          <a:endParaRPr lang="ru-RU" sz="2000" dirty="0">
            <a:solidFill>
              <a:schemeClr val="tx1"/>
            </a:solidFill>
          </a:endParaRPr>
        </a:p>
      </dgm:t>
    </dgm:pt>
    <dgm:pt modelId="{1EA827E3-43E0-491A-9E72-A3B1EA5B834E}" type="parTrans" cxnId="{1FE399D1-07E2-40A5-9354-AF52AFF00241}">
      <dgm:prSet/>
      <dgm:spPr/>
      <dgm:t>
        <a:bodyPr/>
        <a:lstStyle/>
        <a:p>
          <a:endParaRPr lang="ru-RU"/>
        </a:p>
      </dgm:t>
    </dgm:pt>
    <dgm:pt modelId="{8B6A91AF-503C-45FE-B0CF-03A60154ED91}" type="sibTrans" cxnId="{1FE399D1-07E2-40A5-9354-AF52AFF00241}">
      <dgm:prSet/>
      <dgm:spPr/>
      <dgm:t>
        <a:bodyPr/>
        <a:lstStyle/>
        <a:p>
          <a:endParaRPr lang="ru-RU"/>
        </a:p>
      </dgm:t>
    </dgm:pt>
    <dgm:pt modelId="{B6218576-89DB-4C9D-B576-A1E389FC2C12}" type="pres">
      <dgm:prSet presAssocID="{48964B82-4A8B-40F6-80C8-41EB4B063B80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12652ED-B49B-4BCF-8DFA-7CFFF2497F4D}" type="pres">
      <dgm:prSet presAssocID="{AACAED43-6E2F-48A8-8D6C-4F9C601856D9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30C800E-D33D-4A71-B7C3-D9040FC48B3A}" type="pres">
      <dgm:prSet presAssocID="{DDC98F1A-F72A-4520-9C1A-EB0597924246}" presName="sibTrans" presStyleCnt="0"/>
      <dgm:spPr/>
    </dgm:pt>
    <dgm:pt modelId="{A7419B7F-5794-4736-8AB0-2F90ED26E463}" type="pres">
      <dgm:prSet presAssocID="{F7FC0019-C28F-4397-B70D-9E0E9A838539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DE2CAF7-1C98-4033-9232-E862B3893750}" type="pres">
      <dgm:prSet presAssocID="{83231C92-57FA-4961-9637-8707B0E24697}" presName="sibTrans" presStyleCnt="0"/>
      <dgm:spPr/>
    </dgm:pt>
    <dgm:pt modelId="{580DAF04-35D2-4086-8650-AE6B47DA83C8}" type="pres">
      <dgm:prSet presAssocID="{AD423B30-CC53-4B34-B6DA-4A2BE2A4BD65}" presName="node" presStyleLbl="node1" presStyleIdx="2" presStyleCnt="3" custScaleY="100459" custLinFactNeighborX="-55026" custLinFactNeighborY="162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8D71731-B1CE-42CF-8800-072ED3DF24B2}" srcId="{48964B82-4A8B-40F6-80C8-41EB4B063B80}" destId="{AACAED43-6E2F-48A8-8D6C-4F9C601856D9}" srcOrd="0" destOrd="0" parTransId="{70306EA8-BCD8-4367-B542-16F0FFD45291}" sibTransId="{DDC98F1A-F72A-4520-9C1A-EB0597924246}"/>
    <dgm:cxn modelId="{291BB8C1-00FC-438E-AF5B-BA3FB2C48A56}" type="presOf" srcId="{48964B82-4A8B-40F6-80C8-41EB4B063B80}" destId="{B6218576-89DB-4C9D-B576-A1E389FC2C12}" srcOrd="0" destOrd="0" presId="urn:microsoft.com/office/officeart/2005/8/layout/default"/>
    <dgm:cxn modelId="{1FE399D1-07E2-40A5-9354-AF52AFF00241}" srcId="{48964B82-4A8B-40F6-80C8-41EB4B063B80}" destId="{AD423B30-CC53-4B34-B6DA-4A2BE2A4BD65}" srcOrd="2" destOrd="0" parTransId="{1EA827E3-43E0-491A-9E72-A3B1EA5B834E}" sibTransId="{8B6A91AF-503C-45FE-B0CF-03A60154ED91}"/>
    <dgm:cxn modelId="{A63861B7-7B1F-4B39-973A-461B4707C352}" srcId="{48964B82-4A8B-40F6-80C8-41EB4B063B80}" destId="{F7FC0019-C28F-4397-B70D-9E0E9A838539}" srcOrd="1" destOrd="0" parTransId="{1F9A6B2F-BA9F-4582-A500-2A5F7B495A8D}" sibTransId="{83231C92-57FA-4961-9637-8707B0E24697}"/>
    <dgm:cxn modelId="{8E495870-1872-4616-866D-503B33379783}" type="presOf" srcId="{AACAED43-6E2F-48A8-8D6C-4F9C601856D9}" destId="{912652ED-B49B-4BCF-8DFA-7CFFF2497F4D}" srcOrd="0" destOrd="0" presId="urn:microsoft.com/office/officeart/2005/8/layout/default"/>
    <dgm:cxn modelId="{3849A6B0-2ADB-46A4-845A-805EEBC8EB78}" type="presOf" srcId="{F7FC0019-C28F-4397-B70D-9E0E9A838539}" destId="{A7419B7F-5794-4736-8AB0-2F90ED26E463}" srcOrd="0" destOrd="0" presId="urn:microsoft.com/office/officeart/2005/8/layout/default"/>
    <dgm:cxn modelId="{927AFA8D-DBA7-47BC-A7D8-AA8874A679B1}" type="presOf" srcId="{AD423B30-CC53-4B34-B6DA-4A2BE2A4BD65}" destId="{580DAF04-35D2-4086-8650-AE6B47DA83C8}" srcOrd="0" destOrd="0" presId="urn:microsoft.com/office/officeart/2005/8/layout/default"/>
    <dgm:cxn modelId="{C141A22F-6F96-4060-AEBB-BF742C0A6976}" type="presParOf" srcId="{B6218576-89DB-4C9D-B576-A1E389FC2C12}" destId="{912652ED-B49B-4BCF-8DFA-7CFFF2497F4D}" srcOrd="0" destOrd="0" presId="urn:microsoft.com/office/officeart/2005/8/layout/default"/>
    <dgm:cxn modelId="{08888AFD-76B5-477B-A785-E4FBB4F6567E}" type="presParOf" srcId="{B6218576-89DB-4C9D-B576-A1E389FC2C12}" destId="{030C800E-D33D-4A71-B7C3-D9040FC48B3A}" srcOrd="1" destOrd="0" presId="urn:microsoft.com/office/officeart/2005/8/layout/default"/>
    <dgm:cxn modelId="{E05019A9-B5E8-46EB-AD09-7D291A5E7A71}" type="presParOf" srcId="{B6218576-89DB-4C9D-B576-A1E389FC2C12}" destId="{A7419B7F-5794-4736-8AB0-2F90ED26E463}" srcOrd="2" destOrd="0" presId="urn:microsoft.com/office/officeart/2005/8/layout/default"/>
    <dgm:cxn modelId="{A9A297A1-7331-4F85-BEC8-2EC4EDE951FC}" type="presParOf" srcId="{B6218576-89DB-4C9D-B576-A1E389FC2C12}" destId="{ADE2CAF7-1C98-4033-9232-E862B3893750}" srcOrd="3" destOrd="0" presId="urn:microsoft.com/office/officeart/2005/8/layout/default"/>
    <dgm:cxn modelId="{762377EE-F016-4A62-A982-CEF4B3C0F3CB}" type="presParOf" srcId="{B6218576-89DB-4C9D-B576-A1E389FC2C12}" destId="{580DAF04-35D2-4086-8650-AE6B47DA83C8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234916C5-E1F0-484D-A8D8-02A2C6568CBF}">
      <dsp:nvSpPr>
        <dsp:cNvPr id="0" name=""/>
        <dsp:cNvSpPr/>
      </dsp:nvSpPr>
      <dsp:spPr>
        <a:xfrm>
          <a:off x="0" y="1008112"/>
          <a:ext cx="7200799" cy="453600"/>
        </a:xfrm>
        <a:prstGeom prst="rect">
          <a:avLst/>
        </a:prstGeom>
        <a:solidFill>
          <a:schemeClr val="accent6">
            <a:lumMod val="20000"/>
            <a:lumOff val="80000"/>
            <a:alpha val="90000"/>
          </a:schemeClr>
        </a:solidFill>
        <a:ln w="25400" cap="flat" cmpd="sng" algn="ctr">
          <a:solidFill>
            <a:schemeClr val="accent6">
              <a:lumMod val="60000"/>
              <a:lumOff val="4000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w="139700" h="139700" prst="divo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732A981-3D5F-4538-AEA0-FB67AE1B0EFF}">
      <dsp:nvSpPr>
        <dsp:cNvPr id="0" name=""/>
        <dsp:cNvSpPr/>
      </dsp:nvSpPr>
      <dsp:spPr>
        <a:xfrm>
          <a:off x="360040" y="36004"/>
          <a:ext cx="6187690" cy="1251071"/>
        </a:xfrm>
        <a:prstGeom prst="roundRect">
          <a:avLst/>
        </a:prstGeom>
        <a:solidFill>
          <a:srgbClr val="FFC000"/>
        </a:solidFill>
        <a:ln w="25400" cap="flat" cmpd="sng" algn="ctr">
          <a:solidFill>
            <a:schemeClr val="accent6">
              <a:lumMod val="60000"/>
              <a:lumOff val="4000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prst="angl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21" tIns="0" rIns="190521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Доходы бюджета в </a:t>
          </a:r>
          <a:r>
            <a:rPr lang="ru-RU" sz="1800" kern="12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2021 </a:t>
          </a:r>
          <a:r>
            <a:rPr lang="ru-RU" sz="1800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году </a:t>
          </a:r>
          <a:r>
            <a:rPr lang="ru-RU" sz="1800" kern="12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– 3 473 869 </a:t>
          </a:r>
          <a:r>
            <a:rPr lang="ru-RU" sz="1800" kern="1200" dirty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тыс.руб.</a:t>
          </a:r>
        </a:p>
      </dsp:txBody>
      <dsp:txXfrm>
        <a:off x="360040" y="36004"/>
        <a:ext cx="6187690" cy="1251071"/>
      </dsp:txXfrm>
    </dsp:sp>
    <dsp:sp modelId="{D51ED628-8C9D-43B5-8102-020C2419719B}">
      <dsp:nvSpPr>
        <dsp:cNvPr id="0" name=""/>
        <dsp:cNvSpPr/>
      </dsp:nvSpPr>
      <dsp:spPr>
        <a:xfrm>
          <a:off x="0" y="1837875"/>
          <a:ext cx="7200799" cy="453600"/>
        </a:xfrm>
        <a:prstGeom prst="rect">
          <a:avLst/>
        </a:prstGeom>
        <a:solidFill>
          <a:schemeClr val="accent6">
            <a:lumMod val="20000"/>
            <a:lumOff val="80000"/>
            <a:alpha val="90000"/>
          </a:schemeClr>
        </a:solidFill>
        <a:ln w="25400" cap="flat" cmpd="sng" algn="ctr">
          <a:solidFill>
            <a:schemeClr val="accent6">
              <a:lumMod val="60000"/>
              <a:lumOff val="4000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w="139700" h="139700" prst="divo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858C47D-43EB-4C96-BF47-3694B0C4342B}">
      <dsp:nvSpPr>
        <dsp:cNvPr id="0" name=""/>
        <dsp:cNvSpPr/>
      </dsp:nvSpPr>
      <dsp:spPr>
        <a:xfrm>
          <a:off x="360040" y="1572195"/>
          <a:ext cx="6192630" cy="531360"/>
        </a:xfrm>
        <a:prstGeom prst="roundRect">
          <a:avLst/>
        </a:prstGeom>
        <a:solidFill>
          <a:schemeClr val="accent6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prst="angl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21" tIns="0" rIns="190521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Налоговые доходы </a:t>
          </a:r>
          <a:r>
            <a:rPr lang="ru-RU" sz="1800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– 1 111 712 </a:t>
          </a:r>
          <a:r>
            <a:rPr lang="ru-RU" sz="1800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тыс.руб.</a:t>
          </a:r>
        </a:p>
      </dsp:txBody>
      <dsp:txXfrm>
        <a:off x="360040" y="1572195"/>
        <a:ext cx="6192630" cy="531360"/>
      </dsp:txXfrm>
    </dsp:sp>
    <dsp:sp modelId="{0377AF04-01C0-4B31-8FB4-6210940DD2B7}">
      <dsp:nvSpPr>
        <dsp:cNvPr id="0" name=""/>
        <dsp:cNvSpPr/>
      </dsp:nvSpPr>
      <dsp:spPr>
        <a:xfrm>
          <a:off x="0" y="2592288"/>
          <a:ext cx="7200799" cy="453600"/>
        </a:xfrm>
        <a:prstGeom prst="rect">
          <a:avLst/>
        </a:prstGeom>
        <a:solidFill>
          <a:schemeClr val="accent6">
            <a:lumMod val="20000"/>
            <a:lumOff val="80000"/>
            <a:alpha val="90000"/>
          </a:schemeClr>
        </a:solidFill>
        <a:ln w="25400" cap="flat" cmpd="sng" algn="ctr">
          <a:solidFill>
            <a:schemeClr val="accent6">
              <a:lumMod val="60000"/>
              <a:lumOff val="4000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w="139700" h="139700" prst="divo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F26F6B1-5EDA-4E35-B6FC-0E8C932FAEEA}">
      <dsp:nvSpPr>
        <dsp:cNvPr id="0" name=""/>
        <dsp:cNvSpPr/>
      </dsp:nvSpPr>
      <dsp:spPr>
        <a:xfrm>
          <a:off x="360040" y="2388675"/>
          <a:ext cx="6192630" cy="531360"/>
        </a:xfrm>
        <a:prstGeom prst="roundRect">
          <a:avLst/>
        </a:prstGeom>
        <a:solidFill>
          <a:schemeClr val="accent6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prst="angl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21" tIns="0" rIns="190521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Неналоговые доходы </a:t>
          </a:r>
          <a:r>
            <a:rPr lang="ru-RU" sz="1800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– 171 923 тыс.руб</a:t>
          </a:r>
          <a:r>
            <a:rPr lang="ru-RU" sz="1800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.</a:t>
          </a:r>
        </a:p>
      </dsp:txBody>
      <dsp:txXfrm>
        <a:off x="360040" y="2388675"/>
        <a:ext cx="6192630" cy="531360"/>
      </dsp:txXfrm>
    </dsp:sp>
    <dsp:sp modelId="{BC76A46D-B040-44D4-B322-D1462D5E8687}">
      <dsp:nvSpPr>
        <dsp:cNvPr id="0" name=""/>
        <dsp:cNvSpPr/>
      </dsp:nvSpPr>
      <dsp:spPr>
        <a:xfrm>
          <a:off x="0" y="3470835"/>
          <a:ext cx="7200799" cy="453600"/>
        </a:xfrm>
        <a:prstGeom prst="rect">
          <a:avLst/>
        </a:prstGeom>
        <a:solidFill>
          <a:schemeClr val="accent6">
            <a:lumMod val="20000"/>
            <a:lumOff val="80000"/>
            <a:alpha val="90000"/>
          </a:schemeClr>
        </a:solidFill>
        <a:ln w="25400" cap="flat" cmpd="sng" algn="ctr">
          <a:solidFill>
            <a:schemeClr val="accent6">
              <a:lumMod val="60000"/>
              <a:lumOff val="4000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w="139700" h="139700" prst="divo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B6D344B-1B70-41F4-89F6-711BE7EBD3D3}">
      <dsp:nvSpPr>
        <dsp:cNvPr id="0" name=""/>
        <dsp:cNvSpPr/>
      </dsp:nvSpPr>
      <dsp:spPr>
        <a:xfrm>
          <a:off x="360040" y="3240358"/>
          <a:ext cx="6192731" cy="531360"/>
        </a:xfrm>
        <a:prstGeom prst="roundRect">
          <a:avLst/>
        </a:prstGeom>
        <a:solidFill>
          <a:schemeClr val="accent6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prst="angl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21" tIns="0" rIns="190521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Безвозмездные поступления </a:t>
          </a:r>
          <a:r>
            <a:rPr lang="ru-RU" sz="1800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– 2 190 234 </a:t>
          </a:r>
          <a:r>
            <a:rPr lang="ru-RU" sz="1800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тыс.руб</a:t>
          </a:r>
          <a:r>
            <a:rPr lang="ru-RU" sz="1800" kern="1200" dirty="0">
              <a:solidFill>
                <a:schemeClr val="tx1"/>
              </a:solidFill>
            </a:rPr>
            <a:t>.</a:t>
          </a:r>
        </a:p>
      </dsp:txBody>
      <dsp:txXfrm>
        <a:off x="360040" y="3240358"/>
        <a:ext cx="6192731" cy="531360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912652ED-B49B-4BCF-8DFA-7CFFF2497F4D}">
      <dsp:nvSpPr>
        <dsp:cNvPr id="0" name=""/>
        <dsp:cNvSpPr/>
      </dsp:nvSpPr>
      <dsp:spPr>
        <a:xfrm>
          <a:off x="949" y="36636"/>
          <a:ext cx="3702364" cy="2221418"/>
        </a:xfrm>
        <a:prstGeom prst="rect">
          <a:avLst/>
        </a:prstGeom>
        <a:solidFill>
          <a:srgbClr val="CDAFCF"/>
        </a:solidFill>
        <a:ln>
          <a:noFill/>
        </a:ln>
        <a:effectLst>
          <a:glow rad="139700">
            <a:schemeClr val="accent5">
              <a:satMod val="175000"/>
              <a:alpha val="40000"/>
            </a:schemeClr>
          </a:glo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tx1"/>
              </a:solidFill>
            </a:rPr>
            <a:t>Создание и модернизация объектов спортивной инфраструктуры муниципальной собственности для занятий физической культурой и спортом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tx1"/>
              </a:solidFill>
            </a:rPr>
            <a:t>39 707 тыс.руб.</a:t>
          </a:r>
          <a:endParaRPr lang="ru-RU" sz="2000" kern="1200" dirty="0">
            <a:solidFill>
              <a:schemeClr val="tx1"/>
            </a:solidFill>
          </a:endParaRPr>
        </a:p>
      </dsp:txBody>
      <dsp:txXfrm>
        <a:off x="949" y="36636"/>
        <a:ext cx="3702364" cy="2221418"/>
      </dsp:txXfrm>
    </dsp:sp>
    <dsp:sp modelId="{A7419B7F-5794-4736-8AB0-2F90ED26E463}">
      <dsp:nvSpPr>
        <dsp:cNvPr id="0" name=""/>
        <dsp:cNvSpPr/>
      </dsp:nvSpPr>
      <dsp:spPr>
        <a:xfrm>
          <a:off x="4073550" y="36636"/>
          <a:ext cx="3702364" cy="2221418"/>
        </a:xfrm>
        <a:prstGeom prst="rect">
          <a:avLst/>
        </a:prstGeom>
        <a:solidFill>
          <a:schemeClr val="accent3">
            <a:lumMod val="60000"/>
            <a:lumOff val="40000"/>
          </a:schemeClr>
        </a:solidFill>
        <a:ln>
          <a:noFill/>
        </a:ln>
        <a:effectLst>
          <a:glow rad="228600">
            <a:schemeClr val="accent5">
              <a:satMod val="175000"/>
              <a:alpha val="40000"/>
            </a:schemeClr>
          </a:glo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tx1"/>
              </a:solidFill>
            </a:rPr>
            <a:t>Приобретение спортивного оборудования и инвентаря для приведения муниципальных учреждений спортивной подготовки в нормативное состояние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tx1"/>
              </a:solidFill>
            </a:rPr>
            <a:t>14 550 тыс.руб.</a:t>
          </a:r>
          <a:endParaRPr lang="ru-RU" sz="2000" kern="1200" dirty="0">
            <a:solidFill>
              <a:schemeClr val="tx1"/>
            </a:solidFill>
          </a:endParaRPr>
        </a:p>
      </dsp:txBody>
      <dsp:txXfrm>
        <a:off x="4073550" y="36636"/>
        <a:ext cx="3702364" cy="2221418"/>
      </dsp:txXfrm>
    </dsp:sp>
    <dsp:sp modelId="{580DAF04-35D2-4086-8650-AE6B47DA83C8}">
      <dsp:nvSpPr>
        <dsp:cNvPr id="0" name=""/>
        <dsp:cNvSpPr/>
      </dsp:nvSpPr>
      <dsp:spPr>
        <a:xfrm>
          <a:off x="0" y="2664301"/>
          <a:ext cx="3702364" cy="2231614"/>
        </a:xfrm>
        <a:prstGeom prst="rect">
          <a:avLst/>
        </a:prstGeom>
        <a:solidFill>
          <a:schemeClr val="accent2">
            <a:lumMod val="60000"/>
            <a:lumOff val="40000"/>
          </a:schemeClr>
        </a:solidFill>
        <a:ln>
          <a:noFill/>
        </a:ln>
        <a:effectLst>
          <a:glow rad="228600">
            <a:schemeClr val="accent5">
              <a:satMod val="175000"/>
              <a:alpha val="40000"/>
            </a:schemeClr>
          </a:glo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tx1"/>
              </a:solidFill>
            </a:rPr>
            <a:t>Реализация программ спортивной подготовки в соответствии с требованиями федеральных стандартов спортивной подготовки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tx1"/>
              </a:solidFill>
            </a:rPr>
            <a:t>5 769 тыс.руб.</a:t>
          </a:r>
          <a:endParaRPr lang="ru-RU" sz="2000" kern="1200" dirty="0">
            <a:solidFill>
              <a:schemeClr val="tx1"/>
            </a:solidFill>
          </a:endParaRPr>
        </a:p>
      </dsp:txBody>
      <dsp:txXfrm>
        <a:off x="0" y="2664301"/>
        <a:ext cx="3702364" cy="223161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0.16814</cdr:x>
      <cdr:y>0.15493</cdr:y>
    </cdr:from>
    <cdr:to>
      <cdr:x>0.27668</cdr:x>
      <cdr:y>0.32202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368152" y="792088"/>
          <a:ext cx="883179" cy="85425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0.57658</cdr:x>
      <cdr:y>0.05333</cdr:y>
    </cdr:from>
    <cdr:to>
      <cdr:x>0.69098</cdr:x>
      <cdr:y>0.22265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4608512" y="288032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6D7C19-6856-42A4-B131-52108D4E84B8}" type="datetimeFigureOut">
              <a:rPr lang="ru-RU" smtClean="0"/>
              <a:pPr/>
              <a:t>26.04.2022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A1DC4D-06D9-4B6B-A73A-9424EEA9419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A1DC4D-06D9-4B6B-A73A-9424EEA9419A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A1DC4D-06D9-4B6B-A73A-9424EEA9419A}" type="slidenum">
              <a:rPr lang="ru-RU" smtClean="0"/>
              <a:pPr/>
              <a:t>6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A1DC4D-06D9-4B6B-A73A-9424EEA9419A}" type="slidenum">
              <a:rPr lang="ru-RU" smtClean="0"/>
              <a:pPr/>
              <a:t>16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A1DC4D-06D9-4B6B-A73A-9424EEA9419A}" type="slidenum">
              <a:rPr lang="ru-RU" smtClean="0"/>
              <a:pPr/>
              <a:t>34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A1DC4D-06D9-4B6B-A73A-9424EEA9419A}" type="slidenum">
              <a:rPr lang="ru-RU" smtClean="0"/>
              <a:pPr/>
              <a:t>38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pPr>
              <a:defRPr/>
            </a:pPr>
            <a:fld id="{29A0C4E5-B471-40A0-A4CD-42758190E67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A1E3E84-B3EF-4F05-96DB-3DB7C1FB48A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40EC22F-23D4-4965-A0E6-24958DD2930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0" y="1219200"/>
            <a:ext cx="7086600" cy="1447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1295400" y="2819400"/>
            <a:ext cx="7086600" cy="3352800"/>
          </a:xfrm>
        </p:spPr>
        <p:txBody>
          <a:bodyPr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553200" y="6507163"/>
            <a:ext cx="1828800" cy="2746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295400" y="6507163"/>
            <a:ext cx="2895600" cy="2746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5791200" y="6172200"/>
            <a:ext cx="762000" cy="6096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851ADF-5611-4671-B48A-9D4BD19AACC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chart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0" y="1219200"/>
            <a:ext cx="7086600" cy="1447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1295400" y="2819400"/>
            <a:ext cx="7086600" cy="3352800"/>
          </a:xfrm>
        </p:spPr>
        <p:txBody>
          <a:bodyPr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553200" y="6507163"/>
            <a:ext cx="1828800" cy="2746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295400" y="6507163"/>
            <a:ext cx="2895600" cy="2746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5791200" y="6172200"/>
            <a:ext cx="762000" cy="6096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3122B4-67D8-47EC-A739-AD4D3C24087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pPr>
              <a:defRPr/>
            </a:pPr>
            <a:fld id="{FBDBF693-7359-4AAA-B9CC-8E488D79A14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6D8AA6-19B9-4988-8128-76DA9131AE4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4C793E-FA3F-4429-9B59-52A1977D2E4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pPr>
              <a:defRPr/>
            </a:pPr>
            <a:fld id="{D95C359E-5ED4-41F4-82DA-8D14EC10444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04B002-5870-47A8-9810-7B22EE26655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491B35-F42A-42E1-9435-2B18A581C4F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8666DE-4110-4288-90BC-0673AE272BC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5A0A05-9A9E-40B8-AC37-831444C3484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3885DF6E-B3FB-43F8-B5C5-7BDFB3F2439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90" r:id="rId1"/>
    <p:sldLayoutId id="2147483991" r:id="rId2"/>
    <p:sldLayoutId id="2147483992" r:id="rId3"/>
    <p:sldLayoutId id="2147483993" r:id="rId4"/>
    <p:sldLayoutId id="2147483994" r:id="rId5"/>
    <p:sldLayoutId id="2147483995" r:id="rId6"/>
    <p:sldLayoutId id="2147483996" r:id="rId7"/>
    <p:sldLayoutId id="2147483997" r:id="rId8"/>
    <p:sldLayoutId id="2147483998" r:id="rId9"/>
    <p:sldLayoutId id="2147483999" r:id="rId10"/>
    <p:sldLayoutId id="2147484000" r:id="rId11"/>
    <p:sldLayoutId id="2147484001" r:id="rId12"/>
    <p:sldLayoutId id="2147484002" r:id="rId13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Microsoft_Office_Excel_97-20031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Microsoft_Office_Excel_97-20032.xls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.v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18.png"/><Relationship Id="rId4" Type="http://schemas.openxmlformats.org/officeDocument/2006/relationships/oleObject" Target="../embeddings/_____Microsoft_Office_Excel_97-20033.xls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Microsoft_Office_Excel_97-20034.xls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4.v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Microsoft_Office_Excel_97-20035.xls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5.v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67544" y="2060848"/>
            <a:ext cx="8280920" cy="1440160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4800" i="1" dirty="0">
                <a:solidFill>
                  <a:schemeClr val="tx1"/>
                </a:solidFill>
              </a:rPr>
              <a:t>«</a:t>
            </a:r>
            <a:r>
              <a:rPr lang="ru-RU" sz="4800" i="1" dirty="0">
                <a:solidFill>
                  <a:schemeClr val="tx1"/>
                </a:solidFill>
                <a:latin typeface="Times New Roman" pitchFamily="18" charset="0"/>
              </a:rPr>
              <a:t>БЮДЖЕТ ДЛЯ ГРАЖДАН»</a:t>
            </a:r>
            <a:r>
              <a:rPr lang="ru-RU" sz="3600" dirty="0">
                <a:solidFill>
                  <a:schemeClr val="tx1"/>
                </a:solidFill>
                <a:latin typeface="Times New Roman" pitchFamily="18" charset="0"/>
              </a:rPr>
              <a:t/>
            </a:r>
            <a:br>
              <a:rPr lang="ru-RU" sz="3600" dirty="0">
                <a:solidFill>
                  <a:schemeClr val="tx1"/>
                </a:solidFill>
                <a:latin typeface="Times New Roman" pitchFamily="18" charset="0"/>
              </a:rPr>
            </a:br>
            <a:endParaRPr lang="ru-RU" sz="3600" dirty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33400" y="3212976"/>
            <a:ext cx="7854696" cy="2376264"/>
          </a:xfrm>
        </p:spPr>
        <p:txBody>
          <a:bodyPr>
            <a:normAutofit/>
          </a:bodyPr>
          <a:lstStyle/>
          <a:p>
            <a:pPr algn="ctr">
              <a:lnSpc>
                <a:spcPct val="70000"/>
              </a:lnSpc>
              <a:spcBef>
                <a:spcPct val="0"/>
              </a:spcBef>
            </a:pPr>
            <a:r>
              <a:rPr lang="ru-RU" sz="3600" b="1" dirty="0" smtClean="0">
                <a:solidFill>
                  <a:schemeClr val="tx1"/>
                </a:solidFill>
                <a:latin typeface="Times New Roman" pitchFamily="18" charset="0"/>
              </a:rPr>
              <a:t>БРОШЮРА </a:t>
            </a:r>
          </a:p>
          <a:p>
            <a:pPr algn="ctr">
              <a:lnSpc>
                <a:spcPct val="70000"/>
              </a:lnSpc>
              <a:spcBef>
                <a:spcPct val="0"/>
              </a:spcBef>
            </a:pPr>
            <a:r>
              <a:rPr lang="ru-RU" sz="3600" b="1" dirty="0" smtClean="0">
                <a:solidFill>
                  <a:schemeClr val="tx1"/>
                </a:solidFill>
                <a:latin typeface="Times New Roman" pitchFamily="18" charset="0"/>
              </a:rPr>
              <a:t>об исполнении бюджета </a:t>
            </a:r>
          </a:p>
          <a:p>
            <a:pPr algn="ctr">
              <a:lnSpc>
                <a:spcPct val="70000"/>
              </a:lnSpc>
              <a:spcBef>
                <a:spcPct val="0"/>
              </a:spcBef>
            </a:pPr>
            <a:r>
              <a:rPr lang="ru-RU" sz="3600" b="1" dirty="0" smtClean="0">
                <a:solidFill>
                  <a:schemeClr val="tx1"/>
                </a:solidFill>
                <a:latin typeface="Times New Roman" pitchFamily="18" charset="0"/>
              </a:rPr>
              <a:t>города </a:t>
            </a:r>
            <a:r>
              <a:rPr lang="ru-RU" sz="3600" b="1" dirty="0" err="1" smtClean="0">
                <a:solidFill>
                  <a:schemeClr val="tx1"/>
                </a:solidFill>
                <a:latin typeface="Times New Roman" pitchFamily="18" charset="0"/>
              </a:rPr>
              <a:t>Коврова</a:t>
            </a:r>
            <a:r>
              <a:rPr lang="ru-RU" sz="3600" b="1" dirty="0" smtClean="0">
                <a:solidFill>
                  <a:schemeClr val="tx1"/>
                </a:solidFill>
                <a:latin typeface="Times New Roman" pitchFamily="18" charset="0"/>
              </a:rPr>
              <a:t> за 2021 год</a:t>
            </a:r>
          </a:p>
          <a:p>
            <a:pPr>
              <a:lnSpc>
                <a:spcPct val="70000"/>
              </a:lnSpc>
              <a:spcBef>
                <a:spcPct val="0"/>
              </a:spcBef>
            </a:pPr>
            <a:endParaRPr lang="ru-RU" sz="3600" dirty="0" smtClean="0">
              <a:solidFill>
                <a:schemeClr val="tx1"/>
              </a:solidFill>
              <a:latin typeface="Times New Roman" pitchFamily="18" charset="0"/>
            </a:endParaRPr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47864" y="404664"/>
            <a:ext cx="2016224" cy="1656184"/>
          </a:xfrm>
          <a:prstGeom prst="rect">
            <a:avLst/>
          </a:prstGeom>
          <a:ln w="9525">
            <a:noFill/>
            <a:miter lim="800000"/>
            <a:headEnd/>
            <a:tailEnd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1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404664"/>
            <a:ext cx="8352927" cy="576064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000" dirty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Основные показатели социально-экономического развития </a:t>
            </a:r>
            <a:r>
              <a:rPr lang="ru-RU" sz="200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lang="ru-RU" sz="200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ru-RU" sz="200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города Ковров за </a:t>
            </a:r>
            <a:r>
              <a:rPr lang="ru-RU" sz="200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2020-2021 </a:t>
            </a:r>
            <a:r>
              <a:rPr lang="ru-RU" sz="2000" dirty="0" err="1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годЫ</a:t>
            </a:r>
            <a:r>
              <a:rPr lang="ru-RU" sz="360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lang="ru-RU" sz="3600" dirty="0"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9346" name="Group 130"/>
          <p:cNvGraphicFramePr>
            <a:graphicFrameLocks noGrp="1"/>
          </p:cNvGraphicFramePr>
          <p:nvPr>
            <p:ph type="tbl" idx="1"/>
          </p:nvPr>
        </p:nvGraphicFramePr>
        <p:xfrm>
          <a:off x="1042988" y="1341438"/>
          <a:ext cx="7413625" cy="4897139"/>
        </p:xfrm>
        <a:graphic>
          <a:graphicData uri="http://schemas.openxmlformats.org/drawingml/2006/table">
            <a:tbl>
              <a:tblPr/>
              <a:tblGrid>
                <a:gridCol w="3455987"/>
                <a:gridCol w="1303338"/>
                <a:gridCol w="1304925"/>
                <a:gridCol w="1349375"/>
              </a:tblGrid>
              <a:tr h="6731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</a:rPr>
                        <a:t>Показатели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</a:rPr>
                        <a:t>2020 г.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</a:rPr>
                        <a:t>2021 </a:t>
                      </a: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</a:rPr>
                        <a:t>г.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</a:rPr>
                        <a:t>Справочно</a:t>
                      </a: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</a:rPr>
                        <a:t>: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</a:rPr>
                        <a:t>2021 г.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</a:rPr>
                        <a:t>к 2020 г.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67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Оборот организаций по всем видам деятельности*, млн. руб.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93 238,8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116 476,7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124,9%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540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Отгружено товаров собственного производства, выполнено работ и услуг собственными силами по чистым видам экономической деятельности*, млн. руб.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75 348,1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98 674,5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131,0 %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540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Объем строительных подрядных работ *, млн. руб.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633,0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2 470,0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в сопоставимой оценке  3,8 раза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83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Введено в действие жилья общей площадью, тыс. кв. м.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25,3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28,2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111,5%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60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Оборот розничной торговли во всех каналах реализации, млн. руб.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20 302,0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23 473,4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В товарной массе – 106,5 %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8031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Финансовый результат деятельности предприятий за январь-декабрь, прибыль*, млн. руб.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5 182,0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9 314,5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179 ,7%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344" name="Group 56"/>
          <p:cNvGraphicFramePr>
            <a:graphicFrameLocks noGrp="1"/>
          </p:cNvGraphicFramePr>
          <p:nvPr>
            <p:ph type="tbl" idx="1"/>
          </p:nvPr>
        </p:nvGraphicFramePr>
        <p:xfrm>
          <a:off x="755576" y="476672"/>
          <a:ext cx="7920879" cy="2356530"/>
        </p:xfrm>
        <a:graphic>
          <a:graphicData uri="http://schemas.openxmlformats.org/drawingml/2006/table">
            <a:tbl>
              <a:tblPr/>
              <a:tblGrid>
                <a:gridCol w="3760753"/>
                <a:gridCol w="1421099"/>
                <a:gridCol w="1421099"/>
                <a:gridCol w="1317928"/>
              </a:tblGrid>
              <a:tr h="72008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</a:rPr>
                        <a:t>Показатели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</a:rPr>
                        <a:t>2020 г.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</a:rPr>
                        <a:t>2021 г.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</a:rPr>
                        <a:t>Справочно</a:t>
                      </a: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</a:rPr>
                        <a:t>: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</a:rPr>
                        <a:t>2021 г.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</a:rPr>
                        <a:t>к 2020 г.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4529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Среднемесячная номинальная зарплата в расчете на 1 работника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Январь-декабрь * , руб.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42 697,1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46 495,7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108,9%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823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Признано безработными за год, чел.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3 277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1 148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35%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030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Коэффициент напряженности на рынке труда, чел.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0,2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1527" name="Rectangle 46"/>
          <p:cNvSpPr>
            <a:spLocks noChangeArrowheads="1"/>
          </p:cNvSpPr>
          <p:nvPr/>
        </p:nvSpPr>
        <p:spPr bwMode="auto">
          <a:xfrm>
            <a:off x="683568" y="2977691"/>
            <a:ext cx="806514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kumimoji="0" lang="ru-RU" sz="1400" b="1" dirty="0">
                <a:latin typeface="Times New Roman" pitchFamily="18" charset="0"/>
              </a:rPr>
              <a:t>* </a:t>
            </a:r>
            <a:r>
              <a:rPr kumimoji="0" lang="ru-RU" sz="1400" dirty="0">
                <a:latin typeface="Times New Roman" pitchFamily="18" charset="0"/>
              </a:rPr>
              <a:t>По организациям, не относящимся к субъектам малого предпринимательства</a:t>
            </a:r>
            <a:r>
              <a:rPr kumimoji="0" lang="ru-RU" dirty="0">
                <a:latin typeface="Times New Roman" pitchFamily="18" charset="0"/>
              </a:rPr>
              <a:t>             </a:t>
            </a:r>
            <a:r>
              <a:rPr kumimoji="0" lang="ru-RU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   </a:t>
            </a:r>
          </a:p>
        </p:txBody>
      </p:sp>
      <p:sp>
        <p:nvSpPr>
          <p:cNvPr id="21528" name="Rectangle 48"/>
          <p:cNvSpPr>
            <a:spLocks noChangeArrowheads="1"/>
          </p:cNvSpPr>
          <p:nvPr/>
        </p:nvSpPr>
        <p:spPr bwMode="auto">
          <a:xfrm>
            <a:off x="684213" y="3586161"/>
            <a:ext cx="8064500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just"/>
            <a:r>
              <a:rPr kumimoji="0" lang="ru-RU" sz="1400" dirty="0" smtClean="0">
                <a:latin typeface="Times New Roman" pitchFamily="18" charset="0"/>
              </a:rPr>
              <a:t>           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В январе-декабре 2021 года осуществляли финансово-хозяйственную деятельность 35 единиц крупных и средних промышленных организаций. Среднесписочная численность работников (без внешних совместителей) организаций, не относящихся к субъектам малого предпринимательства за январь-декабрь 2021г. составила 41 213 работников. Наибольшего роста объема отгруженной продукции в отчетном периоде достигли организации по производству пищевых продуктов – в 3,3 раза.</a:t>
            </a:r>
            <a:r>
              <a:rPr lang="ru-RU" sz="1400" dirty="0" smtClean="0"/>
              <a:t>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Предприятия города, сферой деятельности которых является обеспечение электрической энергией, газом и паром, кондиционирование воздуха достигли за 2021 год показателя отгрузки 116,8%. Наибольший объем отгруженных товаров и услуг – 78 263,01 млн. рублей (79,3% от общего объема) в отчетном периоде приходится на промышленное производство.</a:t>
            </a:r>
          </a:p>
          <a:p>
            <a:pPr algn="just"/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400" dirty="0" smtClean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60648"/>
            <a:ext cx="8229600" cy="864096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400" b="1" dirty="0">
                <a:solidFill>
                  <a:srgbClr val="002060"/>
                </a:solidFill>
                <a:effectLst/>
                <a:latin typeface="Times New Roman" pitchFamily="18" charset="0"/>
              </a:rPr>
              <a:t>ИСПОЛНЕНИЕ ГОРОДСКОГО БЮДЖЕТА </a:t>
            </a:r>
            <a:br>
              <a:rPr lang="ru-RU" sz="2400" b="1" dirty="0">
                <a:solidFill>
                  <a:srgbClr val="002060"/>
                </a:solidFill>
                <a:effectLst/>
                <a:latin typeface="Times New Roman" pitchFamily="18" charset="0"/>
              </a:rPr>
            </a:br>
            <a:r>
              <a:rPr lang="ru-RU" sz="2400" b="1" dirty="0">
                <a:solidFill>
                  <a:srgbClr val="002060"/>
                </a:solidFill>
                <a:effectLst/>
                <a:latin typeface="Times New Roman" pitchFamily="18" charset="0"/>
              </a:rPr>
              <a:t>ПО ДОХОДАМ</a:t>
            </a:r>
          </a:p>
        </p:txBody>
      </p:sp>
      <p:sp>
        <p:nvSpPr>
          <p:cNvPr id="23554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12776"/>
            <a:ext cx="8363272" cy="4248472"/>
          </a:xfrm>
        </p:spPr>
        <p:txBody>
          <a:bodyPr/>
          <a:lstStyle/>
          <a:p>
            <a:pPr marL="0" indent="0" algn="just">
              <a:buFont typeface="Wingdings" pitchFamily="2" charset="2"/>
              <a:buNone/>
            </a:pPr>
            <a:r>
              <a:rPr lang="ru-RU" sz="1400" dirty="0" smtClean="0">
                <a:latin typeface="Times New Roman" pitchFamily="18" charset="0"/>
              </a:rPr>
              <a:t>              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</a:rPr>
              <a:t>В 2021 году в бюджет  города поступили доходы в сумме 3 473 869 тыс. руб., что составило  93,3 % утвержденного плана на год. Городской бюджет по доходам  не выполнен на 250 746 тыс. руб. По сравнению с 2020 годом доходы бюджета города в целом увеличились на 545 866 тыс. руб. </a:t>
            </a:r>
          </a:p>
        </p:txBody>
      </p:sp>
      <p:sp>
        <p:nvSpPr>
          <p:cNvPr id="23555" name="TextBox 4"/>
          <p:cNvSpPr txBox="1">
            <a:spLocks noChangeArrowheads="1"/>
          </p:cNvSpPr>
          <p:nvPr/>
        </p:nvSpPr>
        <p:spPr bwMode="auto">
          <a:xfrm>
            <a:off x="7740650" y="2420938"/>
            <a:ext cx="1841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/>
          </a:p>
        </p:txBody>
      </p:sp>
      <p:graphicFrame>
        <p:nvGraphicFramePr>
          <p:cNvPr id="8" name="Схема 7"/>
          <p:cNvGraphicFramePr/>
          <p:nvPr/>
        </p:nvGraphicFramePr>
        <p:xfrm>
          <a:off x="899592" y="2348880"/>
          <a:ext cx="7200800" cy="39604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79512" y="260648"/>
            <a:ext cx="8964488" cy="1037800"/>
          </a:xfrm>
          <a:effectLst/>
        </p:spPr>
        <p:txBody>
          <a:bodyPr>
            <a:normAutofit/>
          </a:bodyPr>
          <a:lstStyle/>
          <a:p>
            <a:pPr algn="ctr"/>
            <a:r>
              <a:rPr lang="ru-RU" sz="3200" cap="none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ДОХОДЫ БЮДЖЕТА</a:t>
            </a:r>
            <a:r>
              <a:rPr lang="ru-RU" sz="2000" cap="none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cap="none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000" i="1" cap="none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безвозмездные и безвозвратные поступления денежных средств в бюджет</a:t>
            </a:r>
            <a:endParaRPr lang="ru-RU" sz="2000" i="1" cap="none" dirty="0"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3635896" y="4221088"/>
            <a:ext cx="1872208" cy="1944216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B050"/>
                </a:solidFill>
              </a:rPr>
              <a:t>Доходы бюджета</a:t>
            </a:r>
            <a:endParaRPr lang="ru-RU" b="1" dirty="0">
              <a:solidFill>
                <a:srgbClr val="00B050"/>
              </a:solidFill>
            </a:endParaRPr>
          </a:p>
        </p:txBody>
      </p:sp>
      <p:sp>
        <p:nvSpPr>
          <p:cNvPr id="6" name="Прямоугольник с одним скругленным углом 5"/>
          <p:cNvSpPr/>
          <p:nvPr/>
        </p:nvSpPr>
        <p:spPr>
          <a:xfrm>
            <a:off x="3347864" y="1412776"/>
            <a:ext cx="2592288" cy="1994520"/>
          </a:xfrm>
          <a:prstGeom prst="round1Rect">
            <a:avLst/>
          </a:prstGeom>
          <a:solidFill>
            <a:schemeClr val="accent6"/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Налоговые доходы</a:t>
            </a:r>
          </a:p>
          <a:p>
            <a:pPr algn="ctr"/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Поступления от уплаты налогов, установленных Налоговым кодексом РФ (налог на доходы физических лиц, земельный налог, налог на имущество и др.)</a:t>
            </a:r>
            <a:endParaRPr lang="ru-RU" sz="1400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с одним скругленным углом 6"/>
          <p:cNvSpPr/>
          <p:nvPr/>
        </p:nvSpPr>
        <p:spPr>
          <a:xfrm>
            <a:off x="395536" y="2060848"/>
            <a:ext cx="2520280" cy="2808312"/>
          </a:xfrm>
          <a:prstGeom prst="round1Rect">
            <a:avLst/>
          </a:prstGeom>
          <a:solidFill>
            <a:schemeClr val="accent6"/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Неналоговые доходы</a:t>
            </a:r>
          </a:p>
          <a:p>
            <a:pPr algn="ctr"/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Поступления от уплаты других пошлин и сборов, установленных законодательством РФ, а также штрафов за нарушение законодательства (плата за негативное воздействие на окружающую среду, доходы от продажи и аренды имущества и др.)</a:t>
            </a:r>
            <a:endParaRPr lang="ru-RU" sz="1400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с одним скругленным углом 7"/>
          <p:cNvSpPr/>
          <p:nvPr/>
        </p:nvSpPr>
        <p:spPr>
          <a:xfrm>
            <a:off x="6300192" y="2060848"/>
            <a:ext cx="2592288" cy="2736304"/>
          </a:xfrm>
          <a:prstGeom prst="round1Rect">
            <a:avLst/>
          </a:prstGeom>
          <a:solidFill>
            <a:schemeClr val="accent6"/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Безвозмездные поступления </a:t>
            </a:r>
          </a:p>
          <a:p>
            <a:pPr algn="ctr"/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Поступления от других бюджетов (межбюджетные трансферты), организаций, граждан (кроме налоговых и неналоговых доходов)</a:t>
            </a:r>
            <a:endParaRPr lang="ru-RU" sz="1400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Стрелка вправо 8"/>
          <p:cNvSpPr/>
          <p:nvPr/>
        </p:nvSpPr>
        <p:spPr>
          <a:xfrm rot="1940242">
            <a:off x="2948164" y="4276861"/>
            <a:ext cx="839509" cy="484632"/>
          </a:xfrm>
          <a:prstGeom prst="rightArrow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низ 9"/>
          <p:cNvSpPr/>
          <p:nvPr/>
        </p:nvSpPr>
        <p:spPr>
          <a:xfrm>
            <a:off x="4355976" y="3429000"/>
            <a:ext cx="576064" cy="792088"/>
          </a:xfrm>
          <a:prstGeom prst="downArrow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лево 10"/>
          <p:cNvSpPr/>
          <p:nvPr/>
        </p:nvSpPr>
        <p:spPr>
          <a:xfrm rot="20174482">
            <a:off x="5378014" y="4245951"/>
            <a:ext cx="870014" cy="511476"/>
          </a:xfrm>
          <a:prstGeom prst="leftArrow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188913"/>
            <a:ext cx="7920037" cy="1008062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800" dirty="0">
                <a:solidFill>
                  <a:srgbClr val="FFFF00"/>
                </a:solidFill>
              </a:rPr>
              <a:t>     </a:t>
            </a:r>
            <a:r>
              <a:rPr lang="ru-RU" sz="2800" b="1" dirty="0" smtClean="0">
                <a:solidFill>
                  <a:schemeClr val="tx1"/>
                </a:solidFill>
                <a:effectLst/>
                <a:latin typeface="Times New Roman" pitchFamily="18" charset="0"/>
              </a:rPr>
              <a:t>Структура </a:t>
            </a:r>
            <a:r>
              <a:rPr lang="ru-RU" sz="2800" b="1" dirty="0">
                <a:solidFill>
                  <a:schemeClr val="tx1"/>
                </a:solidFill>
                <a:effectLst/>
                <a:latin typeface="Times New Roman" pitchFamily="18" charset="0"/>
              </a:rPr>
              <a:t>доходов </a:t>
            </a:r>
            <a:br>
              <a:rPr lang="ru-RU" sz="2800" b="1" dirty="0">
                <a:solidFill>
                  <a:schemeClr val="tx1"/>
                </a:solidFill>
                <a:effectLst/>
                <a:latin typeface="Times New Roman" pitchFamily="18" charset="0"/>
              </a:rPr>
            </a:br>
            <a:r>
              <a:rPr lang="ru-RU" sz="2800" b="1" dirty="0" smtClean="0">
                <a:solidFill>
                  <a:schemeClr val="tx1"/>
                </a:solidFill>
                <a:effectLst/>
                <a:latin typeface="Times New Roman" pitchFamily="18" charset="0"/>
              </a:rPr>
              <a:t>городского  </a:t>
            </a:r>
            <a:r>
              <a:rPr lang="ru-RU" sz="2800" b="1" dirty="0">
                <a:solidFill>
                  <a:schemeClr val="tx1"/>
                </a:solidFill>
                <a:effectLst/>
                <a:latin typeface="Times New Roman" pitchFamily="18" charset="0"/>
              </a:rPr>
              <a:t>бюджета в </a:t>
            </a:r>
            <a:r>
              <a:rPr lang="ru-RU" sz="2800" b="1" dirty="0" smtClean="0">
                <a:solidFill>
                  <a:schemeClr val="tx1"/>
                </a:solidFill>
                <a:effectLst/>
                <a:latin typeface="Times New Roman" pitchFamily="18" charset="0"/>
              </a:rPr>
              <a:t>2019-2021  годах</a:t>
            </a:r>
            <a:r>
              <a:rPr lang="ru-RU" sz="2800" dirty="0">
                <a:solidFill>
                  <a:schemeClr val="tx1"/>
                </a:solidFill>
                <a:effectLst/>
              </a:rPr>
              <a:t/>
            </a:r>
            <a:br>
              <a:rPr lang="ru-RU" sz="2800" dirty="0">
                <a:solidFill>
                  <a:schemeClr val="tx1"/>
                </a:solidFill>
                <a:effectLst/>
              </a:rPr>
            </a:br>
            <a:endParaRPr lang="ru-RU" sz="1400" dirty="0">
              <a:solidFill>
                <a:schemeClr val="tx1"/>
              </a:solidFill>
              <a:effectLst/>
            </a:endParaRPr>
          </a:p>
        </p:txBody>
      </p:sp>
      <p:sp>
        <p:nvSpPr>
          <p:cNvPr id="49159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graphicFrame>
        <p:nvGraphicFramePr>
          <p:cNvPr id="49156" name="Диаграмма 1"/>
          <p:cNvGraphicFramePr>
            <a:graphicFrameLocks/>
          </p:cNvGraphicFramePr>
          <p:nvPr/>
        </p:nvGraphicFramePr>
        <p:xfrm>
          <a:off x="179388" y="1196975"/>
          <a:ext cx="8902700" cy="4814888"/>
        </p:xfrm>
        <a:graphic>
          <a:graphicData uri="http://schemas.openxmlformats.org/presentationml/2006/ole">
            <p:oleObj spid="_x0000_s49156" name="Worksheet" r:id="rId3" imgW="5743575" imgH="2486025" progId="Excel.Sheet.8">
              <p:embed/>
            </p:oleObj>
          </a:graphicData>
        </a:graphic>
      </p:graphicFrame>
      <p:sp>
        <p:nvSpPr>
          <p:cNvPr id="49160" name="Rectangle 6"/>
          <p:cNvSpPr>
            <a:spLocks noChangeArrowheads="1"/>
          </p:cNvSpPr>
          <p:nvPr/>
        </p:nvSpPr>
        <p:spPr bwMode="auto">
          <a:xfrm>
            <a:off x="0" y="32099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49161" name="Rectangle 7"/>
          <p:cNvSpPr>
            <a:spLocks noChangeArrowheads="1"/>
          </p:cNvSpPr>
          <p:nvPr/>
        </p:nvSpPr>
        <p:spPr bwMode="auto">
          <a:xfrm>
            <a:off x="468313" y="4797152"/>
            <a:ext cx="826293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kumimoji="0" lang="ru-RU" sz="1400" dirty="0">
                <a:latin typeface="Times New Roman" pitchFamily="18" charset="0"/>
              </a:rPr>
              <a:t/>
            </a:r>
            <a:br>
              <a:rPr kumimoji="0" lang="ru-RU" sz="1400" dirty="0">
                <a:latin typeface="Times New Roman" pitchFamily="18" charset="0"/>
              </a:rPr>
            </a:br>
            <a:endParaRPr kumimoji="0" lang="ru-RU" sz="1400" dirty="0">
              <a:latin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812360" y="1052736"/>
            <a:ext cx="11010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тыс.руб.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Стрелка влево 11"/>
          <p:cNvSpPr/>
          <p:nvPr/>
        </p:nvSpPr>
        <p:spPr>
          <a:xfrm>
            <a:off x="4139952" y="4581128"/>
            <a:ext cx="1512168" cy="484632"/>
          </a:xfrm>
          <a:prstGeom prst="leftArrow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+99 602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3" name="Стрелка влево 12"/>
          <p:cNvSpPr/>
          <p:nvPr/>
        </p:nvSpPr>
        <p:spPr>
          <a:xfrm>
            <a:off x="2699792" y="4509120"/>
            <a:ext cx="1368152" cy="504056"/>
          </a:xfrm>
          <a:prstGeom prst="leftArrow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+440 674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4" name="Стрелка влево 13"/>
          <p:cNvSpPr/>
          <p:nvPr/>
        </p:nvSpPr>
        <p:spPr>
          <a:xfrm>
            <a:off x="4355976" y="3429000"/>
            <a:ext cx="1152128" cy="432048"/>
          </a:xfrm>
          <a:prstGeom prst="leftArrow">
            <a:avLst>
              <a:gd name="adj1" fmla="val 46069"/>
              <a:gd name="adj2" fmla="val 51965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-12 100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5" name="Стрелка влево 14"/>
          <p:cNvSpPr/>
          <p:nvPr/>
        </p:nvSpPr>
        <p:spPr>
          <a:xfrm rot="895859">
            <a:off x="2699792" y="3212976"/>
            <a:ext cx="1152128" cy="432048"/>
          </a:xfrm>
          <a:prstGeom prst="leftArrow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+37 138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6" name="Стрелка влево 15"/>
          <p:cNvSpPr/>
          <p:nvPr/>
        </p:nvSpPr>
        <p:spPr>
          <a:xfrm>
            <a:off x="4427984" y="2420888"/>
            <a:ext cx="1224136" cy="432048"/>
          </a:xfrm>
          <a:prstGeom prst="leftArrow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+89 030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7" name="Стрелка влево 16"/>
          <p:cNvSpPr/>
          <p:nvPr/>
        </p:nvSpPr>
        <p:spPr>
          <a:xfrm>
            <a:off x="2771800" y="2420888"/>
            <a:ext cx="1152128" cy="432048"/>
          </a:xfrm>
          <a:prstGeom prst="leftArrow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+68 054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755576" y="188640"/>
            <a:ext cx="7626424" cy="1152128"/>
          </a:xfrm>
        </p:spPr>
        <p:txBody>
          <a:bodyPr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tx1"/>
                </a:solidFill>
                <a:effectLst/>
                <a:latin typeface="Times New Roman" pitchFamily="18" charset="0"/>
              </a:rPr>
              <a:t>ДОЛЯ НАЛОГОВЫХ И НЕНАЛОГОВЫХ ДОХОДОВ </a:t>
            </a:r>
            <a:r>
              <a:rPr lang="ru-RU" sz="2000" b="1" dirty="0" smtClean="0">
                <a:solidFill>
                  <a:schemeClr val="tx1"/>
                </a:solidFill>
                <a:effectLst/>
                <a:latin typeface="Times New Roman" pitchFamily="18" charset="0"/>
              </a:rPr>
              <a:t/>
            </a:r>
            <a:br>
              <a:rPr lang="ru-RU" sz="2000" b="1" dirty="0" smtClean="0">
                <a:solidFill>
                  <a:schemeClr val="tx1"/>
                </a:solidFill>
                <a:effectLst/>
                <a:latin typeface="Times New Roman" pitchFamily="18" charset="0"/>
              </a:rPr>
            </a:br>
            <a:r>
              <a:rPr lang="ru-RU" sz="2000" b="1" dirty="0" smtClean="0">
                <a:solidFill>
                  <a:schemeClr val="tx1"/>
                </a:solidFill>
                <a:effectLst/>
                <a:latin typeface="Times New Roman" pitchFamily="18" charset="0"/>
              </a:rPr>
              <a:t>В </a:t>
            </a:r>
            <a:r>
              <a:rPr lang="ru-RU" sz="2000" b="1" dirty="0">
                <a:solidFill>
                  <a:schemeClr val="tx1"/>
                </a:solidFill>
                <a:effectLst/>
                <a:latin typeface="Times New Roman" pitchFamily="18" charset="0"/>
              </a:rPr>
              <a:t>ОБЩИХ ДОХОДАХ БЮДЖЕТА </a:t>
            </a:r>
            <a:r>
              <a:rPr lang="ru-RU" sz="2000" b="1" dirty="0" smtClean="0">
                <a:solidFill>
                  <a:schemeClr val="tx1"/>
                </a:solidFill>
                <a:effectLst/>
                <a:latin typeface="Times New Roman" pitchFamily="18" charset="0"/>
              </a:rPr>
              <a:t>2018-2021 </a:t>
            </a:r>
            <a:r>
              <a:rPr lang="ru-RU" sz="2000" b="1" dirty="0" err="1" smtClean="0">
                <a:solidFill>
                  <a:schemeClr val="tx1"/>
                </a:solidFill>
                <a:effectLst/>
                <a:latin typeface="Times New Roman" pitchFamily="18" charset="0"/>
              </a:rPr>
              <a:t>гОДАХ</a:t>
            </a:r>
            <a:endParaRPr lang="ru-RU" sz="2000" b="1" dirty="0"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9" name="Диаграмма 8"/>
          <p:cNvSpPr>
            <a:spLocks noGrp="1"/>
          </p:cNvSpPr>
          <p:nvPr>
            <p:ph type="chart" idx="1"/>
          </p:nvPr>
        </p:nvSpPr>
        <p:spPr>
          <a:xfrm>
            <a:off x="1295400" y="2819400"/>
            <a:ext cx="6732984" cy="2337792"/>
          </a:xfrm>
        </p:spPr>
      </p:sp>
      <p:sp>
        <p:nvSpPr>
          <p:cNvPr id="53255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graphicFrame>
        <p:nvGraphicFramePr>
          <p:cNvPr id="53252" name="Object 4"/>
          <p:cNvGraphicFramePr>
            <a:graphicFrameLocks/>
          </p:cNvGraphicFramePr>
          <p:nvPr/>
        </p:nvGraphicFramePr>
        <p:xfrm>
          <a:off x="900112" y="1628774"/>
          <a:ext cx="7056263" cy="4680545"/>
        </p:xfrm>
        <a:graphic>
          <a:graphicData uri="http://schemas.openxmlformats.org/presentationml/2006/ole">
            <p:oleObj spid="_x0000_s53252" name="Worksheet" r:id="rId3" imgW="3648075" imgH="2800350" progId="Excel.Sheet.8">
              <p:embed/>
            </p:oleObj>
          </a:graphicData>
        </a:graphic>
      </p:graphicFrame>
      <p:sp>
        <p:nvSpPr>
          <p:cNvPr id="53256" name="Rectangle 6"/>
          <p:cNvSpPr>
            <a:spLocks noChangeArrowheads="1"/>
          </p:cNvSpPr>
          <p:nvPr/>
        </p:nvSpPr>
        <p:spPr bwMode="auto">
          <a:xfrm>
            <a:off x="0" y="30575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188639"/>
            <a:ext cx="7776864" cy="792089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000" b="1" dirty="0" smtClean="0">
                <a:solidFill>
                  <a:schemeClr val="tx2">
                    <a:satMod val="20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solidFill>
                  <a:schemeClr val="tx2">
                    <a:satMod val="20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ОБЪЕМ И СТРУКТУРА НАЛОГОВЫХ ДОХОДОВ ОТ ОБЩЕГО ОБЪЕМА  СОБСТВЕННЫХ ДОХОДОВ </a:t>
            </a:r>
            <a:endParaRPr lang="ru-RU" sz="2000" b="1" dirty="0">
              <a:solidFill>
                <a:schemeClr val="tx1"/>
              </a:solidFill>
              <a:effectLst/>
            </a:endParaRPr>
          </a:p>
        </p:txBody>
      </p:sp>
      <p:graphicFrame>
        <p:nvGraphicFramePr>
          <p:cNvPr id="55298" name="Диаграмма 3"/>
          <p:cNvGraphicFramePr>
            <a:graphicFrameLocks noGrp="1"/>
          </p:cNvGraphicFramePr>
          <p:nvPr>
            <p:ph type="chart" idx="1"/>
          </p:nvPr>
        </p:nvGraphicFramePr>
        <p:xfrm>
          <a:off x="179388" y="1268761"/>
          <a:ext cx="8658225" cy="2880319"/>
        </p:xfrm>
        <a:graphic>
          <a:graphicData uri="http://schemas.openxmlformats.org/presentationml/2006/ole">
            <p:oleObj spid="_x0000_s55298" name="Worksheet" r:id="rId4" imgW="11791950" imgH="3533775" progId="Excel.Sheet.8">
              <p:embed/>
            </p:oleObj>
          </a:graphicData>
        </a:graphic>
      </p:graphicFrame>
      <p:pic>
        <p:nvPicPr>
          <p:cNvPr id="5529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91680" y="4365104"/>
            <a:ext cx="5760640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8496944" cy="1080120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solidFill>
                  <a:schemeClr val="tx1"/>
                </a:solidFill>
                <a:effectLst/>
              </a:rPr>
              <a:t>Динамика поступления налоговых доходов в 2020-2021 годах</a:t>
            </a:r>
            <a:endParaRPr lang="ru-RU" sz="2800" dirty="0">
              <a:solidFill>
                <a:schemeClr val="tx1"/>
              </a:solidFill>
              <a:effectLst/>
            </a:endParaRPr>
          </a:p>
        </p:txBody>
      </p:sp>
      <p:graphicFrame>
        <p:nvGraphicFramePr>
          <p:cNvPr id="4" name="Диаграмма 3"/>
          <p:cNvGraphicFramePr>
            <a:graphicFrameLocks noGrp="1"/>
          </p:cNvGraphicFramePr>
          <p:nvPr>
            <p:ph type="chart" idx="1"/>
          </p:nvPr>
        </p:nvGraphicFramePr>
        <p:xfrm>
          <a:off x="539552" y="1196752"/>
          <a:ext cx="8280920" cy="54726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8192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1268760"/>
            <a:ext cx="4032448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0" y="188640"/>
            <a:ext cx="7086600" cy="864096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8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Структура</a:t>
            </a:r>
            <a:br>
              <a:rPr lang="ru-RU" sz="28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неналоговых доходов</a:t>
            </a:r>
            <a:endParaRPr lang="ru-RU" sz="2800" dirty="0"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6322" name="Диаграмма 3"/>
          <p:cNvGraphicFramePr>
            <a:graphicFrameLocks noGrp="1"/>
          </p:cNvGraphicFramePr>
          <p:nvPr>
            <p:ph type="chart" idx="1"/>
          </p:nvPr>
        </p:nvGraphicFramePr>
        <p:xfrm>
          <a:off x="620713" y="1385888"/>
          <a:ext cx="7972425" cy="4803775"/>
        </p:xfrm>
        <a:graphic>
          <a:graphicData uri="http://schemas.openxmlformats.org/presentationml/2006/ole">
            <p:oleObj spid="_x0000_s56322" name="Worksheet" r:id="rId3" imgW="7524750" imgH="4533900" progId="Excel.Sheet.8">
              <p:embed/>
            </p:oleObj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7884368" y="1052736"/>
            <a:ext cx="11010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тыс.руб.</a:t>
            </a:r>
            <a:endParaRPr lang="ru-RU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0" y="332656"/>
            <a:ext cx="7086600" cy="86409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Реализация мер по увеличению доходов бюджета города за 2021 год</a:t>
            </a:r>
            <a:br>
              <a:rPr lang="ru-RU" sz="240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ru-RU" sz="240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(по арендной плате за пользование земельными участками) </a:t>
            </a:r>
            <a:endParaRPr lang="ru-RU" sz="2400" dirty="0"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7" name="Диаграмма 6"/>
          <p:cNvGraphicFramePr>
            <a:graphicFrameLocks noGrp="1"/>
          </p:cNvGraphicFramePr>
          <p:nvPr>
            <p:ph type="chart" idx="1"/>
          </p:nvPr>
        </p:nvGraphicFramePr>
        <p:xfrm>
          <a:off x="539552" y="1772816"/>
          <a:ext cx="8280920" cy="46085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8460432" y="1340768"/>
            <a:ext cx="5149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шт.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1258888" y="116633"/>
            <a:ext cx="7086600" cy="720080"/>
          </a:xfrm>
        </p:spPr>
        <p:txBody>
          <a:bodyPr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Содержание:</a:t>
            </a:r>
          </a:p>
        </p:txBody>
      </p:sp>
      <p:sp>
        <p:nvSpPr>
          <p:cNvPr id="17410" name="Rectangle 3"/>
          <p:cNvSpPr>
            <a:spLocks noGrp="1" noChangeArrowheads="1"/>
          </p:cNvSpPr>
          <p:nvPr>
            <p:ph idx="1"/>
          </p:nvPr>
        </p:nvSpPr>
        <p:spPr>
          <a:xfrm>
            <a:off x="539552" y="1412875"/>
            <a:ext cx="8280598" cy="4759325"/>
          </a:xfrm>
        </p:spPr>
        <p:txBody>
          <a:bodyPr>
            <a:normAutofit fontScale="85000" lnSpcReduction="10000"/>
          </a:bodyPr>
          <a:lstStyle/>
          <a:p>
            <a:pPr>
              <a:buFont typeface="Wingdings" pitchFamily="2" charset="2"/>
              <a:buChar char="Ø"/>
            </a:pPr>
            <a:r>
              <a:rPr lang="ru-RU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1. Вводная часть………………………………..……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2. Исполнение городского бюджета по доходам …………………………………………………….…….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3. Исполнение городского бюджета по расходам …………………………………………………………..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4. Источники финансирования дефицита городского бюджета ……………………………..…..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5. Итоги реализации муниципальных программ ………………………………………………..…………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395536" y="620688"/>
            <a:ext cx="8280920" cy="1008087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700" dirty="0" smtClean="0">
                <a:solidFill>
                  <a:schemeClr val="tx1"/>
                </a:solidFill>
                <a:effectLst/>
              </a:rPr>
              <a:t>Проведение работы МКУ «Город»  по снижению задолженности по плате за пользование муниципальными жилыми помещениями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5" name="Скругленная прямоугольная выноска 4"/>
          <p:cNvSpPr/>
          <p:nvPr/>
        </p:nvSpPr>
        <p:spPr>
          <a:xfrm>
            <a:off x="611560" y="2132856"/>
            <a:ext cx="3528392" cy="1440160"/>
          </a:xfrm>
          <a:prstGeom prst="wedgeRoundRectCallout">
            <a:avLst>
              <a:gd name="adj1" fmla="val -20502"/>
              <a:gd name="adj2" fmla="val 70637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Досудебные предупреждения должникам – 387</a:t>
            </a:r>
            <a:endParaRPr lang="ru-RU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Скругленная прямоугольная выноска 5"/>
          <p:cNvSpPr/>
          <p:nvPr/>
        </p:nvSpPr>
        <p:spPr>
          <a:xfrm>
            <a:off x="5004048" y="2132856"/>
            <a:ext cx="3600400" cy="1440160"/>
          </a:xfrm>
          <a:prstGeom prst="wedgeRoundRectCallout">
            <a:avLst>
              <a:gd name="adj1" fmla="val -20557"/>
              <a:gd name="adj2" fmla="val 70158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5148064" y="2276872"/>
            <a:ext cx="32403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Arial" pitchFamily="34" charset="0"/>
                <a:cs typeface="Arial" pitchFamily="34" charset="0"/>
              </a:rPr>
              <a:t>Заявления в суд о выдаче судебных приказов о взыскании задолженности – 420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Скругленная прямоугольная выноска 7"/>
          <p:cNvSpPr/>
          <p:nvPr/>
        </p:nvSpPr>
        <p:spPr>
          <a:xfrm>
            <a:off x="611560" y="4365104"/>
            <a:ext cx="3600400" cy="1584176"/>
          </a:xfrm>
          <a:prstGeom prst="wedgeRoundRectCallout">
            <a:avLst>
              <a:gd name="adj1" fmla="val -20833"/>
              <a:gd name="adj2" fmla="val 69595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Сумма задолженности, оплаченная гражданами по результатам вручения досудебных предупреждений, – 705 тыс.руб.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endParaRPr lang="ru-RU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Скругленная прямоугольная выноска 8"/>
          <p:cNvSpPr/>
          <p:nvPr/>
        </p:nvSpPr>
        <p:spPr>
          <a:xfrm>
            <a:off x="5004048" y="4365104"/>
            <a:ext cx="3600400" cy="1584176"/>
          </a:xfrm>
          <a:prstGeom prst="wedgeRoundRectCallout">
            <a:avLst>
              <a:gd name="adj1" fmla="val -20833"/>
              <a:gd name="adj2" fmla="val 69595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Сумма, полученная по исполнительным документам из ПФР и ОСП,– 1 035 тыс.руб.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endParaRPr lang="ru-RU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1258888" y="188641"/>
            <a:ext cx="7345362" cy="936103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tx1"/>
                </a:solidFill>
                <a:effectLst/>
                <a:latin typeface="Times New Roman" pitchFamily="18" charset="0"/>
              </a:rPr>
              <a:t>ИСПОЛНЕНИЕ ГОРОДСКОГО БЮДЖЕТА </a:t>
            </a:r>
            <a:br>
              <a:rPr lang="ru-RU" sz="2400" b="1" dirty="0">
                <a:solidFill>
                  <a:schemeClr val="tx1"/>
                </a:solidFill>
                <a:effectLst/>
                <a:latin typeface="Times New Roman" pitchFamily="18" charset="0"/>
              </a:rPr>
            </a:br>
            <a:r>
              <a:rPr lang="ru-RU" sz="2400" b="1" dirty="0">
                <a:solidFill>
                  <a:schemeClr val="tx1"/>
                </a:solidFill>
                <a:effectLst/>
                <a:latin typeface="Times New Roman" pitchFamily="18" charset="0"/>
              </a:rPr>
              <a:t>ПО РАСХОДАМ</a:t>
            </a:r>
          </a:p>
        </p:txBody>
      </p:sp>
      <p:sp>
        <p:nvSpPr>
          <p:cNvPr id="58370" name="Rectangle 3"/>
          <p:cNvSpPr>
            <a:spLocks noGrp="1" noChangeArrowheads="1"/>
          </p:cNvSpPr>
          <p:nvPr>
            <p:ph idx="1"/>
          </p:nvPr>
        </p:nvSpPr>
        <p:spPr>
          <a:xfrm>
            <a:off x="179512" y="1556792"/>
            <a:ext cx="3528392" cy="1656184"/>
          </a:xfrm>
        </p:spPr>
        <p:txBody>
          <a:bodyPr>
            <a:normAutofit/>
          </a:bodyPr>
          <a:lstStyle/>
          <a:p>
            <a:pPr marL="85725" indent="50800" algn="just">
              <a:lnSpc>
                <a:spcPct val="80000"/>
              </a:lnSpc>
              <a:buFont typeface="Wingdings" pitchFamily="2" charset="2"/>
              <a:buNone/>
            </a:pPr>
            <a:r>
              <a:rPr lang="ru-RU" sz="2000" dirty="0" smtClean="0"/>
              <a:t>    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</a:rPr>
              <a:t>В пределах поступивших доходов и источников финансирования дефицита бюджета в отчетном периоде произведено расходов в сумме 3 423 383 тыс. руб. или 91,7 %  плановых назначений, что на        559 082  тыс. рублей больше, чем в 2020 году.</a:t>
            </a:r>
          </a:p>
        </p:txBody>
      </p:sp>
      <p:pic>
        <p:nvPicPr>
          <p:cNvPr id="901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3284984"/>
            <a:ext cx="3600400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graphicFrame>
        <p:nvGraphicFramePr>
          <p:cNvPr id="10" name="Диаграмма 9"/>
          <p:cNvGraphicFramePr/>
          <p:nvPr/>
        </p:nvGraphicFramePr>
        <p:xfrm>
          <a:off x="4499992" y="2204864"/>
          <a:ext cx="4392488" cy="3832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8172400" y="1484784"/>
            <a:ext cx="8965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/>
              <a:t>тыс.руб.</a:t>
            </a:r>
            <a:endParaRPr lang="ru-RU" sz="1400" dirty="0"/>
          </a:p>
        </p:txBody>
      </p:sp>
      <p:sp>
        <p:nvSpPr>
          <p:cNvPr id="9" name="Скругленная прямоугольная выноска 8"/>
          <p:cNvSpPr/>
          <p:nvPr/>
        </p:nvSpPr>
        <p:spPr>
          <a:xfrm>
            <a:off x="5292080" y="1988840"/>
            <a:ext cx="1440160" cy="864096"/>
          </a:xfrm>
          <a:prstGeom prst="wedgeRoundRectCallou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3 733 522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8" name="Скругленная прямоугольная выноска 7"/>
          <p:cNvSpPr/>
          <p:nvPr/>
        </p:nvSpPr>
        <p:spPr>
          <a:xfrm>
            <a:off x="7236296" y="2996952"/>
            <a:ext cx="1368152" cy="792088"/>
          </a:xfrm>
          <a:prstGeom prst="wedgeRoundRectCallout">
            <a:avLst>
              <a:gd name="adj1" fmla="val -19249"/>
              <a:gd name="adj2" fmla="val 67098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3 423 383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3" name="Rectangle 5"/>
          <p:cNvSpPr>
            <a:spLocks noGrp="1" noChangeArrowheads="1"/>
          </p:cNvSpPr>
          <p:nvPr>
            <p:ph type="title"/>
          </p:nvPr>
        </p:nvSpPr>
        <p:spPr>
          <a:xfrm>
            <a:off x="611560" y="332656"/>
            <a:ext cx="7920880" cy="936104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400" dirty="0" smtClean="0">
                <a:solidFill>
                  <a:schemeClr val="tx1"/>
                </a:solidFill>
                <a:effectLst/>
                <a:latin typeface="Times New Roman" pitchFamily="18" charset="0"/>
              </a:rPr>
              <a:t>Функциональная структура расходов бюджета города </a:t>
            </a:r>
            <a:r>
              <a:rPr lang="ru-RU" sz="2400" dirty="0" err="1" smtClean="0">
                <a:solidFill>
                  <a:schemeClr val="tx1"/>
                </a:solidFill>
                <a:effectLst/>
                <a:latin typeface="Times New Roman" pitchFamily="18" charset="0"/>
              </a:rPr>
              <a:t>Коврова</a:t>
            </a:r>
            <a:r>
              <a:rPr lang="ru-RU" sz="2400" dirty="0" smtClean="0">
                <a:solidFill>
                  <a:schemeClr val="tx1"/>
                </a:solidFill>
                <a:effectLst/>
                <a:latin typeface="Times New Roman" pitchFamily="18" charset="0"/>
              </a:rPr>
              <a:t> за 2021 год</a:t>
            </a:r>
            <a:r>
              <a:rPr lang="ru-RU" sz="2400" b="1" dirty="0">
                <a:solidFill>
                  <a:srgbClr val="7030A0"/>
                </a:solidFill>
                <a:effectLst/>
                <a:latin typeface="Times New Roman" pitchFamily="18" charset="0"/>
              </a:rPr>
              <a:t/>
            </a:r>
            <a:br>
              <a:rPr lang="ru-RU" sz="2400" b="1" dirty="0">
                <a:solidFill>
                  <a:srgbClr val="7030A0"/>
                </a:solidFill>
                <a:effectLst/>
                <a:latin typeface="Times New Roman" pitchFamily="18" charset="0"/>
              </a:rPr>
            </a:br>
            <a:endParaRPr lang="ru-RU" sz="2400" b="1" dirty="0">
              <a:solidFill>
                <a:srgbClr val="7030A0"/>
              </a:solidFill>
              <a:effectLst/>
              <a:latin typeface="Times New Roman" pitchFamily="18" charset="0"/>
            </a:endParaRPr>
          </a:p>
        </p:txBody>
      </p:sp>
      <p:graphicFrame>
        <p:nvGraphicFramePr>
          <p:cNvPr id="59394" name="Object 4"/>
          <p:cNvGraphicFramePr>
            <a:graphicFrameLocks noGrp="1" noChangeAspect="1"/>
          </p:cNvGraphicFramePr>
          <p:nvPr>
            <p:ph type="chart" idx="1"/>
          </p:nvPr>
        </p:nvGraphicFramePr>
        <p:xfrm>
          <a:off x="250824" y="1556792"/>
          <a:ext cx="8713663" cy="4392488"/>
        </p:xfrm>
        <a:graphic>
          <a:graphicData uri="http://schemas.openxmlformats.org/presentationml/2006/ole">
            <p:oleObj spid="_x0000_s59394" name="Worksheet" r:id="rId3" imgW="7019925" imgH="3048000" progId="Excel.Sheet.8">
              <p:embed/>
            </p:oleObj>
          </a:graphicData>
        </a:graphic>
      </p:graphicFrame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971550" y="332656"/>
            <a:ext cx="7488238" cy="1008112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tx1"/>
                </a:solidFill>
                <a:effectLst/>
                <a:latin typeface="Times New Roman" pitchFamily="18" charset="0"/>
              </a:rPr>
              <a:t>РАСХОДЫ БЮДЖЕТА </a:t>
            </a:r>
            <a:r>
              <a:rPr lang="ru-RU" sz="3200" b="1" dirty="0" err="1">
                <a:solidFill>
                  <a:schemeClr val="tx1"/>
                </a:solidFill>
                <a:effectLst/>
                <a:latin typeface="Times New Roman" pitchFamily="18" charset="0"/>
              </a:rPr>
              <a:t>г.Коврова</a:t>
            </a:r>
            <a:r>
              <a:rPr lang="ru-RU" sz="3200" b="1" dirty="0">
                <a:solidFill>
                  <a:schemeClr val="tx1"/>
                </a:solidFill>
                <a:effectLst/>
                <a:latin typeface="Times New Roman" pitchFamily="18" charset="0"/>
              </a:rPr>
              <a:t> </a:t>
            </a:r>
            <a:r>
              <a:rPr lang="ru-RU" sz="3200" b="1" dirty="0" smtClean="0">
                <a:solidFill>
                  <a:schemeClr val="tx1"/>
                </a:solidFill>
                <a:effectLst/>
                <a:latin typeface="Times New Roman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effectLst/>
                <a:latin typeface="Times New Roman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effectLst/>
                <a:latin typeface="Times New Roman" pitchFamily="18" charset="0"/>
              </a:rPr>
              <a:t>за 2021 </a:t>
            </a:r>
            <a:r>
              <a:rPr lang="ru-RU" sz="3200" b="1" dirty="0">
                <a:solidFill>
                  <a:schemeClr val="tx1"/>
                </a:solidFill>
                <a:effectLst/>
                <a:latin typeface="Times New Roman" pitchFamily="18" charset="0"/>
              </a:rPr>
              <a:t>год</a:t>
            </a:r>
            <a:r>
              <a:rPr lang="ru-RU" sz="3600" b="1" dirty="0">
                <a:solidFill>
                  <a:srgbClr val="FFFF00"/>
                </a:solidFill>
              </a:rPr>
              <a:t/>
            </a:r>
            <a:br>
              <a:rPr lang="ru-RU" sz="3600" b="1" dirty="0">
                <a:solidFill>
                  <a:srgbClr val="FFFF00"/>
                </a:solidFill>
              </a:rPr>
            </a:br>
            <a:endParaRPr lang="ru-RU" sz="3600" b="1" dirty="0">
              <a:solidFill>
                <a:srgbClr val="FFFF00"/>
              </a:solidFill>
            </a:endParaRPr>
          </a:p>
        </p:txBody>
      </p:sp>
      <p:graphicFrame>
        <p:nvGraphicFramePr>
          <p:cNvPr id="30830" name="Group 110"/>
          <p:cNvGraphicFramePr>
            <a:graphicFrameLocks noGrp="1"/>
          </p:cNvGraphicFramePr>
          <p:nvPr>
            <p:ph type="tbl" idx="1"/>
          </p:nvPr>
        </p:nvGraphicFramePr>
        <p:xfrm>
          <a:off x="539552" y="1268757"/>
          <a:ext cx="8208912" cy="5400332"/>
        </p:xfrm>
        <a:graphic>
          <a:graphicData uri="http://schemas.openxmlformats.org/drawingml/2006/table">
            <a:tbl>
              <a:tblPr/>
              <a:tblGrid>
                <a:gridCol w="5346881"/>
                <a:gridCol w="1445858"/>
                <a:gridCol w="1416173"/>
              </a:tblGrid>
              <a:tr h="71445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Наименование  разделов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План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тыс. 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Исполнено тыс. 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13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ОБЩЕГОСУДАРСТВЕННЫЕ ВОПРОСЫ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148 194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142 946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322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НАЦИОНАЛЬНАЯ БЕЗОПАСНОСТЬ И ПРАВООХРАНИТЕЛЬНАЯ ДЕЯТЕЛЬНОСТЬ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37 032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36 268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13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НАЦИОНАЛЬНАЯ ЭКОНОМИКА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305 491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295 467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13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ЖИЛИЩНО-КОММУНАЛЬНОЕ ХОЗЯЙСТВО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435 072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370 044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13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ОХРАНА ОКРУЖАЮЩЕЙ СРЕДЫ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3 588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3 587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13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ОБРАЗОВАНИЕ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2 237 616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2 016 180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13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КУЛЬТУРА,  КИНЕМАТОГРАФИЯ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171 762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171 633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13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СОЦИАЛЬНАЯ ПОЛИТИКА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188 524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181 085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381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ФИЗИЧЕСКАЯ КУЛЬТУРА И СПОРТ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202 537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202 534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13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СРЕДСТВА МАССОВОЙ ИНФОРМАЦИИ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715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715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3059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ОБСЛУЖИВАНИЕ ГОСУДАРСТВЕННОГО И МУНИЦИПАЛЬНОГО ДОЛГА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2 991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2 924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13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ВСЕГО РАСХОДОВ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3 733 522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3 423 383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0" y="188640"/>
            <a:ext cx="7086600" cy="864096"/>
          </a:xfrm>
        </p:spPr>
        <p:txBody>
          <a:bodyPr>
            <a:normAutofit fontScale="90000"/>
          </a:bodyPr>
          <a:lstStyle/>
          <a:p>
            <a:r>
              <a:rPr lang="ru-RU" sz="3200" dirty="0" smtClean="0">
                <a:solidFill>
                  <a:schemeClr val="tx1"/>
                </a:solidFill>
                <a:effectLst/>
              </a:rPr>
              <a:t>Структура расходов на образование</a:t>
            </a:r>
            <a:endParaRPr lang="ru-RU" sz="3200" dirty="0">
              <a:solidFill>
                <a:schemeClr val="tx1"/>
              </a:solidFill>
              <a:effectLst/>
            </a:endParaRPr>
          </a:p>
        </p:txBody>
      </p:sp>
      <p:graphicFrame>
        <p:nvGraphicFramePr>
          <p:cNvPr id="4" name="Диаграмма 3"/>
          <p:cNvGraphicFramePr/>
          <p:nvPr/>
        </p:nvGraphicFramePr>
        <p:xfrm>
          <a:off x="395536" y="1556792"/>
          <a:ext cx="8424936" cy="36724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07504" y="5733256"/>
            <a:ext cx="878497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          В  2021 году на территории  г .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Коврова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функционировало 36 детских дошкольных учреждений,             17 общеобразовательных школ, 8 учреждений по внешкольной работе и 2 загородных оздоровительных лагеря .</a:t>
            </a:r>
          </a:p>
          <a:p>
            <a:endParaRPr lang="ru-RU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7884368" y="1268760"/>
            <a:ext cx="8965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/>
              <a:t>тыс.руб.</a:t>
            </a:r>
            <a:endParaRPr lang="ru-RU" sz="1400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0" y="116632"/>
            <a:ext cx="6949008" cy="792088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Структура расходов на культуру</a:t>
            </a:r>
            <a:endParaRPr lang="ru-RU" sz="2800" dirty="0"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7" name="Диаграмма 6"/>
          <p:cNvGraphicFramePr/>
          <p:nvPr/>
        </p:nvGraphicFramePr>
        <p:xfrm>
          <a:off x="395536" y="1196752"/>
          <a:ext cx="7920880" cy="49685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7956376" y="1196752"/>
            <a:ext cx="8965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/>
              <a:t>тыс.руб.</a:t>
            </a:r>
            <a:endParaRPr lang="ru-RU" sz="1400" dirty="0"/>
          </a:p>
        </p:txBody>
      </p:sp>
      <p:pic>
        <p:nvPicPr>
          <p:cNvPr id="95234" name="Picture 2" descr="F:\БЮДЖЕТ ДЛЯ ГРАЖДАН\00-ГО-Истра-Культура-и-Туризм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16216" y="4221088"/>
            <a:ext cx="2627783" cy="23762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611560" y="0"/>
            <a:ext cx="7618040" cy="549275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effectLst/>
              </a:rPr>
              <a:t>Расходы по разделу «Социальная политика»</a:t>
            </a:r>
            <a:endParaRPr lang="ru-RU" sz="2400" b="1" dirty="0">
              <a:solidFill>
                <a:schemeClr val="tx1"/>
              </a:solidFill>
              <a:effectLst/>
            </a:endParaRPr>
          </a:p>
        </p:txBody>
      </p:sp>
      <p:graphicFrame>
        <p:nvGraphicFramePr>
          <p:cNvPr id="4" name="Диаграмма 3"/>
          <p:cNvGraphicFramePr/>
          <p:nvPr/>
        </p:nvGraphicFramePr>
        <p:xfrm>
          <a:off x="251520" y="836712"/>
          <a:ext cx="8712968" cy="59046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8028384" y="548680"/>
            <a:ext cx="74892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/>
              <a:t>тыс.руб.</a:t>
            </a:r>
            <a:endParaRPr lang="ru-RU" sz="1100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solidFill>
                  <a:schemeClr val="tx1"/>
                </a:solidFill>
                <a:effectLst/>
              </a:rPr>
              <a:t>Расходы на физическую культуру и спорт</a:t>
            </a:r>
            <a:endParaRPr lang="ru-RU" sz="2800" dirty="0">
              <a:solidFill>
                <a:schemeClr val="tx1"/>
              </a:solidFill>
              <a:effectLst/>
            </a:endParaRPr>
          </a:p>
        </p:txBody>
      </p:sp>
      <p:graphicFrame>
        <p:nvGraphicFramePr>
          <p:cNvPr id="3" name="Диаграмма 2"/>
          <p:cNvGraphicFramePr/>
          <p:nvPr/>
        </p:nvGraphicFramePr>
        <p:xfrm>
          <a:off x="107504" y="836712"/>
          <a:ext cx="8784976" cy="55446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8028385" y="908720"/>
            <a:ext cx="10081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тыс.руб.</a:t>
            </a:r>
            <a:endParaRPr lang="ru-RU" sz="1400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8686800" cy="1057272"/>
          </a:xfrm>
        </p:spPr>
        <p:txBody>
          <a:bodyPr>
            <a:normAutofit fontScale="90000"/>
          </a:bodyPr>
          <a:lstStyle/>
          <a:p>
            <a:pPr algn="ctr"/>
            <a:r>
              <a:rPr lang="ru-RU" cap="none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Реализация федерального проекта</a:t>
            </a:r>
            <a:br>
              <a:rPr lang="ru-RU" cap="none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cap="none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«Спорт – норма жизни»</a:t>
            </a:r>
            <a:endParaRPr lang="ru-RU" cap="none" dirty="0"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Схема 4"/>
          <p:cNvGraphicFramePr/>
          <p:nvPr/>
        </p:nvGraphicFramePr>
        <p:xfrm>
          <a:off x="683568" y="1412776"/>
          <a:ext cx="7776864" cy="4896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4788024" y="4077072"/>
            <a:ext cx="3672408" cy="2232248"/>
          </a:xfrm>
          <a:prstGeom prst="rect">
            <a:avLst/>
          </a:prstGeom>
          <a:solidFill>
            <a:srgbClr val="FFFF99"/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</a:rPr>
              <a:t>Расходы на содержание объектов спортивной инфраструктуры муниципальной собственности для занятий физической культурой и спортом </a:t>
            </a:r>
          </a:p>
          <a:p>
            <a:pPr algn="ctr"/>
            <a:r>
              <a:rPr lang="ru-RU" sz="2000" dirty="0" smtClean="0">
                <a:solidFill>
                  <a:schemeClr val="tx1"/>
                </a:solidFill>
              </a:rPr>
              <a:t>18 839 тыс.руб.</a:t>
            </a:r>
            <a:endParaRPr lang="ru-RU" sz="20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79512" y="115888"/>
            <a:ext cx="8784976" cy="649287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dirty="0" smtClean="0">
                <a:solidFill>
                  <a:schemeClr val="tx1"/>
                </a:solidFill>
                <a:effectLst/>
              </a:rPr>
              <a:t>Расходы по разделу «Национальная экономика»</a:t>
            </a:r>
            <a:endParaRPr lang="ru-RU" sz="2800" dirty="0">
              <a:solidFill>
                <a:schemeClr val="tx1"/>
              </a:solidFill>
              <a:effectLst/>
            </a:endParaRPr>
          </a:p>
        </p:txBody>
      </p:sp>
      <p:graphicFrame>
        <p:nvGraphicFramePr>
          <p:cNvPr id="3" name="Диаграмма 2"/>
          <p:cNvGraphicFramePr/>
          <p:nvPr/>
        </p:nvGraphicFramePr>
        <p:xfrm>
          <a:off x="323528" y="764704"/>
          <a:ext cx="8640960" cy="57606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7884368" y="692696"/>
            <a:ext cx="10081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тыс.руб.</a:t>
            </a:r>
            <a:endParaRPr lang="ru-RU" sz="1400" dirty="0"/>
          </a:p>
        </p:txBody>
      </p:sp>
      <p:pic>
        <p:nvPicPr>
          <p:cNvPr id="942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0112" y="1052737"/>
            <a:ext cx="3024336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539551" y="228600"/>
            <a:ext cx="8280921" cy="824136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b="1" dirty="0">
                <a:solidFill>
                  <a:schemeClr val="tx1"/>
                </a:solidFill>
                <a:latin typeface="Times New Roman" pitchFamily="18" charset="0"/>
              </a:rPr>
              <a:t>ВВОДНАЯ ЧАСТЬ</a:t>
            </a:r>
            <a:r>
              <a:rPr lang="ru-RU" b="1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>
          <a:xfrm>
            <a:off x="467544" y="980728"/>
            <a:ext cx="7966844" cy="5688360"/>
          </a:xfrm>
        </p:spPr>
        <p:txBody>
          <a:bodyPr>
            <a:normAutofit/>
          </a:bodyPr>
          <a:lstStyle/>
          <a:p>
            <a:pPr marL="411480" algn="just" fontAlgn="auto">
              <a:lnSpc>
                <a:spcPct val="90000"/>
              </a:lnSpc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</a:rPr>
              <a:t>Бюджет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</a:rPr>
              <a:t>- </a:t>
            </a: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</a:rPr>
              <a:t>форма образования и расходования денежных средств, предназначенных для финансового обеспечения задач и функций государства и местного </a:t>
            </a: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</a:rPr>
              <a:t>самоуправления;</a:t>
            </a:r>
          </a:p>
          <a:p>
            <a:pPr marL="411480" algn="just" fontAlgn="auto">
              <a:lnSpc>
                <a:spcPct val="90000"/>
              </a:lnSpc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</a:rPr>
              <a:t>Доходы 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</a:rPr>
              <a:t>бюджета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</a:rPr>
              <a:t> - </a:t>
            </a: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</a:rPr>
              <a:t>поступающие в бюджет денежные средства, за исключением средств, являющихся в соответствии с Бюджетным Кодексом источниками финансирования дефицита бюджета;</a:t>
            </a:r>
          </a:p>
          <a:p>
            <a:pPr marL="411480" algn="just" fontAlgn="auto">
              <a:lnSpc>
                <a:spcPct val="90000"/>
              </a:lnSpc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</a:rPr>
              <a:t>Расходы 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</a:rPr>
              <a:t>бюджета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</a:rPr>
              <a:t> - </a:t>
            </a: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</a:rPr>
              <a:t>выплачиваемые из бюджета денежные средства, за исключением средств, являющихся в соответствии с Бюджетным Кодексом источниками финансирования дефицита бюджета</a:t>
            </a: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</a:rPr>
              <a:t>;</a:t>
            </a:r>
          </a:p>
          <a:p>
            <a:pPr marL="411480" algn="just" fontAlgn="auto">
              <a:lnSpc>
                <a:spcPct val="90000"/>
              </a:lnSpc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</a:rPr>
              <a:t>Дефицит 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</a:rPr>
              <a:t>бюджета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</a:rPr>
              <a:t> - </a:t>
            </a: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</a:rPr>
              <a:t>превышение расходов бюджета над его доходами;</a:t>
            </a:r>
          </a:p>
          <a:p>
            <a:pPr marL="411480" algn="just" fontAlgn="auto">
              <a:lnSpc>
                <a:spcPct val="90000"/>
              </a:lnSpc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</a:rPr>
              <a:t>Профицит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</a:rPr>
              <a:t>бюджета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</a:rPr>
              <a:t> - </a:t>
            </a: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</a:rPr>
              <a:t>превышение доходов бюджета над его расходами </a:t>
            </a: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</a:rPr>
              <a:t>.</a:t>
            </a:r>
            <a:endParaRPr lang="ru-RU" sz="1600" b="1" dirty="0">
              <a:solidFill>
                <a:srgbClr val="002060"/>
              </a:solidFill>
              <a:latin typeface="Times New Roman" pitchFamily="18" charset="0"/>
            </a:endParaRPr>
          </a:p>
        </p:txBody>
      </p:sp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43808" y="5301208"/>
            <a:ext cx="3240361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251520" y="115888"/>
            <a:ext cx="8640960" cy="79216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dirty="0" smtClean="0">
                <a:solidFill>
                  <a:schemeClr val="tx1"/>
                </a:solidFill>
                <a:effectLst/>
              </a:rPr>
              <a:t>Расходы на жилищно-коммунальное хозяйство</a:t>
            </a:r>
            <a:endParaRPr lang="ru-RU" sz="2800" dirty="0">
              <a:solidFill>
                <a:schemeClr val="tx1"/>
              </a:solidFill>
              <a:effectLst/>
            </a:endParaRPr>
          </a:p>
        </p:txBody>
      </p:sp>
      <p:graphicFrame>
        <p:nvGraphicFramePr>
          <p:cNvPr id="3" name="Диаграмма 2"/>
          <p:cNvGraphicFramePr/>
          <p:nvPr/>
        </p:nvGraphicFramePr>
        <p:xfrm>
          <a:off x="179512" y="764704"/>
          <a:ext cx="8280920" cy="56886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8172400" y="836712"/>
            <a:ext cx="8771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/>
              <a:t>тыс.руб.</a:t>
            </a:r>
            <a:endParaRPr lang="ru-RU" sz="1400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784976" cy="63408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dirty="0" smtClean="0">
                <a:solidFill>
                  <a:schemeClr val="tx1"/>
                </a:solidFill>
                <a:effectLst/>
              </a:rPr>
              <a:t>Расходы по разделу «Общегосударственные вопросы»</a:t>
            </a:r>
            <a:endParaRPr lang="ru-RU" sz="2800" dirty="0">
              <a:solidFill>
                <a:schemeClr val="tx1"/>
              </a:solidFill>
              <a:effectLst/>
            </a:endParaRPr>
          </a:p>
        </p:txBody>
      </p:sp>
      <p:graphicFrame>
        <p:nvGraphicFramePr>
          <p:cNvPr id="3" name="Диаграмма 2"/>
          <p:cNvGraphicFramePr/>
          <p:nvPr/>
        </p:nvGraphicFramePr>
        <p:xfrm>
          <a:off x="3707904" y="1196752"/>
          <a:ext cx="5112568" cy="49685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395536" y="1484785"/>
            <a:ext cx="3096344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Arial" pitchFamily="34" charset="0"/>
                <a:cs typeface="Arial" pitchFamily="34" charset="0"/>
              </a:rPr>
              <a:t>Доля расходов на содержание органов местного самоуправления фактически составила 4,6 % в общем объеме расходов. Обеспечено соблюдение норматива формирования расходов на содержание органов местного самоуправления, установленного  постановлением Губернатора Владимирской области от 01.07.2011 № 662 </a:t>
            </a: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523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4005064"/>
            <a:ext cx="3191795" cy="2446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539552" y="260648"/>
            <a:ext cx="8064896" cy="115212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dirty="0" smtClean="0">
                <a:solidFill>
                  <a:schemeClr val="tx1"/>
                </a:solidFill>
                <a:effectLst/>
              </a:rPr>
              <a:t>Расходы по разделу «Национальная безопасность и правоохранительная деятельность»</a:t>
            </a:r>
            <a:endParaRPr lang="ru-RU" sz="2800" dirty="0">
              <a:solidFill>
                <a:schemeClr val="tx1"/>
              </a:solidFill>
              <a:effectLst/>
            </a:endParaRPr>
          </a:p>
        </p:txBody>
      </p:sp>
      <p:graphicFrame>
        <p:nvGraphicFramePr>
          <p:cNvPr id="3" name="Диаграмма 2"/>
          <p:cNvGraphicFramePr/>
          <p:nvPr/>
        </p:nvGraphicFramePr>
        <p:xfrm>
          <a:off x="179512" y="1397000"/>
          <a:ext cx="8568952" cy="50563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332657"/>
            <a:ext cx="7086600" cy="792087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tx1"/>
                </a:solidFill>
                <a:effectLst/>
                <a:latin typeface="Times New Roman" pitchFamily="18" charset="0"/>
              </a:rPr>
              <a:t>ИСТОЧНИКИ ФИНАНСИРОВАНИЯ </a:t>
            </a:r>
            <a:br>
              <a:rPr lang="ru-RU" sz="2000" b="1" dirty="0">
                <a:solidFill>
                  <a:schemeClr val="tx1"/>
                </a:solidFill>
                <a:effectLst/>
                <a:latin typeface="Times New Roman" pitchFamily="18" charset="0"/>
              </a:rPr>
            </a:br>
            <a:r>
              <a:rPr lang="ru-RU" sz="2000" b="1" dirty="0">
                <a:solidFill>
                  <a:schemeClr val="tx1"/>
                </a:solidFill>
                <a:effectLst/>
                <a:latin typeface="Times New Roman" pitchFamily="18" charset="0"/>
              </a:rPr>
              <a:t>ДЕФИЦИТА БЮДЖЕТА</a:t>
            </a:r>
          </a:p>
        </p:txBody>
      </p:sp>
      <p:graphicFrame>
        <p:nvGraphicFramePr>
          <p:cNvPr id="37967" name="Group 79"/>
          <p:cNvGraphicFramePr>
            <a:graphicFrameLocks noGrp="1"/>
          </p:cNvGraphicFramePr>
          <p:nvPr>
            <p:ph type="tbl" idx="1"/>
          </p:nvPr>
        </p:nvGraphicFramePr>
        <p:xfrm>
          <a:off x="1042988" y="1268760"/>
          <a:ext cx="7561262" cy="2880320"/>
        </p:xfrm>
        <a:graphic>
          <a:graphicData uri="http://schemas.openxmlformats.org/drawingml/2006/table">
            <a:tbl>
              <a:tblPr>
                <a:effectLst>
                  <a:innerShdw blurRad="114300">
                    <a:prstClr val="black"/>
                  </a:innerShdw>
                </a:effectLst>
                <a:tableStyleId>{3C2FFA5D-87B4-456A-9821-1D502468CF0F}</a:tableStyleId>
              </a:tblPr>
              <a:tblGrid>
                <a:gridCol w="4224337"/>
                <a:gridCol w="1681163"/>
                <a:gridCol w="1655762"/>
              </a:tblGrid>
              <a:tr h="71930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Наименование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solidFill>
                      <a:srgbClr val="E8DD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Утверждено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(тыс. руб.)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solidFill>
                      <a:srgbClr val="E8DD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Исполнено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(тыс. руб.)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solidFill>
                      <a:srgbClr val="E8DDE9"/>
                    </a:solidFill>
                  </a:tcPr>
                </a:tc>
              </a:tr>
              <a:tr h="72241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Источники финансирования дефицита бюджета – всего: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solidFill>
                      <a:srgbClr val="E8DD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38 372</a:t>
                      </a:r>
                    </a:p>
                  </a:txBody>
                  <a:tcPr horzOverflow="overflow">
                    <a:solidFill>
                      <a:srgbClr val="E8DD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-50 486</a:t>
                      </a:r>
                    </a:p>
                  </a:txBody>
                  <a:tcPr horzOverflow="overflow">
                    <a:solidFill>
                      <a:srgbClr val="E8DDE9"/>
                    </a:solidFill>
                  </a:tcPr>
                </a:tc>
              </a:tr>
              <a:tr h="71774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в том числе:  источники внутреннего финансирования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solidFill>
                      <a:srgbClr val="E8DD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-2 851</a:t>
                      </a:r>
                    </a:p>
                  </a:txBody>
                  <a:tcPr horzOverflow="overflow">
                    <a:solidFill>
                      <a:srgbClr val="E8DD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-36 677</a:t>
                      </a:r>
                    </a:p>
                  </a:txBody>
                  <a:tcPr horzOverflow="overflow">
                    <a:solidFill>
                      <a:srgbClr val="E8DDE9"/>
                    </a:solidFill>
                  </a:tcPr>
                </a:tc>
              </a:tr>
              <a:tr h="72085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Изменение остатков средств на счетах по учету средств бюджета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solidFill>
                      <a:srgbClr val="E8DD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itchFamily="34" charset="0"/>
                          <a:cs typeface="Arial" pitchFamily="34" charset="0"/>
                        </a:rPr>
                        <a:t> 41 223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solidFill>
                      <a:srgbClr val="E8DD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-13 809</a:t>
                      </a:r>
                    </a:p>
                  </a:txBody>
                  <a:tcPr horzOverflow="overflow">
                    <a:solidFill>
                      <a:srgbClr val="E8DDE9"/>
                    </a:solidFill>
                  </a:tcPr>
                </a:tc>
              </a:tr>
            </a:tbl>
          </a:graphicData>
        </a:graphic>
      </p:graphicFrame>
      <p:pic>
        <p:nvPicPr>
          <p:cNvPr id="911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15816" y="4509120"/>
            <a:ext cx="3456384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7544" y="188913"/>
            <a:ext cx="8424936" cy="936625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tx1"/>
                </a:solidFill>
                <a:effectLst/>
                <a:latin typeface="Times New Roman" pitchFamily="18" charset="0"/>
              </a:rPr>
              <a:t>ИТОГИ </a:t>
            </a:r>
            <a:r>
              <a:rPr lang="ru-RU" sz="2000" b="1" dirty="0" smtClean="0">
                <a:solidFill>
                  <a:schemeClr val="tx1"/>
                </a:solidFill>
                <a:effectLst/>
                <a:latin typeface="Times New Roman" pitchFamily="18" charset="0"/>
              </a:rPr>
              <a:t> РЕАЛИЗАЦИИ </a:t>
            </a:r>
            <a:r>
              <a:rPr lang="ru-RU" sz="2000" b="1" dirty="0">
                <a:solidFill>
                  <a:schemeClr val="tx1"/>
                </a:solidFill>
                <a:effectLst/>
                <a:latin typeface="Times New Roman" pitchFamily="18" charset="0"/>
              </a:rPr>
              <a:t/>
            </a:r>
            <a:br>
              <a:rPr lang="ru-RU" sz="2000" b="1" dirty="0">
                <a:solidFill>
                  <a:schemeClr val="tx1"/>
                </a:solidFill>
                <a:effectLst/>
                <a:latin typeface="Times New Roman" pitchFamily="18" charset="0"/>
              </a:rPr>
            </a:br>
            <a:r>
              <a:rPr lang="ru-RU" sz="2000" b="1" dirty="0">
                <a:solidFill>
                  <a:schemeClr val="tx1"/>
                </a:solidFill>
                <a:effectLst/>
                <a:latin typeface="Times New Roman" pitchFamily="18" charset="0"/>
              </a:rPr>
              <a:t>МУНИЦИПАЛЬНЫХ </a:t>
            </a:r>
            <a:r>
              <a:rPr lang="ru-RU" sz="2000" b="1" dirty="0" smtClean="0">
                <a:solidFill>
                  <a:schemeClr val="tx1"/>
                </a:solidFill>
                <a:effectLst/>
                <a:latin typeface="Times New Roman" pitchFamily="18" charset="0"/>
              </a:rPr>
              <a:t> ПРОГРАММ </a:t>
            </a:r>
            <a:br>
              <a:rPr lang="ru-RU" sz="2000" b="1" dirty="0" smtClean="0">
                <a:solidFill>
                  <a:schemeClr val="tx1"/>
                </a:solidFill>
                <a:effectLst/>
                <a:latin typeface="Times New Roman" pitchFamily="18" charset="0"/>
              </a:rPr>
            </a:br>
            <a:r>
              <a:rPr lang="ru-RU" sz="2000" b="1" dirty="0" smtClean="0">
                <a:solidFill>
                  <a:schemeClr val="tx1"/>
                </a:solidFill>
                <a:effectLst/>
                <a:latin typeface="Times New Roman" pitchFamily="18" charset="0"/>
              </a:rPr>
              <a:t> ЗА 2021 ГОД</a:t>
            </a:r>
            <a:br>
              <a:rPr lang="ru-RU" sz="2000" b="1" dirty="0" smtClean="0">
                <a:solidFill>
                  <a:schemeClr val="tx1"/>
                </a:solidFill>
                <a:effectLst/>
                <a:latin typeface="Times New Roman" pitchFamily="18" charset="0"/>
              </a:rPr>
            </a:br>
            <a:endParaRPr lang="ru-RU" sz="2000" b="1" dirty="0"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9939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8208963" y="765175"/>
            <a:ext cx="935037" cy="287338"/>
          </a:xfrm>
        </p:spPr>
        <p:txBody>
          <a:bodyPr>
            <a:normAutofit/>
          </a:bodyPr>
          <a:lstStyle/>
          <a:p>
            <a:pPr marL="411480" algn="r" fontAlgn="auto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1400" dirty="0" smtClean="0">
                <a:latin typeface="Times New Roman" pitchFamily="18" charset="0"/>
              </a:rPr>
              <a:t>тыс</a:t>
            </a:r>
            <a:r>
              <a:rPr lang="ru-RU" sz="1400" dirty="0">
                <a:latin typeface="Times New Roman" pitchFamily="18" charset="0"/>
              </a:rPr>
              <a:t>. руб.</a:t>
            </a:r>
          </a:p>
          <a:p>
            <a:pPr marL="411480" fontAlgn="auto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ru-RU" sz="1400" dirty="0">
              <a:solidFill>
                <a:srgbClr val="FFFF00"/>
              </a:solidFill>
              <a:latin typeface="Times New Roman" pitchFamily="18" charset="0"/>
            </a:endParaRPr>
          </a:p>
          <a:p>
            <a:pPr marL="411480" fontAlgn="auto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ru-RU" sz="2000" dirty="0"/>
          </a:p>
        </p:txBody>
      </p:sp>
      <p:graphicFrame>
        <p:nvGraphicFramePr>
          <p:cNvPr id="40129" name="Group 193"/>
          <p:cNvGraphicFramePr>
            <a:graphicFrameLocks noGrp="1"/>
          </p:cNvGraphicFramePr>
          <p:nvPr/>
        </p:nvGraphicFramePr>
        <p:xfrm>
          <a:off x="467544" y="980729"/>
          <a:ext cx="8424936" cy="5523015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370001"/>
                <a:gridCol w="3086383"/>
                <a:gridCol w="792088"/>
                <a:gridCol w="1080120"/>
                <a:gridCol w="3096344"/>
              </a:tblGrid>
              <a:tr h="95543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№№ </a:t>
                      </a:r>
                      <a:r>
                        <a:rPr kumimoji="0" lang="ru-RU" sz="12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kumimoji="0" lang="ru-RU" sz="12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программы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План на 2021 г.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Исполнено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r>
                        <a:rPr kumimoji="0" lang="ru-RU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Краткая информация по выполнению программных мероприятий за отчетный период. Краткая характеристика оценки показателей эффективности реализации за год. 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</a:tr>
              <a:tr h="45171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Программа «Защита населения и территорий от чрезвычайных ситуаций, обеспечение первичных мер пожарной безопасности и безопасности людей на водных объектах»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38 260,0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37 512,7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r>
                        <a:rPr kumimoji="0" lang="ru-RU" sz="1100" b="0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Проведение штабных тренировок, учебно-методических сборов, мобилизационных тренировок, специальных учений с поисково-спасательным отрядом. В городе работают 84 видеокамер, из них 8 с функцией считывания номеров автомобилей и 7 аналоговых (проводных) камер видеонаблюдения. Организация спасательного поста на озере Старка с 01.06 по 30.08.2021. </a:t>
                      </a:r>
                      <a:r>
                        <a:rPr kumimoji="0" lang="ru-RU" sz="1100" b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Организован ежедневный мониторинг  ледового покрова в местах массового выхода людей на лед в  зимний период.</a:t>
                      </a:r>
                      <a:r>
                        <a:rPr kumimoji="0" lang="ru-RU" sz="11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ru-RU" sz="1100" b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Спасателями отряда было осуществлено 1 707 выездов, спасено 13 человек, оказана помощь 415 человекам.</a:t>
                      </a:r>
                      <a:r>
                        <a:rPr kumimoji="0" lang="ru-RU" sz="11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ru-RU" sz="1100" b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За  2021 год принято и обработано  –   86 868 сообщений граждан.</a:t>
                      </a:r>
                      <a:r>
                        <a:rPr kumimoji="0" lang="ru-RU" sz="11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ru-RU" sz="1100" b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Проведен 51 сход с населением по разъяснению правил пожарной безопасности, безопасности на воде и по другим вопросам.</a:t>
                      </a:r>
                      <a:r>
                        <a:rPr kumimoji="0" lang="ru-RU" sz="11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ru-RU" sz="1100" b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Оперативными дежурными зарегистрировано  959 сообщений, из них: по обеспечению горячей водой – 125; по  авариям на системах электроснабжения – 173; по авариям на канализации – 1; по обеспечению холодной водой –357; по авариям на системах теплоснабжения – 280; по газоснабжению-23.</a:t>
                      </a:r>
                    </a:p>
                    <a:p>
                      <a:endParaRPr kumimoji="0" lang="ru-RU" sz="1100" b="0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horzOverflow="overflow"/>
                </a:tc>
              </a:tr>
            </a:tbl>
          </a:graphicData>
        </a:graphic>
      </p:graphicFrame>
      <p:pic>
        <p:nvPicPr>
          <p:cNvPr id="942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3861048"/>
            <a:ext cx="4392487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ph type="tbl" idx="4294967295"/>
          </p:nvPr>
        </p:nvGraphicFramePr>
        <p:xfrm>
          <a:off x="323529" y="260350"/>
          <a:ext cx="8568952" cy="626499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75100"/>
                <a:gridCol w="3009069"/>
                <a:gridCol w="908913"/>
                <a:gridCol w="1060400"/>
                <a:gridCol w="3115470"/>
              </a:tblGrid>
              <a:tr h="1022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№№ </a:t>
                      </a:r>
                      <a:r>
                        <a:rPr kumimoji="0" lang="ru-RU" sz="12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kumimoji="0" lang="ru-RU" sz="12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программы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План на 2021 г.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Исполнено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r>
                        <a:rPr kumimoji="0" lang="ru-RU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Краткая информация по выполнению программных мероприятий за отчетный период. Краткая характеристика оценки показателей эффективности реализации за год. 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</a:tr>
              <a:tr h="524279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2.1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2.2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2.3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Программа «Обеспечение доступным и комфортным жильем населения города </a:t>
                      </a:r>
                      <a:r>
                        <a:rPr kumimoji="0" lang="ru-RU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Коврова</a:t>
                      </a: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»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Подпрограмма «Обеспечение территорий документацией для осуществления градостроительной деятельности»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Подпрограмма Социальное жилье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Подпрограмма «Обеспечение жильем молодых семей города </a:t>
                      </a:r>
                      <a:r>
                        <a:rPr kumimoji="0" lang="ru-RU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Коврова</a:t>
                      </a: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»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61 172,0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1 667,0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7 998,4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17 195,7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59 681,2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1 666,7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7 998,2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17 195,7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kern="12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kern="12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r>
                        <a:rPr kumimoji="0" lang="ru-RU" sz="12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Выполнены мероприятия: </a:t>
                      </a:r>
                    </a:p>
                    <a:p>
                      <a:pPr marL="0" indent="0">
                        <a:buFontTx/>
                        <a:buNone/>
                      </a:pPr>
                      <a:r>
                        <a:rPr kumimoji="0" lang="ru-RU" sz="11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 заключены и выполнены контракты на оказание услуг по внесению изменений в Правила</a:t>
                      </a:r>
                      <a:r>
                        <a:rPr kumimoji="0" lang="ru-RU" sz="1100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1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землепользования</a:t>
                      </a:r>
                      <a:r>
                        <a:rPr kumimoji="0" lang="ru-RU" sz="1100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и застройки города        </a:t>
                      </a:r>
                      <a:r>
                        <a:rPr kumimoji="0" lang="ru-RU" sz="1100" kern="12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Коврова</a:t>
                      </a:r>
                      <a:r>
                        <a:rPr kumimoji="0" lang="ru-RU" sz="11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;</a:t>
                      </a:r>
                    </a:p>
                    <a:p>
                      <a:pPr marL="0" indent="0">
                        <a:buFontTx/>
                        <a:buNone/>
                      </a:pPr>
                      <a:r>
                        <a:rPr kumimoji="0" lang="ru-RU" sz="11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 заключены и выполнены контракты на разработку (корректировку)  проектов планировки и проектов межеванию территорий .</a:t>
                      </a:r>
                      <a:endParaRPr kumimoji="0" lang="ru-RU" sz="1100" kern="1200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indent="0">
                        <a:buFontTx/>
                        <a:buNone/>
                      </a:pPr>
                      <a:endParaRPr kumimoji="0" lang="ru-RU" sz="1100" kern="1200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indent="0">
                        <a:buFontTx/>
                        <a:buNone/>
                      </a:pPr>
                      <a:endParaRPr kumimoji="0" lang="ru-RU" sz="1100" kern="1200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indent="0">
                        <a:buFontTx/>
                        <a:buNone/>
                      </a:pPr>
                      <a:endParaRPr kumimoji="0" lang="ru-RU" sz="1100" kern="1200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indent="0">
                        <a:buFontTx/>
                        <a:buNone/>
                      </a:pPr>
                      <a:r>
                        <a:rPr kumimoji="0" lang="ru-RU" sz="1100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Заключено 5 контрактов на приобретение 5 жилых помещений. Контракты исполнены.</a:t>
                      </a:r>
                    </a:p>
                    <a:p>
                      <a:pPr marL="0" indent="0">
                        <a:buFontTx/>
                        <a:buNone/>
                      </a:pPr>
                      <a:endParaRPr kumimoji="0" lang="ru-RU" sz="1100" kern="1200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indent="0">
                        <a:buFontTx/>
                        <a:buNone/>
                      </a:pPr>
                      <a:endParaRPr kumimoji="0" lang="ru-RU" sz="1100" kern="1200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indent="0">
                        <a:buFontTx/>
                        <a:buNone/>
                      </a:pPr>
                      <a:endParaRPr kumimoji="0" lang="ru-RU" sz="1100" kern="1200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indent="0">
                        <a:buFontTx/>
                        <a:buNone/>
                      </a:pPr>
                      <a:endParaRPr kumimoji="0" lang="ru-RU" sz="1100" kern="1200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 список молодых семей - участников подпрограммы на 2021 год включена 60 семья. </a:t>
                      </a:r>
                    </a:p>
                    <a:p>
                      <a:pPr marL="0" indent="0">
                        <a:buFontTx/>
                        <a:buNone/>
                      </a:pPr>
                      <a:r>
                        <a:rPr kumimoji="0" lang="ru-RU" sz="12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Свидетельства</a:t>
                      </a:r>
                      <a:r>
                        <a:rPr kumimoji="0" lang="ru-RU" sz="1200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о праве на получение с</a:t>
                      </a:r>
                      <a:r>
                        <a:rPr kumimoji="0" lang="ru-RU" sz="12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оциальных выплат вручены 19 молодым семьям (все свидетельства реализованы). </a:t>
                      </a:r>
                    </a:p>
                    <a:p>
                      <a:pPr marL="0" indent="0">
                        <a:buFontTx/>
                        <a:buNone/>
                      </a:pPr>
                      <a:r>
                        <a:rPr kumimoji="0" lang="ru-RU" sz="12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</a:p>
                  </a:txBody>
                  <a:tcPr horzOverflow="overflow"/>
                </a:tc>
              </a:tr>
            </a:tbl>
          </a:graphicData>
        </a:graphic>
      </p:graphicFrame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467545" y="548680"/>
          <a:ext cx="8208911" cy="547260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95112"/>
                <a:gridCol w="2022147"/>
                <a:gridCol w="1011073"/>
                <a:gridCol w="952187"/>
                <a:gridCol w="3528392"/>
              </a:tblGrid>
              <a:tr h="110557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№№ </a:t>
                      </a:r>
                      <a:r>
                        <a:rPr kumimoji="0" lang="ru-RU" sz="12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kumimoji="0" lang="ru-RU" sz="12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программы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План на 2021 г.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Исполнено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r>
                        <a:rPr kumimoji="0" lang="ru-RU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Краткая информация по выполнению программных мероприятий за отчетный период. Краткая характеристика оценки показателей эффективности реализации за год. 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</a:tr>
              <a:tr h="436703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2.4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2.5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2.6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Подпрограмма «Создание условий для обеспечения доступным и комфортным жильем отдельных категорий граждан города </a:t>
                      </a:r>
                      <a:r>
                        <a:rPr kumimoji="0" lang="ru-RU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Коврова</a:t>
                      </a: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, установленных законодательством»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Подпрограмма                    « Обеспечение жильем многодетных семей города </a:t>
                      </a:r>
                      <a:r>
                        <a:rPr kumimoji="0" lang="ru-RU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Коврова</a:t>
                      </a: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»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Подпрограмма «Обеспечение жилыми помещениями детей-сирот и детей, оставшихся без попечения родителей, а также лиц из их числа города </a:t>
                      </a:r>
                      <a:r>
                        <a:rPr kumimoji="0" lang="ru-RU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Коврова</a:t>
                      </a: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»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4 204,3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3 781,1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26 325,5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3 113,5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3 781,0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25 926,1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r>
                        <a:rPr kumimoji="0" lang="ru-RU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Предоставлена субсидия на приобретение жилья одному инвалиду, одному ветерану боевых действий, одной вдове участника ВОВ 1941-1945.годов. </a:t>
                      </a:r>
                      <a:r>
                        <a:rPr kumimoji="0" lang="ru-RU" sz="12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Жилищные субсидии на приобретение жилья предоставлены одному работнику бюджетной сферы. Все государственные жилищные сертификаты и все субсидии на приобретение жилья реализованы.</a:t>
                      </a:r>
                    </a:p>
                    <a:p>
                      <a:endParaRPr kumimoji="0" lang="ru-RU" sz="1200" b="1" kern="12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endParaRPr kumimoji="0" lang="ru-RU" sz="1200" b="1" kern="12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r>
                        <a:rPr kumimoji="0" lang="ru-RU" sz="1800" u="none" strike="noStrike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r>
                        <a:rPr kumimoji="0" lang="ru-RU" sz="1400" u="none" strike="noStrike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</a:t>
                      </a:r>
                      <a:r>
                        <a:rPr kumimoji="0" lang="ru-RU" sz="12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оциальные выплаты на строительство жилых домов</a:t>
                      </a:r>
                      <a:r>
                        <a:rPr kumimoji="0" lang="ru-RU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2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реализованы  3 многодетными</a:t>
                      </a:r>
                    </a:p>
                    <a:p>
                      <a:r>
                        <a:rPr kumimoji="0" lang="ru-RU" sz="12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семьями.</a:t>
                      </a:r>
                    </a:p>
                    <a:p>
                      <a:endParaRPr kumimoji="0" lang="ru-RU" sz="12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endParaRPr kumimoji="0" lang="ru-RU" sz="12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r>
                        <a:rPr kumimoji="0" lang="ru-RU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Произведена закупка 20 квартир. 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</a:tr>
            </a:tbl>
          </a:graphicData>
        </a:graphic>
      </p:graphicFrame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323529" y="476672"/>
          <a:ext cx="8280920" cy="597666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32047"/>
                <a:gridCol w="2736304"/>
                <a:gridCol w="864096"/>
                <a:gridCol w="792088"/>
                <a:gridCol w="3456385"/>
              </a:tblGrid>
              <a:tr h="105797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№№ </a:t>
                      </a:r>
                      <a:r>
                        <a:rPr kumimoji="0" lang="ru-RU" sz="12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kumimoji="0" lang="ru-RU" sz="12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программы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План на 2021 г.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Исполнено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r>
                        <a:rPr kumimoji="0" lang="ru-RU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Краткая информация по выполнению программных мероприятий за отчетный период. Краткая характеристика оценки показателей эффективности реализации за год. 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</a:tr>
              <a:tr h="4918685"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Программа «Комплексные меры профилактики правонарушений в городе </a:t>
                      </a:r>
                      <a:r>
                        <a:rPr lang="ru-RU" sz="1200" b="1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Коврове</a:t>
                      </a:r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995,0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991,1 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 2021 году организована работа 9 клубов по месту жительства (футбол, хоккей, шахматы, мини-мотокросс, стрельба, </a:t>
                      </a:r>
                      <a:r>
                        <a:rPr kumimoji="0" lang="ru-RU" sz="1100" b="1" kern="12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воркаут</a:t>
                      </a:r>
                      <a:r>
                        <a:rPr kumimoji="0" lang="ru-RU" sz="11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, волейбол).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Приобретение наградной продукции.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Приобретение сувенирной и изготовление печатной продукции в рамках профилактических мероприятий. Проведено 13 мероприятий в части учреждений культуры и ЦБС.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Мероприятия в учреждениях культуры и спорта в 2021 году проводились с учетом эпидемиологической ситуации в связи с распространением </a:t>
                      </a:r>
                      <a:r>
                        <a:rPr kumimoji="0" lang="ru-RU" sz="1100" b="1" kern="12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коронавирусной</a:t>
                      </a:r>
                      <a:r>
                        <a:rPr kumimoji="0" lang="ru-RU" sz="11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инфекции.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Проведено 6 городских и 72 объектовых учений и тренировок, ежедневно проводятся тренировки с единой дежурной диспетчерской службой МКУ «УГОЧС» города.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Размещение на трех светодиодных экранах города электронных </a:t>
                      </a:r>
                      <a:r>
                        <a:rPr kumimoji="0" lang="ru-RU" sz="1100" b="1" kern="12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постеров</a:t>
                      </a:r>
                      <a:r>
                        <a:rPr kumimoji="0" lang="ru-RU" sz="11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с социальной рекламой </a:t>
                      </a:r>
                      <a:r>
                        <a:rPr kumimoji="0" lang="ru-RU" sz="1100" b="1" kern="12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антикоррупционной</a:t>
                      </a:r>
                      <a:r>
                        <a:rPr kumimoji="0" lang="ru-RU" sz="11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направленности.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Поддержка граждан и их объединений, участвующих в охране общественного порядка.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Приобретение оборудования в кабинет </a:t>
                      </a:r>
                      <a:r>
                        <a:rPr kumimoji="0" lang="ru-RU" sz="1100" b="1" kern="12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наркопрофилактики</a:t>
                      </a:r>
                      <a:r>
                        <a:rPr kumimoji="0" lang="ru-RU" sz="11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МБОУ МУК: системный блок для проведения тестирования и разработки мероприятий по индивидуальной профилактике.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100" b="1" kern="12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endParaRPr lang="ru-RU" sz="11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962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3429000"/>
            <a:ext cx="2592288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467544" y="404665"/>
          <a:ext cx="8136904" cy="221686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24533"/>
                <a:gridCol w="2688716"/>
                <a:gridCol w="849068"/>
                <a:gridCol w="1006235"/>
                <a:gridCol w="3168352"/>
              </a:tblGrid>
              <a:tr h="73319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№№ </a:t>
                      </a:r>
                      <a:r>
                        <a:rPr kumimoji="0" lang="ru-RU" sz="12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kumimoji="0" lang="ru-RU" sz="12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программы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План на 2021 г.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Исполнено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r>
                        <a:rPr kumimoji="0" lang="ru-RU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Краткая информация по выполнению программных мероприятий за отчетный период. Краткая характеристика оценки показателей эффективности реализации за год. 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</a:tr>
              <a:tr h="1211021"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Программа </a:t>
                      </a:r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«Организация муниципального управления в муниципальном образовании город Ковров Владимирской области»»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550,0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506,0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Стимулирование работы территориального общественного самоуправления</a:t>
                      </a:r>
                    </a:p>
                    <a:p>
                      <a:endParaRPr lang="ru-RU" sz="11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901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2924944"/>
            <a:ext cx="8136905" cy="36724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467544" y="404665"/>
          <a:ext cx="8136905" cy="594015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76064"/>
                <a:gridCol w="2664296"/>
                <a:gridCol w="792088"/>
                <a:gridCol w="1008112"/>
                <a:gridCol w="3096345"/>
              </a:tblGrid>
              <a:tr h="9703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№№ </a:t>
                      </a:r>
                      <a:r>
                        <a:rPr kumimoji="0" lang="ru-RU" sz="12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kumimoji="0" lang="ru-RU" sz="12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программы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План на 2021 г.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Исполнено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r>
                        <a:rPr kumimoji="0" lang="ru-RU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Краткая информация по выполнению программных мероприятий за отчетный период. Краткая характеристика оценки показателей эффективности реализации за год. 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</a:tr>
              <a:tr h="4934316"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5.1</a:t>
                      </a:r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Программа «Молодежная и семейная политика города </a:t>
                      </a:r>
                      <a:r>
                        <a:rPr lang="ru-RU" sz="1200" b="1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Коврова</a:t>
                      </a:r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</a:p>
                    <a:p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Подпрограмма «Основные мероприятия по реализации городской молодежной и семейной политики»</a:t>
                      </a: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17 130,7</a:t>
                      </a: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949,0</a:t>
                      </a: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17 130,6</a:t>
                      </a: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949,0</a:t>
                      </a: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1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1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1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kumimoji="0" lang="ru-RU" sz="11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За 2021 год было проведено 83 молодежных мероприятия: молодежная премия </a:t>
                      </a:r>
                      <a:r>
                        <a:rPr kumimoji="0" lang="en-US" sz="11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ONLINE</a:t>
                      </a:r>
                      <a:r>
                        <a:rPr kumimoji="0" lang="ru-RU" sz="11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», </a:t>
                      </a:r>
                      <a:r>
                        <a:rPr kumimoji="0" lang="ru-RU" sz="11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проект «Школьная учебная Лига КВН»,  проект «</a:t>
                      </a:r>
                      <a:r>
                        <a:rPr kumimoji="0" lang="ru-RU" sz="1100" b="1" kern="12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беСПОкойные</a:t>
                      </a:r>
                      <a:r>
                        <a:rPr kumimoji="0" lang="ru-RU" sz="11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ДУМЫ», общегородской фестиваль «Снежный бум»,  военно-патриотический конкурс «А ну-ка, парни», конкурс красоты и интеллекта дл студентов СПО «Мисс Студенчество 2021»,  проект «Кинопередвижка», акция ко Дню памяти и скорби «Огненная картина» и другие.</a:t>
                      </a:r>
                    </a:p>
                    <a:p>
                      <a:r>
                        <a:rPr kumimoji="0" lang="ru-RU" sz="11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1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 2021 году продолжил работу добровольческий центр муниципального образования город Ковров, в состав которого вошли 6 добровольческих объединений города. Также на территории города действуют муниципальные добровольческие штабы движений «Волонтеры Победы», «</a:t>
                      </a:r>
                      <a:r>
                        <a:rPr kumimoji="0" lang="ru-RU" sz="1100" b="1" kern="12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КиберПатруль</a:t>
                      </a:r>
                      <a:r>
                        <a:rPr kumimoji="0" lang="ru-RU" sz="11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», «Молодежный добровольческий патруль полиции», «Добровольцы ЧС». </a:t>
                      </a:r>
                    </a:p>
                    <a:p>
                      <a:endParaRPr kumimoji="0" lang="ru-RU" sz="1100" b="1" kern="12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endParaRPr kumimoji="0" lang="ru-RU" sz="1100" b="1" kern="12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endParaRPr lang="ru-RU" sz="11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972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4005064"/>
            <a:ext cx="2376263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71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sz="3600" dirty="0" smtClean="0">
                <a:solidFill>
                  <a:schemeClr val="tx1"/>
                </a:solidFill>
              </a:rPr>
              <a:t>Бюджетная система Российской Федерации </a:t>
            </a:r>
            <a:endParaRPr lang="ru-RU" sz="3600" dirty="0">
              <a:solidFill>
                <a:schemeClr val="tx1"/>
              </a:solidFill>
            </a:endParaRPr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idx="1"/>
          </p:nvPr>
        </p:nvGraphicFramePr>
        <p:xfrm>
          <a:off x="457200" y="1196751"/>
          <a:ext cx="8229600" cy="36004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29600"/>
              </a:tblGrid>
              <a:tr h="120013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  <a:tr h="120013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120013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467544" y="1340768"/>
            <a:ext cx="196118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/>
              <a:t>На уровне </a:t>
            </a:r>
          </a:p>
          <a:p>
            <a:pPr algn="ctr"/>
            <a:r>
              <a:rPr lang="ru-RU" sz="1400" b="1" dirty="0" smtClean="0"/>
              <a:t>Российской </a:t>
            </a:r>
          </a:p>
          <a:p>
            <a:pPr algn="ctr"/>
            <a:r>
              <a:rPr lang="ru-RU" sz="1400" b="1" dirty="0" smtClean="0"/>
              <a:t>Федерации </a:t>
            </a:r>
            <a:endParaRPr lang="ru-RU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467544" y="2636912"/>
            <a:ext cx="18176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/>
              <a:t>На уровне</a:t>
            </a:r>
          </a:p>
          <a:p>
            <a:pPr algn="ctr"/>
            <a:r>
              <a:rPr lang="ru-RU" sz="1400" b="1" dirty="0" smtClean="0"/>
              <a:t> субъекта</a:t>
            </a:r>
          </a:p>
          <a:p>
            <a:pPr algn="ctr"/>
            <a:r>
              <a:rPr lang="ru-RU" sz="1400" b="1" dirty="0" smtClean="0"/>
              <a:t> РФ</a:t>
            </a:r>
          </a:p>
          <a:p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467545" y="3789040"/>
            <a:ext cx="187220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/>
              <a:t>На уровне </a:t>
            </a:r>
          </a:p>
          <a:p>
            <a:pPr algn="ctr"/>
            <a:r>
              <a:rPr lang="ru-RU" sz="1400" b="1" dirty="0" smtClean="0"/>
              <a:t>местного</a:t>
            </a:r>
          </a:p>
          <a:p>
            <a:pPr algn="ctr"/>
            <a:r>
              <a:rPr lang="ru-RU" sz="1400" b="1" dirty="0" smtClean="0"/>
              <a:t>самоуправления</a:t>
            </a:r>
            <a:endParaRPr lang="ru-RU" sz="1400" b="1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2555776" y="1340768"/>
            <a:ext cx="2592288" cy="936104"/>
          </a:xfrm>
          <a:prstGeom prst="roundRect">
            <a:avLst/>
          </a:prstGeom>
          <a:solidFill>
            <a:schemeClr val="bg2">
              <a:lumMod val="75000"/>
            </a:schemeClr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</a:rPr>
              <a:t>Федеральный 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</a:rPr>
              <a:t>бюджет 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5580112" y="1340768"/>
            <a:ext cx="2664296" cy="93610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</a:rPr>
              <a:t>Бюджеты государственных 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</a:rPr>
              <a:t>внебюджетных фондов 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2555776" y="2492896"/>
            <a:ext cx="2592288" cy="1008112"/>
          </a:xfrm>
          <a:prstGeom prst="roundRect">
            <a:avLst/>
          </a:prstGeom>
          <a:solidFill>
            <a:schemeClr val="bg2">
              <a:lumMod val="75000"/>
            </a:schemeClr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</a:rPr>
              <a:t>Бюджеты 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</a:rPr>
              <a:t>субъектов РФ 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2555776" y="3717032"/>
            <a:ext cx="2592288" cy="936104"/>
          </a:xfrm>
          <a:prstGeom prst="roundRect">
            <a:avLst/>
          </a:prstGeom>
          <a:solidFill>
            <a:schemeClr val="bg2">
              <a:lumMod val="75000"/>
            </a:schemeClr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</a:rPr>
              <a:t>Бюджеты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</a:rPr>
              <a:t>городских округов 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5580112" y="2492896"/>
            <a:ext cx="2664296" cy="100811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</a:rPr>
              <a:t>Бюджеты территориальных государственных 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</a:rPr>
              <a:t>внебюджетных фондов 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5580112" y="3717032"/>
            <a:ext cx="2664296" cy="93610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</a:rPr>
              <a:t>Бюджеты муниципальных районов 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7" name="Скругленная прямоугольная выноска 16"/>
          <p:cNvSpPr/>
          <p:nvPr/>
        </p:nvSpPr>
        <p:spPr>
          <a:xfrm rot="10800000">
            <a:off x="2555776" y="4797152"/>
            <a:ext cx="1872208" cy="1080120"/>
          </a:xfrm>
          <a:prstGeom prst="wedgeRoundRectCallout">
            <a:avLst/>
          </a:prstGeom>
          <a:solidFill>
            <a:srgbClr val="FFFF00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TextBox 17"/>
          <p:cNvSpPr txBox="1"/>
          <p:nvPr/>
        </p:nvSpPr>
        <p:spPr>
          <a:xfrm>
            <a:off x="2627785" y="5013176"/>
            <a:ext cx="17281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/>
              <a:t>Бюджет</a:t>
            </a:r>
          </a:p>
          <a:p>
            <a:pPr algn="ctr"/>
            <a:r>
              <a:rPr lang="ru-RU" sz="1400" b="1" dirty="0" smtClean="0"/>
              <a:t> города </a:t>
            </a:r>
            <a:r>
              <a:rPr lang="ru-RU" sz="1400" b="1" dirty="0" err="1" smtClean="0"/>
              <a:t>Коврова</a:t>
            </a:r>
            <a:endParaRPr lang="ru-RU" sz="1400" b="1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539553" y="476672"/>
          <a:ext cx="8136903" cy="56692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45759"/>
                <a:gridCol w="3067357"/>
                <a:gridCol w="968639"/>
                <a:gridCol w="968639"/>
                <a:gridCol w="2486509"/>
              </a:tblGrid>
              <a:tr h="136815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№№ </a:t>
                      </a:r>
                      <a:r>
                        <a:rPr kumimoji="0" lang="ru-RU" sz="12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kumimoji="0" lang="ru-RU" sz="12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программы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План на 2021 г.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Исполнено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r>
                        <a:rPr kumimoji="0" lang="ru-RU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Краткая информация по выполнению программных мероприятий за отчетный период. Краткая характеристика оценки показателей эффективности реализации за год. 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</a:tr>
              <a:tr h="2160240"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5.2</a:t>
                      </a:r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5.3</a:t>
                      </a:r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Подпрограмма «Содействие занятости подростков и молодежи»</a:t>
                      </a: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Подпрограмма «Развитие</a:t>
                      </a:r>
                      <a:r>
                        <a:rPr lang="ru-RU" sz="12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сети клубов по месту жительства МБУ ДО «ДЮЦ «Гелиос» </a:t>
                      </a:r>
                    </a:p>
                    <a:p>
                      <a:endParaRPr lang="ru-RU" sz="12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250,0</a:t>
                      </a: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15 </a:t>
                      </a:r>
                      <a:r>
                        <a:rPr lang="ru-RU" sz="12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931,7</a:t>
                      </a:r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249,9</a:t>
                      </a: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15  931,7</a:t>
                      </a: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12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Количество трудоустроенных - 112 человек из числа подростков и молодежи города</a:t>
                      </a:r>
                      <a:r>
                        <a:rPr kumimoji="0" lang="ru-RU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.</a:t>
                      </a:r>
                      <a:r>
                        <a:rPr kumimoji="0" lang="ru-RU" sz="12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Привлечено средств ГКУ «Центр занятости населения» - 254,1 тыс. руб.</a:t>
                      </a:r>
                    </a:p>
                    <a:p>
                      <a:endParaRPr kumimoji="0" lang="ru-RU" sz="1200" b="1" kern="12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r>
                        <a:rPr kumimoji="0" lang="ru-RU" sz="12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Количество образовательных объединений –79.  Количество обучающихся – 971 чел.</a:t>
                      </a:r>
                    </a:p>
                    <a:p>
                      <a:r>
                        <a:rPr kumimoji="0" lang="ru-RU" sz="12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Образовательная деятельность велась в 12 клубах по месту жительства</a:t>
                      </a:r>
                      <a:r>
                        <a:rPr kumimoji="0" lang="ru-RU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по 6 направлениям: техническое, художественное, физкультурно-спортивное, естественнонаучное, социально-педагогическое, туристско-краеведческое.</a:t>
                      </a:r>
                    </a:p>
                    <a:p>
                      <a:endParaRPr kumimoji="0" lang="ru-RU" sz="1200" b="1" kern="1200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endParaRPr kumimoji="0" lang="ru-RU" sz="1200" b="1" kern="1200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endParaRPr kumimoji="0" lang="ru-RU" sz="1200" b="1" kern="1200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endParaRPr kumimoji="0" lang="ru-RU" sz="1200" b="1" kern="1200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endParaRPr kumimoji="0" lang="ru-RU" sz="1200" b="1" kern="1200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983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3789039"/>
            <a:ext cx="2664296" cy="25202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539552" y="764704"/>
          <a:ext cx="7848872" cy="554420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76064"/>
                <a:gridCol w="2736304"/>
                <a:gridCol w="864096"/>
                <a:gridCol w="1080120"/>
                <a:gridCol w="2592288"/>
              </a:tblGrid>
              <a:tr h="115212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№№ </a:t>
                      </a:r>
                      <a:r>
                        <a:rPr kumimoji="0" lang="ru-RU" sz="12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kumimoji="0" lang="ru-RU" sz="12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программы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План на 2021 г.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Исполнено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r>
                        <a:rPr kumimoji="0" lang="ru-RU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Краткая информация по выполнению программных мероприятий за отчетный период. Краткая характеристика оценки показателей эффективности реализации за год. 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</a:tr>
              <a:tr h="4355486"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6.1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Программа «Развитие культуры и туризма</a:t>
                      </a:r>
                      <a:r>
                        <a:rPr lang="ru-RU" sz="12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на территории города </a:t>
                      </a:r>
                      <a:r>
                        <a:rPr lang="ru-RU" sz="1200" b="1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Коврова</a:t>
                      </a:r>
                      <a:r>
                        <a:rPr lang="ru-RU" sz="12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</a:p>
                    <a:p>
                      <a:r>
                        <a:rPr lang="ru-RU" sz="12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Подпрограмма «Организация досуга населения»</a:t>
                      </a:r>
                    </a:p>
                    <a:p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224 594,6</a:t>
                      </a: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180 172,5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224 465,4</a:t>
                      </a: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180 059,0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Обеспечение деятельности сети </a:t>
                      </a:r>
                      <a:r>
                        <a:rPr kumimoji="0" lang="ru-RU" sz="1200" b="1" kern="12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досуговых</a:t>
                      </a:r>
                      <a:r>
                        <a:rPr kumimoji="0" lang="ru-RU" sz="12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учреждений культуры, музеев, библиотек г. </a:t>
                      </a:r>
                      <a:r>
                        <a:rPr kumimoji="0" lang="ru-RU" sz="1200" b="1" kern="12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Коврова</a:t>
                      </a:r>
                      <a:r>
                        <a:rPr kumimoji="0" lang="ru-RU" sz="12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.</a:t>
                      </a:r>
                      <a:r>
                        <a:rPr kumimoji="0" lang="ru-RU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ru-RU" sz="12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Функционирование системы безопасности для охраны музейных фондов.</a:t>
                      </a:r>
                      <a:r>
                        <a:rPr kumimoji="0" lang="ru-RU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ru-RU" sz="12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Выполнение индикаторов Плана мероприятий («дорожной карты») «Изменения, направленные на повышение эффективности сферы культуры города </a:t>
                      </a:r>
                      <a:r>
                        <a:rPr kumimoji="0" lang="ru-RU" sz="1200" b="1" kern="12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Коврова</a:t>
                      </a:r>
                      <a:r>
                        <a:rPr kumimoji="0" lang="ru-RU" sz="12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». Ведутся</a:t>
                      </a:r>
                      <a:r>
                        <a:rPr kumimoji="0" lang="ru-RU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работы по с</a:t>
                      </a:r>
                      <a:r>
                        <a:rPr kumimoji="0" lang="ru-RU" sz="12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озданию музея «Ковров - город воинской Славы». </a:t>
                      </a:r>
                    </a:p>
                    <a:p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9830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3501008"/>
            <a:ext cx="4293095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755576" y="260649"/>
          <a:ext cx="7872536" cy="635470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76064"/>
                <a:gridCol w="2376264"/>
                <a:gridCol w="792088"/>
                <a:gridCol w="1008112"/>
                <a:gridCol w="3120008"/>
              </a:tblGrid>
              <a:tr h="9878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№№ </a:t>
                      </a:r>
                      <a:r>
                        <a:rPr kumimoji="0" lang="ru-RU" sz="12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kumimoji="0" lang="ru-RU" sz="12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программы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План на 2021 г.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Исполнено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r>
                        <a:rPr kumimoji="0" lang="ru-RU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Краткая информация по выполнению программных мероприятий за отчетный период. Краткая характеристика оценки показателей эффективности реализации за год. 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/>
                </a:tc>
              </a:tr>
              <a:tr h="5348865"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6.2</a:t>
                      </a:r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6.3</a:t>
                      </a:r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6,4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Подпрограмма «Образование в сфере культуры и искусства»</a:t>
                      </a: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Подпрограмма «Развитие туризма»</a:t>
                      </a: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Подпрограмма «Сохранение и развитие</a:t>
                      </a:r>
                      <a:r>
                        <a:rPr lang="ru-RU" sz="12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культуры на территории </a:t>
                      </a:r>
                      <a:r>
                        <a:rPr lang="ru-RU" sz="1200" b="1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г.Коврова</a:t>
                      </a:r>
                      <a:r>
                        <a:rPr lang="ru-RU" sz="12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41 381,0</a:t>
                      </a: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843,2</a:t>
                      </a: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2 197,9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41 381,0</a:t>
                      </a:r>
                    </a:p>
                    <a:p>
                      <a:pPr algn="ctr"/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843,2</a:t>
                      </a: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2 182,2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12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Организация деятельности образовательных учреждений дополнительного образования детей сферы культуры и искусства: Детская музыкальная школа №1, Школа искусств им. Иорданского, Детская художественная школа .</a:t>
                      </a:r>
                    </a:p>
                    <a:p>
                      <a:r>
                        <a:rPr kumimoji="0" lang="ru-RU" sz="1200" b="1" kern="12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Грантовый</a:t>
                      </a:r>
                      <a:r>
                        <a:rPr kumimoji="0" lang="ru-RU" sz="12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проект, полученный МБУК «</a:t>
                      </a:r>
                      <a:r>
                        <a:rPr kumimoji="0" lang="ru-RU" sz="1200" b="1" kern="12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Ковровский</a:t>
                      </a:r>
                      <a:r>
                        <a:rPr kumimoji="0" lang="ru-RU" sz="12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историко-мемориальный музей.</a:t>
                      </a:r>
                    </a:p>
                    <a:p>
                      <a:r>
                        <a:rPr kumimoji="0" lang="ru-RU" sz="12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Проведены крупные городские проекты:</a:t>
                      </a:r>
                    </a:p>
                    <a:p>
                      <a:pPr>
                        <a:buFontTx/>
                        <a:buChar char="-"/>
                      </a:pPr>
                      <a:r>
                        <a:rPr kumimoji="0" lang="ru-RU" sz="12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Городское торжественное мероприятие в рамках Дня пожилого человека;</a:t>
                      </a:r>
                    </a:p>
                    <a:p>
                      <a:pPr>
                        <a:buFontTx/>
                        <a:buChar char="-"/>
                      </a:pPr>
                      <a:r>
                        <a:rPr kumimoji="0" lang="ru-RU" sz="12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Солдатский форум «Скажи солдату спасибо!»;</a:t>
                      </a:r>
                    </a:p>
                    <a:p>
                      <a:r>
                        <a:rPr kumimoji="0" lang="ru-RU" sz="12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 Мероприятие в рамках Дня народного единства;</a:t>
                      </a:r>
                    </a:p>
                    <a:p>
                      <a:pPr>
                        <a:buFontTx/>
                        <a:buChar char="-"/>
                      </a:pPr>
                      <a:r>
                        <a:rPr kumimoji="0" lang="ru-RU" sz="12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Торжественная церемония «Человек года»;</a:t>
                      </a:r>
                    </a:p>
                    <a:p>
                      <a:pPr>
                        <a:buFontTx/>
                        <a:buChar char="-"/>
                      </a:pPr>
                      <a:r>
                        <a:rPr kumimoji="0" lang="ru-RU" sz="12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Фестиваль для людей с ограниченными возможностями здоровья «Солнце светит всем»;</a:t>
                      </a:r>
                    </a:p>
                    <a:p>
                      <a:pPr>
                        <a:buFontTx/>
                        <a:buChar char="-"/>
                      </a:pPr>
                      <a:r>
                        <a:rPr kumimoji="0" lang="ru-RU" sz="12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Цикл мероприятий в рамках Дня героев Отечества.</a:t>
                      </a:r>
                    </a:p>
                    <a:p>
                      <a:pPr>
                        <a:buFontTx/>
                        <a:buNone/>
                      </a:pPr>
                      <a:r>
                        <a:rPr kumimoji="0" lang="ru-RU" sz="12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Формат мероприятий был выбран в соответствии с рекомендациями </a:t>
                      </a:r>
                      <a:r>
                        <a:rPr kumimoji="0" lang="ru-RU" sz="1200" b="1" kern="12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Роспотребнадзора</a:t>
                      </a:r>
                      <a:r>
                        <a:rPr kumimoji="0" lang="ru-RU" sz="12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.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003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3933056"/>
            <a:ext cx="3744416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3107" name="Group 99"/>
          <p:cNvGraphicFramePr>
            <a:graphicFrameLocks noGrp="1"/>
          </p:cNvGraphicFramePr>
          <p:nvPr>
            <p:ph type="tbl" idx="4294967295"/>
          </p:nvPr>
        </p:nvGraphicFramePr>
        <p:xfrm>
          <a:off x="323529" y="260350"/>
          <a:ext cx="8640961" cy="6323661"/>
        </p:xfrm>
        <a:graphic>
          <a:graphicData uri="http://schemas.openxmlformats.org/drawingml/2006/table">
            <a:tbl>
              <a:tblPr/>
              <a:tblGrid>
                <a:gridCol w="504769"/>
                <a:gridCol w="2522499"/>
                <a:gridCol w="812405"/>
                <a:gridCol w="1033970"/>
                <a:gridCol w="3767318"/>
              </a:tblGrid>
              <a:tr h="8921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№№ </a:t>
                      </a:r>
                      <a:r>
                        <a:rPr kumimoji="0" lang="ru-RU" sz="12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kumimoji="0" lang="ru-RU" sz="12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программы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План на 2021 г.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Исполнено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ru-RU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Краткая информация по выполнению программных мероприятий за отчетный период. Краткая характеристика оценки показателей эффективности реализации за год. 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37257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7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7.1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7.2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Программа «Развитие транспортной системы и транспортной доступности города </a:t>
                      </a:r>
                      <a:r>
                        <a:rPr kumimoji="0" lang="ru-RU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Коврова</a:t>
                      </a: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»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Подпрограмма «Обеспечение  равной доступности услуг общественного транспорта»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Подпрограмма «Обеспечение безопасности дорожного движения»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30 084,8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28 413,9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1 670,9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24 621,4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22 950,9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1 670,9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r>
                        <a:rPr kumimoji="0" lang="ru-RU" sz="12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Предоставление субсидий перевозчикам в целях возмещения части затрат на выполнение работ, связанных с осуществлением регулярных перевозок  на муниципальных маршрутах автомобильным транспортом и городским наземным электрическим транспортом.</a:t>
                      </a:r>
                    </a:p>
                    <a:p>
                      <a:r>
                        <a:rPr kumimoji="0" lang="ru-RU" sz="12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Компенсация за предоставление единых месячных социальных проездных билетов отдельным категориям граждан.</a:t>
                      </a:r>
                    </a:p>
                    <a:p>
                      <a:r>
                        <a:rPr kumimoji="0" lang="ru-RU" sz="12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Обеспечение равной доступности услуг  транспорта  общего пользования для отдельных категорий граждан в муниципальном сообщении.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ru-RU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Модернизация  и установка светофорных объектов.  Приобретение и монтаж пешеходных светофоров, в том числе оборудованных звуковыми сигналами, металлических ограждений, дорожных знаков на улично-дорожной сети.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ru-RU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Мероприятия по безопасности дорожного движения вблизи образовательных учреждений (нанесение разметки, оборудование искусственных неровностей, подрезка деревьев, установка пешеходных ограждений, установка светофоров Т-7 и др.).</a:t>
                      </a:r>
                      <a:endParaRPr kumimoji="0" lang="ru-RU" sz="1200" b="1" kern="12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kern="12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539552" y="404664"/>
          <a:ext cx="7992889" cy="5570025"/>
        </p:xfrm>
        <a:graphic>
          <a:graphicData uri="http://schemas.openxmlformats.org/drawingml/2006/table">
            <a:tbl>
              <a:tblPr/>
              <a:tblGrid>
                <a:gridCol w="432049"/>
                <a:gridCol w="2736304"/>
                <a:gridCol w="936104"/>
                <a:gridCol w="1008112"/>
                <a:gridCol w="2880320"/>
              </a:tblGrid>
              <a:tr h="100811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№№ </a:t>
                      </a:r>
                      <a:r>
                        <a:rPr kumimoji="0" lang="ru-RU" sz="12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kumimoji="0" lang="ru-RU" sz="12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программы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План на 2021 г.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Исполнено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ru-RU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Краткая информация по выполнению программных мероприятий за отчетный период. Краткая характеристика оценки показателей эффективности реализации за год. 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619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8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8.1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8.2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Программа «Дорожное хозяйство города </a:t>
                      </a:r>
                      <a:r>
                        <a:rPr kumimoji="0" lang="ru-RU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Коврова</a:t>
                      </a: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»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Подпрограмма «Приведение в нормативное состояние улично-дорожной сети»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Подпрограмма «Содержание автомобильных дорог и инженерных сооружений на них»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293 850,4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248 722,7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45 127,7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283 826,9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239 306,3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44 520,6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Ямочный ремонт дорожного покрытия асфальтобетоном площадью 3 392 кв.м.</a:t>
                      </a:r>
                      <a:r>
                        <a:rPr kumimoji="0" lang="ru-RU" sz="11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. </a:t>
                      </a:r>
                      <a:r>
                        <a:rPr kumimoji="0" lang="ru-RU" sz="11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Аварийно-восстановительный ремонт улично-дорожной сети города с заделкой выбоин по дорожной одежде асфальтобетонного</a:t>
                      </a:r>
                      <a:r>
                        <a:rPr kumimoji="0" lang="ru-RU" sz="11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покрытия автомобильных дорог общего пользования с использованием щебня в объеме 700 куб.м. </a:t>
                      </a:r>
                      <a:r>
                        <a:rPr kumimoji="0" lang="ru-RU" sz="11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Ремонт 15 участков дорог полотном в сумме 205 188,1</a:t>
                      </a:r>
                      <a:r>
                        <a:rPr kumimoji="0" lang="ru-RU" sz="11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тыс.руб. общей протяженностью 17,9 км.</a:t>
                      </a:r>
                      <a:r>
                        <a:rPr kumimoji="0" lang="ru-RU" sz="11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Устройство</a:t>
                      </a:r>
                      <a:r>
                        <a:rPr kumimoji="0" lang="ru-RU" sz="11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искусственных неровностей на 14 объектах. Обустройство остановочных пунктов для доступности людей с ограниченными возможностями на 900,4 тыс.руб.</a:t>
                      </a:r>
                      <a:endParaRPr kumimoji="0" lang="ru-RU" sz="1100" b="1" kern="12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Механизированная уборка территорий</a:t>
                      </a:r>
                      <a:r>
                        <a:rPr kumimoji="0" lang="ru-RU" sz="11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</a:t>
                      </a:r>
                      <a:r>
                        <a:rPr kumimoji="0" lang="ru-RU" sz="11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ru-RU" sz="11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уборка и вывоз снега, вывоз сметы с проезжей части. </a:t>
                      </a:r>
                      <a:r>
                        <a:rPr kumimoji="0" lang="ru-RU" sz="11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Валка аварийных деревьев,   подрезка деревьев и  зеленых насаждений.</a:t>
                      </a:r>
                      <a:r>
                        <a:rPr kumimoji="0" lang="ru-RU" sz="11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Содержание ливневой канализации.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100" b="1" kern="12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137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3429000"/>
            <a:ext cx="4176464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611561" y="332657"/>
          <a:ext cx="8136904" cy="2922745"/>
        </p:xfrm>
        <a:graphic>
          <a:graphicData uri="http://schemas.openxmlformats.org/drawingml/2006/table">
            <a:tbl>
              <a:tblPr/>
              <a:tblGrid>
                <a:gridCol w="502006"/>
                <a:gridCol w="2447277"/>
                <a:gridCol w="1004011"/>
                <a:gridCol w="941261"/>
                <a:gridCol w="3242349"/>
              </a:tblGrid>
              <a:tr h="89140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№№ </a:t>
                      </a:r>
                      <a:r>
                        <a:rPr kumimoji="0" lang="ru-RU" sz="12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kumimoji="0" lang="ru-RU" sz="12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программы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План на 2021 г.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Исполнено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ru-RU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Краткая информация по выполнению программных мероприятий за отчетный период. Краткая характеристика оценки показателей эффективности реализации за год. 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1690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9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9.2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Программа «Жилищное хозяйство города  </a:t>
                      </a:r>
                      <a:r>
                        <a:rPr kumimoji="0" lang="ru-RU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Коврова</a:t>
                      </a: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»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Подпрограмма «Переселение граждан из аварийного жилищного фонда»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161 817,6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161 817,6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105 698,3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105 698,3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Построен 29-квартирный дом по адресу: г.ковров, ул. 19 Партсъезда (69 человек).  Выкуплено 48 жилых помещений у 69 собственников.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Выкуплено 2 помещения у пяти собственников по адресам: г.Ковров, ул. </a:t>
                      </a:r>
                      <a:r>
                        <a:rPr kumimoji="0" lang="ru-RU" sz="11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Абельмана</a:t>
                      </a: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д. 136, кв. 5, г. Ковров, ул. Челюскинцев, д. 135, кв. 10.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Выкуплено 45,5 помещений у собственников дома 10 по ул. Социалистической.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942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3645024"/>
            <a:ext cx="5544616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01378" name="Picture 2" descr="http://gorodkovrov.ru/wp-content/uploads/2022/02/MG_6051.jpg?v=164509030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3648" y="3573016"/>
            <a:ext cx="6624736" cy="3148311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323528" y="260648"/>
          <a:ext cx="8568952" cy="3752088"/>
        </p:xfrm>
        <a:graphic>
          <a:graphicData uri="http://schemas.openxmlformats.org/drawingml/2006/table">
            <a:tbl>
              <a:tblPr/>
              <a:tblGrid>
                <a:gridCol w="528661"/>
                <a:gridCol w="2577221"/>
                <a:gridCol w="1057321"/>
                <a:gridCol w="991239"/>
                <a:gridCol w="3414510"/>
              </a:tblGrid>
              <a:tr h="90726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№№ </a:t>
                      </a:r>
                      <a:r>
                        <a:rPr kumimoji="0" lang="ru-RU" sz="12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kumimoji="0" lang="ru-RU" sz="12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программы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План на 2021 г.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Исполнено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ru-RU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Краткая информация по выполнению программных мероприятий за отчетный период. Краткая характеристика оценки показателей эффективности реализации за год. 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7711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10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10.1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10.2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Программа «Развитие коммунального  хозяйства»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Подпрограмма «Энергосбережение и повышение энергетической эффективности в </a:t>
                      </a:r>
                      <a:r>
                        <a:rPr kumimoji="0" lang="ru-RU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г.Коврове</a:t>
                      </a: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»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Подрограмма</a:t>
                      </a: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«Газификация жилищного фонда»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18 742,2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16 942,2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1 800,0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17 561,6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16 285,5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1 276,1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Модернизация тепловых сетей.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Погашена задолженность МУП «ЖИЛЭКС» за потребление природного газа.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Выполнены работы по изготовлению ПСД на газификацию </a:t>
                      </a:r>
                      <a:r>
                        <a:rPr kumimoji="0" lang="ru-RU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мкр</a:t>
                      </a: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 Андреевка и внесена предоплата на проведение экспертизы.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952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3933056"/>
            <a:ext cx="5472608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539551" y="548680"/>
          <a:ext cx="8208914" cy="4059936"/>
        </p:xfrm>
        <a:graphic>
          <a:graphicData uri="http://schemas.openxmlformats.org/drawingml/2006/table">
            <a:tbl>
              <a:tblPr/>
              <a:tblGrid>
                <a:gridCol w="479530"/>
                <a:gridCol w="2256775"/>
                <a:gridCol w="936104"/>
                <a:gridCol w="1008112"/>
                <a:gridCol w="3528393"/>
              </a:tblGrid>
              <a:tr h="7920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№№ </a:t>
                      </a:r>
                      <a:r>
                        <a:rPr kumimoji="0" lang="ru-RU" sz="12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kumimoji="0" lang="ru-RU" sz="12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программы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План на 2021 г.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Исполнено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ru-RU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Краткая информация по выполнению программных мероприятий за отчетный период. Краткая характеристика оценки показателей эффективности реализации за год. 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2413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11.1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11.2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Программа «Благоустройство и охрана окружающей среды»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Подпрограмма «Содержание объектов благоустройства»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Подпрограмма «Чистый город»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113 130,1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109 037,0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4 093,1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109 946,8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105 853,7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4 093,1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Проведена установка</a:t>
                      </a:r>
                      <a:r>
                        <a:rPr kumimoji="0" lang="ru-RU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23 опор, прокладка изолированного провода СИП 4 542 м, установлен 121  светильник светодиодный с кронштейном металлическим, монтаж оборудования на подстанциях 24 ед., восстановление обрывов сетей – 710 м</a:t>
                      </a:r>
                      <a:r>
                        <a:rPr kumimoji="0" lang="ru-RU" sz="12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. Разработана ПСД уличного освещения на участке а/</a:t>
                      </a:r>
                      <a:r>
                        <a:rPr kumimoji="0" lang="ru-RU" sz="1200" b="1" kern="12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д</a:t>
                      </a:r>
                      <a:r>
                        <a:rPr kumimoji="0" lang="ru-RU" sz="12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200" b="1" kern="12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Ковров-мкрн.Заря</a:t>
                      </a:r>
                      <a:r>
                        <a:rPr kumimoji="0" lang="ru-RU" sz="12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от ул.Еловая до коллективных садов (2,2 км).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Проведены мероприятия по благоустройству города: уборка тротуаров и зеленой зоны улиц города от мусора, покос газонов, установка дорожных знаков, обслуживание светофорных объектов, изготовление металлоконструкций (ограждений).</a:t>
                      </a:r>
                    </a:p>
                    <a:p>
                      <a:r>
                        <a:rPr kumimoji="0" lang="ru-RU" sz="12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Ликвидировано  318 стихийных свалок с улиц города.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993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2" y="4653136"/>
            <a:ext cx="4752528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323528" y="249847"/>
          <a:ext cx="8640960" cy="6181885"/>
        </p:xfrm>
        <a:graphic>
          <a:graphicData uri="http://schemas.openxmlformats.org/drawingml/2006/table">
            <a:tbl>
              <a:tblPr/>
              <a:tblGrid>
                <a:gridCol w="504769"/>
                <a:gridCol w="2591576"/>
                <a:gridCol w="864096"/>
                <a:gridCol w="1080120"/>
                <a:gridCol w="3600399"/>
              </a:tblGrid>
              <a:tr h="104295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№№ </a:t>
                      </a:r>
                      <a:r>
                        <a:rPr kumimoji="0" lang="ru-RU" sz="12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kumimoji="0" lang="ru-RU" sz="12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программы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План на 2021 г.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Исполнено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ru-RU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Краткая информация по выполнению программных мероприятий за отчетный период. Краткая характеристика оценки показателей эффективности реализации за год. 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5647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12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Программа «Развитие физической культуры и спорта города  </a:t>
                      </a:r>
                      <a:r>
                        <a:rPr kumimoji="0" lang="ru-RU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Коврова</a:t>
                      </a: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202 536,7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202 533,8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Всего за 2021 год проведено  429 официальных спортивно-массовых мероприятия, включая проведенные на территории города и организацию участия </a:t>
                      </a:r>
                      <a:r>
                        <a:rPr kumimoji="0" lang="ru-RU" sz="1200" b="1" kern="12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ковровских</a:t>
                      </a:r>
                      <a:r>
                        <a:rPr kumimoji="0" lang="ru-RU" sz="12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спортсменов в выездных соревнованиях. Всего в отчетном периоде в мероприятиях приняли участие 12 898 человек .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На территории города осуществляют деятельность 8 муниципальных учреждений спорта, включая МКУ «Управление</a:t>
                      </a:r>
                      <a:r>
                        <a:rPr kumimoji="0" lang="ru-RU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физической культуры и спорта»</a:t>
                      </a:r>
                      <a:r>
                        <a:rPr kumimoji="0" lang="ru-RU" sz="12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.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 2021 году в рамках национального проекта на территории МАУ СШ «Мотодром Арена» ведется строительство </a:t>
                      </a:r>
                      <a:r>
                        <a:rPr kumimoji="0" lang="ru-RU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физкультурно-спортивного комплекса с газовой блочно-модульной котельной по адресу ул.Еловая, д.1. Проект планируется реализовать до конца 2022 года.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 рамках федерального</a:t>
                      </a:r>
                      <a:r>
                        <a:rPr kumimoji="0" lang="ru-RU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проекта «Спорт-норма жизни» денежные средства были направлены на реализацию программ спортивной подготовки в соответствии с требованиями федеральных стандартов спортивной подготовки и приобретение спортивного оборудования и инвентаря для приведения муниципальных учреждений спортивной подготовки в нормативное состояние.</a:t>
                      </a:r>
                      <a:endParaRPr kumimoji="0" lang="ru-RU" sz="1200" b="1" kern="12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962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9163" y="2996952"/>
            <a:ext cx="4228901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323528" y="249847"/>
          <a:ext cx="8640960" cy="5699433"/>
        </p:xfrm>
        <a:graphic>
          <a:graphicData uri="http://schemas.openxmlformats.org/drawingml/2006/table">
            <a:tbl>
              <a:tblPr/>
              <a:tblGrid>
                <a:gridCol w="504769"/>
                <a:gridCol w="2591576"/>
                <a:gridCol w="864096"/>
                <a:gridCol w="1080120"/>
                <a:gridCol w="3600399"/>
              </a:tblGrid>
              <a:tr h="104295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№№ </a:t>
                      </a:r>
                      <a:r>
                        <a:rPr kumimoji="0" lang="ru-RU" sz="12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kumimoji="0" lang="ru-RU" sz="12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программы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План на 2021 г.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Исполнено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ru-RU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Краткая информация по выполнению программных мероприятий за отчетный период. Краткая характеристика оценки показателей эффективности реализации за год. 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5647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13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Программа «Развитие малого и среднего предпринимательства в  городе  </a:t>
                      </a:r>
                      <a:r>
                        <a:rPr kumimoji="0" lang="ru-RU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Коврове</a:t>
                      </a: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100,0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100,0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 2021 году проводилась работа по оказанию информационной поддержки субъектов малого и среднего предпринимательства и развитию малого и среднего предпринимательства на территории города. Также была оказана консультационная помощь субъектам МСП при подготовке заявочных документов</a:t>
                      </a:r>
                      <a:r>
                        <a:rPr kumimoji="0" lang="ru-RU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для участия в конкурсе «Лучший предприниматель года в сфере малого и среднего предпринимательства города </a:t>
                      </a:r>
                      <a:r>
                        <a:rPr kumimoji="0" lang="ru-RU" sz="1200" b="1" kern="12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Коврова</a:t>
                      </a:r>
                      <a:r>
                        <a:rPr kumimoji="0" lang="ru-RU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». Конкурс был проведен в апреле-мае 2021 года. Победители получили ценные подарки.</a:t>
                      </a:r>
                      <a:endParaRPr kumimoji="0" lang="ru-RU" sz="1200" b="1" kern="12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8704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3" y="3789040"/>
            <a:ext cx="5616624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Выноска со стрелкой вправо 6"/>
          <p:cNvSpPr/>
          <p:nvPr/>
        </p:nvSpPr>
        <p:spPr>
          <a:xfrm>
            <a:off x="755576" y="2276872"/>
            <a:ext cx="2520280" cy="2016224"/>
          </a:xfrm>
          <a:prstGeom prst="rightArrowCallout">
            <a:avLst>
              <a:gd name="adj1" fmla="val 29918"/>
              <a:gd name="adj2" fmla="val 18858"/>
              <a:gd name="adj3" fmla="val 18312"/>
              <a:gd name="adj4" fmla="val 76693"/>
            </a:avLst>
          </a:prstGeom>
          <a:solidFill>
            <a:schemeClr val="bg2">
              <a:lumMod val="75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</a:rPr>
              <a:t>Участие в публичных слушаниях по проекту бюджета </a:t>
            </a:r>
            <a:endParaRPr lang="ru-RU" dirty="0">
              <a:ln>
                <a:solidFill>
                  <a:sysClr val="windowText" lastClr="000000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68760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solidFill>
                  <a:schemeClr val="tx1"/>
                </a:solidFill>
                <a:effectLst/>
              </a:rPr>
              <a:t>Гражданин и его участие в бюджетном процессе</a:t>
            </a:r>
            <a:endParaRPr lang="ru-RU" sz="2800" dirty="0">
              <a:solidFill>
                <a:schemeClr val="tx1"/>
              </a:solidFill>
              <a:effectLst/>
            </a:endParaRPr>
          </a:p>
        </p:txBody>
      </p:sp>
      <p:pic>
        <p:nvPicPr>
          <p:cNvPr id="860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47864" y="2204864"/>
            <a:ext cx="2376264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5" name="TextBox 4"/>
          <p:cNvSpPr txBox="1"/>
          <p:nvPr/>
        </p:nvSpPr>
        <p:spPr>
          <a:xfrm>
            <a:off x="3707904" y="3501008"/>
            <a:ext cx="1656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Бюджет</a:t>
            </a:r>
            <a:endParaRPr lang="ru-RU" sz="2800" b="1" dirty="0"/>
          </a:p>
        </p:txBody>
      </p:sp>
      <p:sp>
        <p:nvSpPr>
          <p:cNvPr id="6" name="Выноска со стрелкой вниз 5"/>
          <p:cNvSpPr/>
          <p:nvPr/>
        </p:nvSpPr>
        <p:spPr>
          <a:xfrm>
            <a:off x="755576" y="1124744"/>
            <a:ext cx="7632848" cy="1130424"/>
          </a:xfrm>
          <a:prstGeom prst="downArrowCallout">
            <a:avLst>
              <a:gd name="adj1" fmla="val 46908"/>
              <a:gd name="adj2" fmla="val 29213"/>
              <a:gd name="adj3" fmla="val 25000"/>
              <a:gd name="adj4" fmla="val 64977"/>
            </a:avLst>
          </a:prstGeom>
          <a:solidFill>
            <a:srgbClr val="FF0000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>Гражданин как налогоплательщик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</a:rPr>
              <a:t> платит налоги, часть которых поступает в бюджет города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8" name="Выноска со стрелкой влево 7"/>
          <p:cNvSpPr/>
          <p:nvPr/>
        </p:nvSpPr>
        <p:spPr>
          <a:xfrm>
            <a:off x="5724128" y="2204864"/>
            <a:ext cx="2642592" cy="2088232"/>
          </a:xfrm>
          <a:prstGeom prst="leftArrowCallout">
            <a:avLst>
              <a:gd name="adj1" fmla="val 25912"/>
              <a:gd name="adj2" fmla="val 19070"/>
              <a:gd name="adj3" fmla="val 19527"/>
              <a:gd name="adj4" fmla="val 76926"/>
            </a:avLst>
          </a:prstGeom>
          <a:solidFill>
            <a:schemeClr val="bg2">
              <a:lumMod val="75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Участие в публичных слушаниях по исполнению бюджета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0" name="Стрелка вниз 9"/>
          <p:cNvSpPr/>
          <p:nvPr/>
        </p:nvSpPr>
        <p:spPr>
          <a:xfrm>
            <a:off x="4067944" y="4293096"/>
            <a:ext cx="936104" cy="648072"/>
          </a:xfrm>
          <a:prstGeom prst="downArrow">
            <a:avLst>
              <a:gd name="adj1" fmla="val 50000"/>
              <a:gd name="adj2" fmla="val 46693"/>
            </a:avLst>
          </a:prstGeom>
          <a:gradFill flip="none" rotWithShape="1">
            <a:gsLst>
              <a:gs pos="0">
                <a:schemeClr val="accent4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4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4">
                  <a:lumMod val="20000"/>
                  <a:lumOff val="80000"/>
                  <a:shade val="100000"/>
                  <a:satMod val="115000"/>
                </a:schemeClr>
              </a:gs>
            </a:gsLst>
            <a:lin ang="0" scaled="1"/>
            <a:tileRect/>
          </a:gra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395536" y="5013176"/>
            <a:ext cx="8424936" cy="1224136"/>
          </a:xfrm>
          <a:prstGeom prst="rect">
            <a:avLst/>
          </a:prstGeom>
          <a:solidFill>
            <a:schemeClr val="accent3">
              <a:lumMod val="75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>Гражданин как получатель социальных гарантий и муниципальных услуг </a:t>
            </a:r>
            <a:r>
              <a:rPr lang="ru-RU" b="1" dirty="0" smtClean="0">
                <a:solidFill>
                  <a:schemeClr val="tx1"/>
                </a:solidFill>
              </a:rPr>
              <a:t>      в учреждениях образования, культуры, физической культуры и спорта, ЖКХ и других</a:t>
            </a:r>
            <a:endParaRPr lang="ru-RU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611560" y="317361"/>
          <a:ext cx="8208912" cy="3496056"/>
        </p:xfrm>
        <a:graphic>
          <a:graphicData uri="http://schemas.openxmlformats.org/drawingml/2006/table">
            <a:tbl>
              <a:tblPr/>
              <a:tblGrid>
                <a:gridCol w="479531"/>
                <a:gridCol w="2242606"/>
                <a:gridCol w="886277"/>
                <a:gridCol w="1000098"/>
                <a:gridCol w="3600400"/>
              </a:tblGrid>
              <a:tr h="74861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№№ </a:t>
                      </a:r>
                      <a:r>
                        <a:rPr kumimoji="0" lang="ru-RU" sz="12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kumimoji="0" lang="ru-RU" sz="12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программы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План на 2021 г.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Исполнено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ru-RU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Краткая информация по выполнению программных мероприятий за отчетный период. Краткая характеристика оценки показателей эффективности реализации за год. 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7904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14</a:t>
                      </a:r>
                      <a:endParaRPr kumimoji="0" 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14.1</a:t>
                      </a:r>
                      <a:endParaRPr kumimoji="0" 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14.2</a:t>
                      </a:r>
                      <a:endParaRPr kumimoji="0" 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Программа «Управление муниципальным имуществом и земельными ресурсами в городе </a:t>
                      </a:r>
                      <a:r>
                        <a:rPr kumimoji="0" lang="ru-RU" sz="11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Коврове</a:t>
                      </a: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»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Подпрограмма «Владение, пользование и распоряжение имуществом, находящимся в муниципальной собственности города </a:t>
                      </a:r>
                      <a:r>
                        <a:rPr kumimoji="0" lang="ru-RU" sz="11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Коврова</a:t>
                      </a: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»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Подпрограмма «Создание системы кадастра недвижимости в городе </a:t>
                      </a:r>
                      <a:r>
                        <a:rPr kumimoji="0" lang="ru-RU" sz="11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Коврове</a:t>
                      </a: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»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15 814,3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14 665,9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1 148,4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14 289,2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13 140,9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1 148,3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0" 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Зарегистрировано право муниципальной собственности на 46 объектов недвижимого имущества. </a:t>
                      </a:r>
                    </a:p>
                    <a:p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Поставлено на кадастровый учет с одновременной регистрацией права муниципальной собственности 9 объектов. </a:t>
                      </a:r>
                    </a:p>
                    <a:p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Проведена оценка 226 объектов с целью их приватизации, передачи в арендное пользование.</a:t>
                      </a:r>
                    </a:p>
                    <a:p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Выполнены и оплачены работы по капитальному ремонту муниципальных жилых помещений и по установке индивидуальных приборов учета.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942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3" y="3861048"/>
            <a:ext cx="5976665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539553" y="188641"/>
          <a:ext cx="7992887" cy="6429823"/>
        </p:xfrm>
        <a:graphic>
          <a:graphicData uri="http://schemas.openxmlformats.org/drawingml/2006/table">
            <a:tbl>
              <a:tblPr/>
              <a:tblGrid>
                <a:gridCol w="466912"/>
                <a:gridCol w="2125376"/>
                <a:gridCol w="1008111"/>
                <a:gridCol w="1008112"/>
                <a:gridCol w="3384376"/>
              </a:tblGrid>
              <a:tr h="98472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№№ </a:t>
                      </a:r>
                      <a:r>
                        <a:rPr kumimoji="0" lang="ru-RU" sz="12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kumimoji="0" lang="ru-RU" sz="12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программы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План на 2021 г.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Исполнено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ru-RU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Краткая информация по выполнению программных мероприятий за отчетный период. Краткая характеристика оценки показателей эффективности реализации за год. 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42398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15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15.1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Программа  «Развитие образования в городе </a:t>
                      </a:r>
                      <a:r>
                        <a:rPr kumimoji="0" lang="ru-RU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Коврове</a:t>
                      </a: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»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Подпрограмма «Развитие дошкольного, общего и дополнительного образования детей»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1 828 288,7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1 703 291,3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1 820 975,2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1 698 117,2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Обеспечение государственных гарантий реализации прав на получение общедоступного и бесплатного дошкольного, начального общего, основного общего, среднего общего образования в </a:t>
                      </a:r>
                      <a:r>
                        <a:rPr kumimoji="0" lang="ru-RU" sz="1200" b="1" kern="12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муниципаль-ных</a:t>
                      </a:r>
                      <a:r>
                        <a:rPr kumimoji="0" lang="ru-RU" sz="12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общеобразовательных организациях, обеспечение дополнительного образования детей в муниципальных </a:t>
                      </a:r>
                      <a:r>
                        <a:rPr kumimoji="0" lang="ru-RU" sz="1200" b="1" kern="12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общеобразователь-ных</a:t>
                      </a:r>
                      <a:r>
                        <a:rPr kumimoji="0" lang="ru-RU" sz="12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организациях. В учреждениях города воспитываются 21 700 детей и подростков: 7</a:t>
                      </a:r>
                      <a:r>
                        <a:rPr kumimoji="0" lang="ru-RU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400 – в дошкольных учреждениях, 14 300 – в общеобразовательных учреждениях. В учреждениях дополнительного образования занимаются  4700 человек 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За 2021 год было охвачено различными организованными формами отдыха, оздоровления и занятости с частичным использованием областных и городских бюджетных средств 11 896 детей. В загородных оздоровительных лагерях за год отдохнуло 4 494 ребенка. Согласно санитарным требованиям наполняемость ЗОЛ составляла 75% от вместимости. За год в профильных сменах муниципальных ЗОЛ за счет бюджетных средств города участвовало 640 детей.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972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3068960"/>
            <a:ext cx="4248471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539552" y="250747"/>
          <a:ext cx="8136903" cy="5923303"/>
        </p:xfrm>
        <a:graphic>
          <a:graphicData uri="http://schemas.openxmlformats.org/drawingml/2006/table">
            <a:tbl>
              <a:tblPr/>
              <a:tblGrid>
                <a:gridCol w="475324"/>
                <a:gridCol w="2163671"/>
                <a:gridCol w="952971"/>
                <a:gridCol w="952971"/>
                <a:gridCol w="3591966"/>
              </a:tblGrid>
              <a:tr h="81305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№№ </a:t>
                      </a:r>
                      <a:r>
                        <a:rPr kumimoji="0" lang="ru-RU" sz="12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kumimoji="0" lang="ru-RU" sz="12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программы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План на 2021 г.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Исполнено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ru-RU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Краткая информация по выполнению программных мероприятий за отчетный период. Краткая характеристика оценки показателей эффективности реализации за год. 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0034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15.2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15.3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15.4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Подпрограмма  «Развитие инфраструктуры и обеспечение безопасности муниципальных образовательных организаций»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Подпрограмма «Сохранение и развитие кадрового потенциала образовательных учреждений города </a:t>
                      </a:r>
                      <a:r>
                        <a:rPr kumimoji="0" lang="ru-RU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Коврова</a:t>
                      </a: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»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Подпрограмма  «Совершенствование организации питания учащихся в общеобразовательных учреждениях города </a:t>
                      </a:r>
                      <a:r>
                        <a:rPr kumimoji="0" lang="ru-RU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Коврова</a:t>
                      </a: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46 253,0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861,0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77 883,4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46 252,8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711,7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75  893,5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ru-RU" sz="12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Ремонт кровли, ремонт внутренних инженерных систем, ремонт внутренних помещений, замена окон и дверей, установка и ремонт АПС, ремонт фасада, ограждения, </a:t>
                      </a:r>
                      <a:r>
                        <a:rPr kumimoji="0" lang="ru-RU" sz="1200" b="1" kern="12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отмостков</a:t>
                      </a:r>
                      <a:r>
                        <a:rPr kumimoji="0" lang="ru-RU" sz="12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, другие ремонтные работы.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ru-RU" sz="12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 2021 году произвели обеспечение доступности зданий МКДОУ № 53 и МБОУ СОШ № 11 для инвалидов</a:t>
                      </a:r>
                      <a:r>
                        <a:rPr kumimoji="0" lang="ru-RU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(установка мобильных систем перемещения, приобретение тактильных табличек и контрастной полосы, оборудование логопедического комплекса для детей с ОВЗ).</a:t>
                      </a:r>
                      <a:endParaRPr kumimoji="0" lang="ru-RU" sz="1200" b="1" kern="12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ru-RU" sz="12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Выплата компенсации молодым специалистам за наем жилья. В 2021-2022 учебном году в образовательных организациях города 25 молодых специалистов со стажем работы до 1 года, со стажем 2 года – 32 человека, со стажем  3 года – 39 человек.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ru-RU" sz="12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 городе 17 дневных муниципальных общеобразовательных учреждений, в которых имеется 11 столовых с полным технологическим циклом приготовления пищи и 6 </a:t>
                      </a:r>
                      <a:r>
                        <a:rPr kumimoji="0" lang="ru-RU" sz="1200" b="1" kern="12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буфетов-раздаточных</a:t>
                      </a:r>
                      <a:r>
                        <a:rPr kumimoji="0" lang="ru-RU" sz="12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, использующих привозное питание (гимназия № 1,</a:t>
                      </a:r>
                      <a:r>
                        <a:rPr kumimoji="0" lang="ru-RU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ООШ № 2, 18, СОШ № 11,19,24). В школах горячим питанием охвачено в среднем 68,5 %.</a:t>
                      </a:r>
                      <a:r>
                        <a:rPr kumimoji="0" lang="ru-RU" sz="12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539552" y="404664"/>
          <a:ext cx="8064896" cy="3474720"/>
        </p:xfrm>
        <a:graphic>
          <a:graphicData uri="http://schemas.openxmlformats.org/drawingml/2006/table">
            <a:tbl>
              <a:tblPr/>
              <a:tblGrid>
                <a:gridCol w="471117"/>
                <a:gridCol w="2144524"/>
                <a:gridCol w="944538"/>
                <a:gridCol w="944538"/>
                <a:gridCol w="3560179"/>
              </a:tblGrid>
              <a:tr h="72720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№№ </a:t>
                      </a:r>
                      <a:r>
                        <a:rPr kumimoji="0" lang="ru-RU" sz="12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kumimoji="0" lang="ru-RU" sz="12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программы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План на 2021 г.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Исполнено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ru-RU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Краткая информация по выполнению программных мероприятий за отчетный период. Краткая характеристика оценки показателей эффективности реализации за год. 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3709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16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Программа «Создание новых мест в общеобразовательных организациях в соответствии с прогнозируемой потребностью и современными </a:t>
                      </a: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условиями обучения»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328 940,1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117 524,4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2021 году продолжился капитальный ремонт второго здания МБОУ Гимназия № 1, расположенного по адресу: г.Ковров, пр.Восточный, д.12. Но в связи с неисполнением подрядчиком обязательств и в соответствии с нормами действующего законодательства РФ было принято решение в одностороннем отказе от исполнения контракта, которое вступило в силу 20.12.2021. Денежные средства перераспределены на благоустройство зданий МБОУ СОШ № 8 (капитальный ремонт системы отопления, работы выполнены полностью и в срок) и МБОУ СОШ № 23 (контракт не был заключен).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6498" name="Picture 2" descr="http://gorodkovrov.ru/wp-content/uploads/2021/07/MG_19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3933056"/>
            <a:ext cx="5976664" cy="2520280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539552" y="476672"/>
          <a:ext cx="8208913" cy="3072384"/>
        </p:xfrm>
        <a:graphic>
          <a:graphicData uri="http://schemas.openxmlformats.org/drawingml/2006/table">
            <a:tbl>
              <a:tblPr/>
              <a:tblGrid>
                <a:gridCol w="479530"/>
                <a:gridCol w="1896734"/>
                <a:gridCol w="864096"/>
                <a:gridCol w="1008112"/>
                <a:gridCol w="3960441"/>
              </a:tblGrid>
              <a:tr h="6943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№№ </a:t>
                      </a:r>
                      <a:r>
                        <a:rPr kumimoji="0" lang="ru-RU" sz="12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kumimoji="0" lang="ru-RU" sz="12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программы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План на 2021 г.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Исполнено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ru-RU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Краткая информация по выполнению программных мероприятий за отчетный период. Краткая характеристика оценки показателей эффективности реализации за год. 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979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17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17.1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Программа  «Благоустройство территории города </a:t>
                      </a:r>
                      <a:r>
                        <a:rPr kumimoji="0" lang="ru-RU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Коврова</a:t>
                      </a: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»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Подпрограмма «Формирование современной городской среды на территории города </a:t>
                      </a:r>
                      <a:r>
                        <a:rPr kumimoji="0" lang="ru-RU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Коврова</a:t>
                      </a: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»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94 863,6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94 863,6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92 702,4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92 702,4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l"/>
                      <a:r>
                        <a:rPr kumimoji="0" lang="ru-RU" sz="12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Участниками программы благоустройства в городе </a:t>
                      </a:r>
                      <a:r>
                        <a:rPr kumimoji="0" lang="ru-RU" sz="1200" b="1" kern="12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Коврове</a:t>
                      </a:r>
                      <a:r>
                        <a:rPr kumimoji="0" lang="ru-RU" sz="12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стали </a:t>
                      </a:r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13 дворовых территорий , сквер Зои Космодемьянской , парк </a:t>
                      </a:r>
                      <a:r>
                        <a:rPr lang="ru-RU" sz="12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Экскаваторостроителей</a:t>
                      </a:r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, сквер Кукушкин пруд, бульвар им.Ю.М. </a:t>
                      </a:r>
                      <a:r>
                        <a:rPr lang="ru-RU" sz="12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Сазыкина</a:t>
                      </a:r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. По всем объектам работы завершены и оплачены.</a:t>
                      </a:r>
                    </a:p>
                    <a:p>
                      <a:pPr lvl="0" algn="l"/>
                      <a:endParaRPr lang="ru-RU" sz="12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3970" name="AutoShape 2" descr="https://sun1-99.userapi.com/s/v1/if2/hoGPlYJhzzkO8q9F9TXk7WVfL_fhVvDyT1lHSyqcgXIwqNxlndQuur92OqgZF8F64Blda58nBXWjRWlPMGJNUCgT.jpg?size=1280x1024&amp;quality=96&amp;type=albu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397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3140967"/>
            <a:ext cx="6552728" cy="3456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251520" y="260648"/>
          <a:ext cx="8640959" cy="5978792"/>
        </p:xfrm>
        <a:graphic>
          <a:graphicData uri="http://schemas.openxmlformats.org/drawingml/2006/table">
            <a:tbl>
              <a:tblPr/>
              <a:tblGrid>
                <a:gridCol w="504769"/>
                <a:gridCol w="2297705"/>
                <a:gridCol w="797926"/>
                <a:gridCol w="1008112"/>
                <a:gridCol w="4032447"/>
              </a:tblGrid>
              <a:tr h="129401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№№ </a:t>
                      </a:r>
                      <a:r>
                        <a:rPr kumimoji="0" lang="ru-RU" sz="12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kumimoji="0" lang="ru-RU" sz="12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программы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План на 2021 г.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Исполнено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ru-RU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Краткая информация по выполнению программных мероприятий за отчетный период. Краткая характеристика оценки показателей эффективности реализации за год. 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6993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18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Программа  «Противодействие терроризму и экстремизму в городе </a:t>
                      </a:r>
                      <a:r>
                        <a:rPr kumimoji="0" lang="ru-RU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Коврове</a:t>
                      </a: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206,0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206,0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Во исполнение постановления Правительства РФ от 06.03.2015 №202 « Об утверждении требований к антитеррористической защищенности объектов спорта и формы паспортов безопасности объектов спорта» проведено обследование и категорирование всех муниципальных учреждений спорта, во всех муниципальных учреждениях спорта разработаны и утверждены паспорта безопасности объектов. На 10 объектах установлено видеонаблюдение.  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перечень мест массового пребывания людей на территории города </a:t>
                      </a:r>
                      <a:r>
                        <a:rPr kumimoji="0" lang="ru-RU" sz="11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Коврова</a:t>
                      </a: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включено 3 объекта: площадь 200-летия г. </a:t>
                      </a:r>
                      <a:r>
                        <a:rPr kumimoji="0" lang="ru-RU" sz="11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Коврова</a:t>
                      </a: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площадь Победы и площадь Воинской Славы.  В апреле 2021 года проведено обследование и категорирование объектов, в настоящее время паспорта безопасности разработаны, проходят согласование с территориальными федеральными органами исполнительной власти. На площади Победы и площади 200-летия города </a:t>
                      </a:r>
                      <a:r>
                        <a:rPr kumimoji="0" lang="ru-RU" sz="11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Коврова</a:t>
                      </a: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требования антитеррористической защищенности выполнены в полном объеме. Площадь Воинской Славы оборудована информационным стендом, содержащим схему эвакуации при возникновении ЧС, телефоны правообладателя места массового пребывания людей, аварийно-спасательных служб, правоохранительных органов и органов безопасности.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муниципальных учреждениях города регулярно проводятся тренировки и учения  по антитеррористической защищенности.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952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852936"/>
            <a:ext cx="4680520" cy="3456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467544" y="404664"/>
          <a:ext cx="8208913" cy="2821182"/>
        </p:xfrm>
        <a:graphic>
          <a:graphicData uri="http://schemas.openxmlformats.org/drawingml/2006/table">
            <a:tbl>
              <a:tblPr/>
              <a:tblGrid>
                <a:gridCol w="479530"/>
                <a:gridCol w="1896734"/>
                <a:gridCol w="864096"/>
                <a:gridCol w="1008112"/>
                <a:gridCol w="3960441"/>
              </a:tblGrid>
              <a:tr h="66607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№№ </a:t>
                      </a:r>
                      <a:r>
                        <a:rPr kumimoji="0" lang="ru-RU" sz="12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kumimoji="0" lang="ru-RU" sz="12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программы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План на 2021 г.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Исполнено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ru-RU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Краткая информация по выполнению программных мероприятий за отчетный период. Краткая характеристика оценки показателей эффективности реализации за год. 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9822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19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Программа  «Реализация государственной национальной политики на территории города </a:t>
                      </a:r>
                      <a:r>
                        <a:rPr kumimoji="0" lang="ru-RU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Коврова</a:t>
                      </a: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10,0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10,0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l"/>
                      <a:r>
                        <a:rPr kumimoji="0" lang="ru-RU" sz="12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Содействие в проведении торжественных мероприятий, приуроченных к праздничным и памятным датам в истории народов России и направленных на укреплении гражданского единства, гармонизацию межнациональных и межконфессиональных отношений в г. </a:t>
                      </a:r>
                      <a:r>
                        <a:rPr kumimoji="0" lang="ru-RU" sz="1200" kern="12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Коврове,в</a:t>
                      </a:r>
                      <a:r>
                        <a:rPr kumimoji="0" lang="ru-RU" sz="12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том числе посвященных Международному дню родного языка, Дню славянской письменности и культуры, Дню России, Дню народного единства, подготовка полиграфической продукции (типографская продукция)</a:t>
                      </a:r>
                      <a:endParaRPr lang="ru-RU" sz="12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3970" name="AutoShape 2" descr="https://sun1-99.userapi.com/s/v1/if2/hoGPlYJhzzkO8q9F9TXk7WVfL_fhVvDyT1lHSyqcgXIwqNxlndQuur92OqgZF8F64Blda58nBXWjRWlPMGJNUCgT.jpg?size=1280x1024&amp;quality=96&amp;type=albu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259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3356992"/>
            <a:ext cx="5472608" cy="3001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611561" y="548680"/>
          <a:ext cx="8136904" cy="1656184"/>
        </p:xfrm>
        <a:graphic>
          <a:graphicData uri="http://schemas.openxmlformats.org/drawingml/2006/table">
            <a:tbl>
              <a:tblPr/>
              <a:tblGrid>
                <a:gridCol w="475324"/>
                <a:gridCol w="2044955"/>
                <a:gridCol w="1080120"/>
                <a:gridCol w="1008112"/>
                <a:gridCol w="3528393"/>
              </a:tblGrid>
              <a:tr h="103511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№№ </a:t>
                      </a:r>
                      <a:r>
                        <a:rPr kumimoji="0" lang="ru-RU" sz="12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kumimoji="0" lang="ru-RU" sz="12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программы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План на 2021 г.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Исполнено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ru-RU" sz="12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Краткая информация по выполнению программных мероприятий за отчетный период. Краткая характеристика оценки показателей эффективности реализации за год. 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2106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Всего по программам: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3 431 086,8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3 130 283,0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819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2852936"/>
            <a:ext cx="8208912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476671"/>
            <a:ext cx="8064896" cy="5688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683568" y="2564904"/>
            <a:ext cx="1944216" cy="1656184"/>
          </a:xfrm>
          <a:prstGeom prst="roundRect">
            <a:avLst/>
          </a:prstGeom>
          <a:solidFill>
            <a:srgbClr val="FF0000"/>
          </a:solidFill>
          <a:effectLst>
            <a:glow rad="228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>Доходы</a:t>
            </a:r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19672" y="476672"/>
            <a:ext cx="58326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Структура бюджета</a:t>
            </a:r>
            <a:endParaRPr lang="ru-RU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419872" y="1412776"/>
            <a:ext cx="2376264" cy="1728192"/>
          </a:xfrm>
          <a:prstGeom prst="roundRect">
            <a:avLst/>
          </a:prstGeom>
          <a:solidFill>
            <a:srgbClr val="92D050"/>
          </a:solidFill>
          <a:effectLst>
            <a:glow rad="228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>Источники финансирования дефицита бюджета</a:t>
            </a:r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6660232" y="2492896"/>
            <a:ext cx="1872208" cy="1728192"/>
          </a:xfrm>
          <a:prstGeom prst="roundRect">
            <a:avLst/>
          </a:prstGeom>
          <a:solidFill>
            <a:srgbClr val="FF00FF"/>
          </a:solidFill>
          <a:effectLst>
            <a:glow rad="228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>Расходы</a:t>
            </a:r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3491880" y="4365104"/>
            <a:ext cx="2232248" cy="1778496"/>
          </a:xfrm>
          <a:prstGeom prst="ellipse">
            <a:avLst/>
          </a:prstGeom>
          <a:solidFill>
            <a:srgbClr val="FFFF00"/>
          </a:solidFill>
          <a:effectLst>
            <a:glow rad="228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Бюджет</a:t>
            </a: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8" name="Плюс 7"/>
          <p:cNvSpPr/>
          <p:nvPr/>
        </p:nvSpPr>
        <p:spPr>
          <a:xfrm>
            <a:off x="2555776" y="2060848"/>
            <a:ext cx="936104" cy="914400"/>
          </a:xfrm>
          <a:prstGeom prst="mathPlus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9" name="Равно 8"/>
          <p:cNvSpPr/>
          <p:nvPr/>
        </p:nvSpPr>
        <p:spPr>
          <a:xfrm>
            <a:off x="5868144" y="1988840"/>
            <a:ext cx="720080" cy="1080120"/>
          </a:xfrm>
          <a:prstGeom prst="mathEqual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0" name="Стрелка вправо 9"/>
          <p:cNvSpPr/>
          <p:nvPr/>
        </p:nvSpPr>
        <p:spPr>
          <a:xfrm rot="1824802">
            <a:off x="2600267" y="4333904"/>
            <a:ext cx="1000363" cy="529393"/>
          </a:xfrm>
          <a:prstGeom prst="rightArrow">
            <a:avLst>
              <a:gd name="adj1" fmla="val 50000"/>
              <a:gd name="adj2" fmla="val 73833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низ 10"/>
          <p:cNvSpPr/>
          <p:nvPr/>
        </p:nvSpPr>
        <p:spPr>
          <a:xfrm>
            <a:off x="4283968" y="3212976"/>
            <a:ext cx="576064" cy="1080120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лево 11"/>
          <p:cNvSpPr/>
          <p:nvPr/>
        </p:nvSpPr>
        <p:spPr>
          <a:xfrm rot="19279953">
            <a:off x="5814846" y="4293295"/>
            <a:ext cx="967142" cy="607280"/>
          </a:xfrm>
          <a:prstGeom prst="lef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</a:rPr>
              <a:t>Основная характеристика бюджета</a:t>
            </a:r>
            <a:endParaRPr lang="ru-RU" sz="3200" b="1" dirty="0">
              <a:solidFill>
                <a:schemeClr val="tx1"/>
              </a:solidFill>
            </a:endParaRPr>
          </a:p>
        </p:txBody>
      </p:sp>
      <p:sp>
        <p:nvSpPr>
          <p:cNvPr id="3" name="Арка 2"/>
          <p:cNvSpPr/>
          <p:nvPr/>
        </p:nvSpPr>
        <p:spPr>
          <a:xfrm>
            <a:off x="1907704" y="3789040"/>
            <a:ext cx="914400" cy="1008112"/>
          </a:xfrm>
          <a:prstGeom prst="blockArc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4" name="Арка 3"/>
          <p:cNvSpPr/>
          <p:nvPr/>
        </p:nvSpPr>
        <p:spPr>
          <a:xfrm>
            <a:off x="6444208" y="3717032"/>
            <a:ext cx="914400" cy="1080120"/>
          </a:xfrm>
          <a:prstGeom prst="blockArc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 rot="745432">
            <a:off x="811312" y="3571752"/>
            <a:ext cx="3168352" cy="19359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192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792522">
            <a:off x="2910481" y="2724932"/>
            <a:ext cx="1171009" cy="101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2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729229">
            <a:off x="983612" y="2302668"/>
            <a:ext cx="1162033" cy="1061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1907704" y="1340768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Профицит</a:t>
            </a:r>
            <a:endParaRPr lang="ru-RU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51521" y="4437112"/>
            <a:ext cx="3888432" cy="52322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chemeClr val="tx1"/>
            </a:solidFill>
          </a:ln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При превышении доходов над расходами принимается решение как их использовать</a:t>
            </a:r>
            <a:endParaRPr lang="ru-RU" sz="1400" dirty="0"/>
          </a:p>
        </p:txBody>
      </p:sp>
      <p:sp>
        <p:nvSpPr>
          <p:cNvPr id="14" name="Прямоугольник 13"/>
          <p:cNvSpPr/>
          <p:nvPr/>
        </p:nvSpPr>
        <p:spPr>
          <a:xfrm rot="20830935">
            <a:off x="5078287" y="3520866"/>
            <a:ext cx="3449634" cy="22093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875384">
            <a:off x="7132174" y="2189041"/>
            <a:ext cx="1186891" cy="10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0859120">
            <a:off x="5007269" y="2689210"/>
            <a:ext cx="1150917" cy="104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17"/>
          <p:cNvSpPr txBox="1"/>
          <p:nvPr/>
        </p:nvSpPr>
        <p:spPr>
          <a:xfrm>
            <a:off x="5868144" y="1340768"/>
            <a:ext cx="18727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Дефицит</a:t>
            </a: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4932040" y="4437112"/>
            <a:ext cx="3960440" cy="73866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chemeClr val="tx1"/>
            </a:solidFill>
          </a:ln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>
            <a:spAutoFit/>
          </a:bodyPr>
          <a:lstStyle/>
          <a:p>
            <a:r>
              <a:rPr lang="ru-RU" sz="1400" dirty="0" smtClean="0"/>
              <a:t>При превышении расходов над доходами принимается решение об источниках покрытия дефицита бюджета</a:t>
            </a:r>
            <a:endParaRPr lang="ru-RU" sz="1400" dirty="0"/>
          </a:p>
        </p:txBody>
      </p:sp>
      <p:sp>
        <p:nvSpPr>
          <p:cNvPr id="20" name="TextBox 19"/>
          <p:cNvSpPr txBox="1"/>
          <p:nvPr/>
        </p:nvSpPr>
        <p:spPr>
          <a:xfrm>
            <a:off x="251520" y="5301208"/>
            <a:ext cx="8640960" cy="1169551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chemeClr val="tx1"/>
            </a:solidFill>
          </a:ln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Одним  из принципов бюджетной системы РФ является принцип сбалансированности. Сбалансированность бюджета означает, что объем расходов бюджета должен соответствовать суммарному объему доходов бюджета и поступлений источников финансирования его дефицита, уменьшенных на суммы выплат из бюджета, связанных с источниками финансирования дефицита бюджета и изменением остатков на счетах по учету средств бюджетов.</a:t>
            </a:r>
            <a:endParaRPr lang="ru-RU" sz="1400" dirty="0"/>
          </a:p>
        </p:txBody>
      </p:sp>
      <p:sp>
        <p:nvSpPr>
          <p:cNvPr id="21" name="TextBox 20"/>
          <p:cNvSpPr txBox="1"/>
          <p:nvPr/>
        </p:nvSpPr>
        <p:spPr>
          <a:xfrm rot="703266">
            <a:off x="1171972" y="1939771"/>
            <a:ext cx="1171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доходы</a:t>
            </a:r>
            <a:endParaRPr lang="ru-RU" b="1" dirty="0"/>
          </a:p>
        </p:txBody>
      </p:sp>
      <p:sp>
        <p:nvSpPr>
          <p:cNvPr id="22" name="Прямоугольник 21"/>
          <p:cNvSpPr/>
          <p:nvPr/>
        </p:nvSpPr>
        <p:spPr>
          <a:xfrm rot="20889328">
            <a:off x="4853156" y="2290323"/>
            <a:ext cx="110146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доходы</a:t>
            </a:r>
            <a:endParaRPr lang="ru-RU" b="1" dirty="0"/>
          </a:p>
        </p:txBody>
      </p:sp>
      <p:sp>
        <p:nvSpPr>
          <p:cNvPr id="23" name="TextBox 22"/>
          <p:cNvSpPr txBox="1"/>
          <p:nvPr/>
        </p:nvSpPr>
        <p:spPr>
          <a:xfrm rot="754202">
            <a:off x="3044874" y="2368680"/>
            <a:ext cx="11871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расходы</a:t>
            </a:r>
            <a:endParaRPr lang="ru-RU" b="1" dirty="0"/>
          </a:p>
        </p:txBody>
      </p:sp>
      <p:sp>
        <p:nvSpPr>
          <p:cNvPr id="24" name="Прямоугольник 23"/>
          <p:cNvSpPr/>
          <p:nvPr/>
        </p:nvSpPr>
        <p:spPr>
          <a:xfrm rot="20845425">
            <a:off x="6928580" y="1862675"/>
            <a:ext cx="12574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расходы</a:t>
            </a:r>
            <a:endParaRPr lang="ru-RU" b="1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3"/>
          <p:cNvSpPr>
            <a:spLocks noGrp="1" noChangeArrowheads="1"/>
          </p:cNvSpPr>
          <p:nvPr>
            <p:ph idx="1"/>
          </p:nvPr>
        </p:nvSpPr>
        <p:spPr>
          <a:xfrm>
            <a:off x="900113" y="1772816"/>
            <a:ext cx="7534275" cy="4320480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Межбюджетные отношения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– взаимоотношения между публично-правовыми образованиями по вопросам регулирования бюджетных правоотношений, организации и осуществления бюджетного процесса.</a:t>
            </a:r>
          </a:p>
          <a:p>
            <a:endParaRPr lang="ru-RU" sz="24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Межбюджетные трансферты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– средства, предоставляемые одним бюджетом бюджетной системы Российской Федерации другому бюджету бюджетной системы Российской Федерации</a:t>
            </a:r>
            <a:r>
              <a:rPr lang="ru-RU" sz="2400" dirty="0" smtClean="0">
                <a:solidFill>
                  <a:srgbClr val="002060"/>
                </a:solidFill>
              </a:rPr>
              <a:t>.</a:t>
            </a:r>
          </a:p>
        </p:txBody>
      </p:sp>
      <p:pic>
        <p:nvPicPr>
          <p:cNvPr id="19458" name="Picture 5" descr="3626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4049" y="0"/>
            <a:ext cx="3600400" cy="1772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dirty="0" smtClean="0">
                <a:solidFill>
                  <a:schemeClr val="tx1"/>
                </a:solidFill>
                <a:effectLst/>
              </a:rPr>
              <a:t>Средства вышестоящих бюджетов </a:t>
            </a:r>
            <a:r>
              <a:rPr lang="ru-RU" sz="2400" dirty="0" smtClean="0">
                <a:solidFill>
                  <a:schemeClr val="tx1"/>
                </a:solidFill>
                <a:effectLst/>
              </a:rPr>
              <a:t>предоставляются в виде межбюджетных трансфертов в форме</a:t>
            </a:r>
            <a:endParaRPr lang="ru-RU" sz="2400" dirty="0">
              <a:solidFill>
                <a:schemeClr val="tx1"/>
              </a:solidFill>
              <a:effectLst/>
            </a:endParaRPr>
          </a:p>
        </p:txBody>
      </p:sp>
      <p:sp>
        <p:nvSpPr>
          <p:cNvPr id="4" name="Лента лицом вверх 3"/>
          <p:cNvSpPr/>
          <p:nvPr/>
        </p:nvSpPr>
        <p:spPr>
          <a:xfrm>
            <a:off x="323528" y="1556792"/>
            <a:ext cx="2520280" cy="1296144"/>
          </a:xfrm>
          <a:prstGeom prst="ribbon2">
            <a:avLst/>
          </a:prstGeom>
          <a:blipFill>
            <a:blip r:embed="rId2" cstate="print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Лента лицом вверх 8"/>
          <p:cNvSpPr/>
          <p:nvPr/>
        </p:nvSpPr>
        <p:spPr>
          <a:xfrm>
            <a:off x="6300192" y="1556792"/>
            <a:ext cx="2448272" cy="1296144"/>
          </a:xfrm>
          <a:prstGeom prst="ribbon2">
            <a:avLst/>
          </a:prstGeom>
          <a:blipFill>
            <a:blip r:embed="rId3" cstate="print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Субсидии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1" name="Лента лицом вверх 10"/>
          <p:cNvSpPr/>
          <p:nvPr/>
        </p:nvSpPr>
        <p:spPr>
          <a:xfrm>
            <a:off x="3203848" y="1556792"/>
            <a:ext cx="2736304" cy="1296144"/>
          </a:xfrm>
          <a:prstGeom prst="ribbon2">
            <a:avLst/>
          </a:prstGeom>
          <a:blipFill>
            <a:blip r:embed="rId4" cstate="print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Субвенции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43608" y="1916832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Дотации</a:t>
            </a:r>
            <a:endParaRPr lang="ru-RU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323528" y="3068960"/>
            <a:ext cx="2592288" cy="3528392"/>
          </a:xfrm>
          <a:prstGeom prst="roundRect">
            <a:avLst/>
          </a:prstGeom>
          <a:blipFill>
            <a:blip r:embed="rId2" cstate="print"/>
            <a:tile tx="0" ty="0" sx="100000" sy="100000" flip="none" algn="tl"/>
          </a:blip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chemeClr val="tx1"/>
                </a:solidFill>
              </a:rPr>
              <a:t>Предоставляются </a:t>
            </a:r>
          </a:p>
          <a:p>
            <a:r>
              <a:rPr lang="ru-RU" sz="1400" b="1" dirty="0" smtClean="0">
                <a:solidFill>
                  <a:schemeClr val="tx1"/>
                </a:solidFill>
              </a:rPr>
              <a:t>без определения </a:t>
            </a:r>
          </a:p>
          <a:p>
            <a:r>
              <a:rPr lang="ru-RU" sz="1400" b="1" dirty="0" smtClean="0">
                <a:solidFill>
                  <a:schemeClr val="tx1"/>
                </a:solidFill>
              </a:rPr>
              <a:t>конкретной цели </a:t>
            </a:r>
          </a:p>
          <a:p>
            <a:r>
              <a:rPr lang="ru-RU" sz="1400" b="1" dirty="0" smtClean="0">
                <a:solidFill>
                  <a:schemeClr val="tx1"/>
                </a:solidFill>
              </a:rPr>
              <a:t>их использования</a:t>
            </a:r>
          </a:p>
          <a:p>
            <a:r>
              <a:rPr lang="ru-RU" sz="1400" b="1" dirty="0" smtClean="0">
                <a:solidFill>
                  <a:schemeClr val="tx1"/>
                </a:solidFill>
              </a:rPr>
              <a:t> </a:t>
            </a:r>
          </a:p>
          <a:p>
            <a:r>
              <a:rPr lang="ru-RU" sz="1400" b="1" dirty="0" smtClean="0">
                <a:solidFill>
                  <a:schemeClr val="tx1"/>
                </a:solidFill>
              </a:rPr>
              <a:t>Например, в случае недостаточности собственных доходов муниципального образования из областного бюджета ему выделяют дотацию 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3203848" y="3068960"/>
            <a:ext cx="2736304" cy="3528392"/>
          </a:xfrm>
          <a:prstGeom prst="roundRect">
            <a:avLst/>
          </a:prstGeom>
          <a:blipFill>
            <a:blip r:embed="rId4" cstate="print"/>
            <a:tile tx="0" ty="0" sx="100000" sy="100000" flip="none" algn="tl"/>
          </a:blip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chemeClr val="tx1"/>
                </a:solidFill>
              </a:rPr>
              <a:t>Предоставляются </a:t>
            </a:r>
          </a:p>
          <a:p>
            <a:r>
              <a:rPr lang="ru-RU" sz="1400" b="1" dirty="0" smtClean="0">
                <a:solidFill>
                  <a:schemeClr val="tx1"/>
                </a:solidFill>
              </a:rPr>
              <a:t>для того, чтобы получатель смог выполнить переданные ему полномочия </a:t>
            </a:r>
          </a:p>
          <a:p>
            <a:endParaRPr lang="ru-RU" sz="1400" b="1" dirty="0" smtClean="0">
              <a:solidFill>
                <a:schemeClr val="tx1"/>
              </a:solidFill>
            </a:endParaRPr>
          </a:p>
          <a:p>
            <a:r>
              <a:rPr lang="ru-RU" sz="1400" b="1" dirty="0" smtClean="0">
                <a:solidFill>
                  <a:schemeClr val="tx1"/>
                </a:solidFill>
              </a:rPr>
              <a:t>Например, передав обязанность по государственной регистрации актов гражданского состояния городу </a:t>
            </a:r>
            <a:r>
              <a:rPr lang="ru-RU" sz="1400" b="1" dirty="0" err="1" smtClean="0">
                <a:solidFill>
                  <a:schemeClr val="tx1"/>
                </a:solidFill>
              </a:rPr>
              <a:t>Коврову</a:t>
            </a:r>
            <a:r>
              <a:rPr lang="ru-RU" sz="1400" b="1" dirty="0" smtClean="0">
                <a:solidFill>
                  <a:schemeClr val="tx1"/>
                </a:solidFill>
              </a:rPr>
              <a:t>, Владимирская область предоставляет средства для её осуществления в виде субвенции 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6300192" y="3068960"/>
            <a:ext cx="2520280" cy="3528392"/>
          </a:xfrm>
          <a:prstGeom prst="roundRect">
            <a:avLst/>
          </a:prstGeom>
          <a:blipFill>
            <a:blip r:embed="rId3" cstate="print"/>
            <a:tile tx="0" ty="0" sx="100000" sy="100000" flip="none" algn="tl"/>
          </a:blip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chemeClr val="tx1"/>
                </a:solidFill>
              </a:rPr>
              <a:t>Предоставляются </a:t>
            </a:r>
          </a:p>
          <a:p>
            <a:r>
              <a:rPr lang="ru-RU" sz="1400" b="1" dirty="0" smtClean="0">
                <a:solidFill>
                  <a:schemeClr val="tx1"/>
                </a:solidFill>
              </a:rPr>
              <a:t>для </a:t>
            </a:r>
            <a:r>
              <a:rPr lang="ru-RU" sz="1400" b="1" dirty="0" err="1" smtClean="0">
                <a:solidFill>
                  <a:schemeClr val="tx1"/>
                </a:solidFill>
              </a:rPr>
              <a:t>софинансирования</a:t>
            </a:r>
            <a:r>
              <a:rPr lang="ru-RU" sz="1400" b="1" dirty="0" smtClean="0">
                <a:solidFill>
                  <a:schemeClr val="tx1"/>
                </a:solidFill>
              </a:rPr>
              <a:t> расходов бюджета нижестоящего уровня </a:t>
            </a:r>
          </a:p>
          <a:p>
            <a:endParaRPr lang="ru-RU" sz="1400" b="1" dirty="0" smtClean="0">
              <a:solidFill>
                <a:schemeClr val="tx1"/>
              </a:solidFill>
            </a:endParaRPr>
          </a:p>
          <a:p>
            <a:r>
              <a:rPr lang="ru-RU" sz="1400" b="1" dirty="0" smtClean="0">
                <a:solidFill>
                  <a:schemeClr val="tx1"/>
                </a:solidFill>
              </a:rPr>
              <a:t>Например, на ремонт улиц города из областного бюджета могут выделяются дополнительные средства в виде субсидии </a:t>
            </a:r>
            <a:endParaRPr lang="ru-RU" sz="14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Литейная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36425</TotalTime>
  <Words>5107</Words>
  <Application>Microsoft Office PowerPoint</Application>
  <PresentationFormat>Экран (4:3)</PresentationFormat>
  <Paragraphs>1143</Paragraphs>
  <Slides>58</Slides>
  <Notes>5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58</vt:i4>
      </vt:variant>
    </vt:vector>
  </HeadingPairs>
  <TitlesOfParts>
    <vt:vector size="60" baseType="lpstr">
      <vt:lpstr>Трек</vt:lpstr>
      <vt:lpstr>Worksheet</vt:lpstr>
      <vt:lpstr>«БЮДЖЕТ ДЛЯ ГРАЖДАН» </vt:lpstr>
      <vt:lpstr>Содержание:</vt:lpstr>
      <vt:lpstr>ВВОДНАЯ ЧАСТЬ </vt:lpstr>
      <vt:lpstr> Бюджетная система Российской Федерации </vt:lpstr>
      <vt:lpstr>Гражданин и его участие в бюджетном процессе</vt:lpstr>
      <vt:lpstr>Слайд 6</vt:lpstr>
      <vt:lpstr>Основная характеристика бюджета</vt:lpstr>
      <vt:lpstr>Слайд 8</vt:lpstr>
      <vt:lpstr>Средства вышестоящих бюджетов предоставляются в виде межбюджетных трансфертов в форме</vt:lpstr>
      <vt:lpstr>Основные показатели социально-экономического развития   города Ковров за 2020-2021 годЫ </vt:lpstr>
      <vt:lpstr>Слайд 11</vt:lpstr>
      <vt:lpstr>ИСПОЛНЕНИЕ ГОРОДСКОГО БЮДЖЕТА  ПО ДОХОДАМ</vt:lpstr>
      <vt:lpstr>ДОХОДЫ БЮДЖЕТА безвозмездные и безвозвратные поступления денежных средств в бюджет</vt:lpstr>
      <vt:lpstr>     Структура доходов  городского  бюджета в 2019-2021  годах </vt:lpstr>
      <vt:lpstr>ДОЛЯ НАЛОГОВЫХ И НЕНАЛОГОВЫХ ДОХОДОВ  В ОБЩИХ ДОХОДАХ БЮДЖЕТА 2018-2021 гОДАХ</vt:lpstr>
      <vt:lpstr> ОБЪЕМ И СТРУКТУРА НАЛОГОВЫХ ДОХОДОВ ОТ ОБЩЕГО ОБЪЕМА  СОБСТВЕННЫХ ДОХОДОВ </vt:lpstr>
      <vt:lpstr>Динамика поступления налоговых доходов в 2020-2021 годах</vt:lpstr>
      <vt:lpstr>Структура неналоговых доходов</vt:lpstr>
      <vt:lpstr>Реализация мер по увеличению доходов бюджета города за 2021 год (по арендной плате за пользование земельными участками) </vt:lpstr>
      <vt:lpstr>Проведение работы МКУ «Город»  по снижению задолженности по плате за пользование муниципальными жилыми помещениями </vt:lpstr>
      <vt:lpstr>ИСПОЛНЕНИЕ ГОРОДСКОГО БЮДЖЕТА  ПО РАСХОДАМ</vt:lpstr>
      <vt:lpstr>Функциональная структура расходов бюджета города Коврова за 2021 год </vt:lpstr>
      <vt:lpstr>РАСХОДЫ БЮДЖЕТА г.Коврова  за 2021 год </vt:lpstr>
      <vt:lpstr>Структура расходов на образование</vt:lpstr>
      <vt:lpstr>Структура расходов на культуру</vt:lpstr>
      <vt:lpstr>Расходы по разделу «Социальная политика»</vt:lpstr>
      <vt:lpstr>Расходы на физическую культуру и спорт</vt:lpstr>
      <vt:lpstr>Реализация федерального проекта «Спорт – норма жизни»</vt:lpstr>
      <vt:lpstr>Расходы по разделу «Национальная экономика»</vt:lpstr>
      <vt:lpstr>Расходы на жилищно-коммунальное хозяйство</vt:lpstr>
      <vt:lpstr>Расходы по разделу «Общегосударственные вопросы»</vt:lpstr>
      <vt:lpstr>Расходы по разделу «Национальная безопасность и правоохранительная деятельность»</vt:lpstr>
      <vt:lpstr>ИСТОЧНИКИ ФИНАНСИРОВАНИЯ  ДЕФИЦИТА БЮДЖЕТА</vt:lpstr>
      <vt:lpstr>ИТОГИ  РЕАЛИЗАЦИИ  МУНИЦИПАЛЬНЫХ  ПРОГРАММ   ЗА 2021 ГОД 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</vt:vector>
  </TitlesOfParts>
  <Company>MoBIL GROUP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БЮДЖЕТ ДЛЯ ГРАЖДАН </dc:title>
  <dc:creator>Admin</dc:creator>
  <cp:lastModifiedBy>User</cp:lastModifiedBy>
  <cp:revision>3087</cp:revision>
  <dcterms:created xsi:type="dcterms:W3CDTF">2015-03-19T13:20:04Z</dcterms:created>
  <dcterms:modified xsi:type="dcterms:W3CDTF">2022-04-26T12:41:56Z</dcterms:modified>
</cp:coreProperties>
</file>