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notesMasterIdLst>
    <p:notesMasterId r:id="rId57"/>
  </p:notesMasterIdLst>
  <p:sldIdLst>
    <p:sldId id="256" r:id="rId2"/>
    <p:sldId id="281" r:id="rId3"/>
    <p:sldId id="257" r:id="rId4"/>
    <p:sldId id="309" r:id="rId5"/>
    <p:sldId id="310" r:id="rId6"/>
    <p:sldId id="301" r:id="rId7"/>
    <p:sldId id="302" r:id="rId8"/>
    <p:sldId id="258" r:id="rId9"/>
    <p:sldId id="311" r:id="rId10"/>
    <p:sldId id="259" r:id="rId11"/>
    <p:sldId id="260" r:id="rId12"/>
    <p:sldId id="262" r:id="rId13"/>
    <p:sldId id="337" r:id="rId14"/>
    <p:sldId id="276" r:id="rId15"/>
    <p:sldId id="280" r:id="rId16"/>
    <p:sldId id="283" r:id="rId17"/>
    <p:sldId id="314" r:id="rId18"/>
    <p:sldId id="282" r:id="rId19"/>
    <p:sldId id="316" r:id="rId20"/>
    <p:sldId id="317" r:id="rId21"/>
    <p:sldId id="263" r:id="rId22"/>
    <p:sldId id="265" r:id="rId23"/>
    <p:sldId id="267" r:id="rId24"/>
    <p:sldId id="319" r:id="rId25"/>
    <p:sldId id="320" r:id="rId26"/>
    <p:sldId id="305" r:id="rId27"/>
    <p:sldId id="321" r:id="rId28"/>
    <p:sldId id="335" r:id="rId29"/>
    <p:sldId id="322" r:id="rId30"/>
    <p:sldId id="323" r:id="rId31"/>
    <p:sldId id="324" r:id="rId32"/>
    <p:sldId id="325" r:id="rId33"/>
    <p:sldId id="271" r:id="rId34"/>
    <p:sldId id="272" r:id="rId35"/>
    <p:sldId id="285" r:id="rId36"/>
    <p:sldId id="286" r:id="rId37"/>
    <p:sldId id="287" r:id="rId38"/>
    <p:sldId id="288" r:id="rId39"/>
    <p:sldId id="306" r:id="rId40"/>
    <p:sldId id="289" r:id="rId41"/>
    <p:sldId id="290" r:id="rId42"/>
    <p:sldId id="273" r:id="rId43"/>
    <p:sldId id="291" r:id="rId44"/>
    <p:sldId id="292" r:id="rId45"/>
    <p:sldId id="332" r:id="rId46"/>
    <p:sldId id="293" r:id="rId47"/>
    <p:sldId id="295" r:id="rId48"/>
    <p:sldId id="297" r:id="rId49"/>
    <p:sldId id="298" r:id="rId50"/>
    <p:sldId id="299" r:id="rId51"/>
    <p:sldId id="307" r:id="rId52"/>
    <p:sldId id="326" r:id="rId53"/>
    <p:sldId id="327" r:id="rId54"/>
    <p:sldId id="328" r:id="rId55"/>
    <p:sldId id="334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B8B"/>
    <a:srgbClr val="FFFF00"/>
    <a:srgbClr val="D89D28"/>
    <a:srgbClr val="E8DDE9"/>
    <a:srgbClr val="8553A3"/>
    <a:srgbClr val="FF00FF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5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658172833597794E-2"/>
          <c:y val="2.519561318583655E-2"/>
          <c:w val="0.58448594207329962"/>
          <c:h val="0.70275092089334967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Единый налог на вмененный доход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Государственная пошлина</c:v>
                </c:pt>
                <c:pt idx="7">
                  <c:v>Транспортный налог с физических лиц</c:v>
                </c:pt>
                <c:pt idx="8">
                  <c:v>Налог, взимаемый в связи с применением упрощенной системы налогообложения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628848</c:v>
                </c:pt>
                <c:pt idx="1">
                  <c:v>10767</c:v>
                </c:pt>
                <c:pt idx="2">
                  <c:v>86298</c:v>
                </c:pt>
                <c:pt idx="3">
                  <c:v>8299</c:v>
                </c:pt>
                <c:pt idx="4">
                  <c:v>27748</c:v>
                </c:pt>
                <c:pt idx="5">
                  <c:v>174475</c:v>
                </c:pt>
                <c:pt idx="6">
                  <c:v>17901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Единый налог на вмененный доход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Государственная пошлина</c:v>
                </c:pt>
                <c:pt idx="7">
                  <c:v>Транспортный налог с физических лиц</c:v>
                </c:pt>
                <c:pt idx="8">
                  <c:v>Налог, взимаемый в связи с применением упрощенной системы налогообложения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631066</c:v>
                </c:pt>
                <c:pt idx="1">
                  <c:v>17251</c:v>
                </c:pt>
                <c:pt idx="2">
                  <c:v>65793</c:v>
                </c:pt>
                <c:pt idx="3">
                  <c:v>5416</c:v>
                </c:pt>
                <c:pt idx="4">
                  <c:v>28696</c:v>
                </c:pt>
                <c:pt idx="5">
                  <c:v>171568</c:v>
                </c:pt>
                <c:pt idx="6">
                  <c:v>21650</c:v>
                </c:pt>
                <c:pt idx="7">
                  <c:v>68271</c:v>
                </c:pt>
                <c:pt idx="8">
                  <c:v>33659</c:v>
                </c:pt>
              </c:numCache>
            </c:numRef>
          </c:val>
          <c:bubble3D val="1"/>
        </c:ser>
        <c:marker val="1"/>
        <c:axId val="88842240"/>
        <c:axId val="42173184"/>
      </c:lineChart>
      <c:catAx>
        <c:axId val="88842240"/>
        <c:scaling>
          <c:orientation val="minMax"/>
        </c:scaling>
        <c:axPos val="b"/>
        <c:tickLblPos val="nextTo"/>
        <c:txPr>
          <a:bodyPr rot="840000"/>
          <a:lstStyle/>
          <a:p>
            <a:pPr>
              <a:defRPr sz="1100"/>
            </a:pPr>
            <a:endParaRPr lang="ru-RU"/>
          </a:p>
        </c:txPr>
        <c:crossAx val="42173184"/>
        <c:crosses val="autoZero"/>
        <c:auto val="1"/>
        <c:lblAlgn val="ctr"/>
        <c:lblOffset val="100"/>
        <c:tickLblSkip val="1"/>
      </c:catAx>
      <c:valAx>
        <c:axId val="42173184"/>
        <c:scaling>
          <c:orientation val="minMax"/>
          <c:max val="600000"/>
        </c:scaling>
        <c:axPos val="l"/>
        <c:majorGridlines/>
        <c:numFmt formatCode="General" sourceLinked="1"/>
        <c:tickLblPos val="none"/>
        <c:txPr>
          <a:bodyPr rot="600000"/>
          <a:lstStyle/>
          <a:p>
            <a:pPr>
              <a:defRPr sz="1400"/>
            </a:pPr>
            <a:endParaRPr lang="ru-RU"/>
          </a:p>
        </c:txPr>
        <c:crossAx val="88842240"/>
        <c:crosses val="autoZero"/>
        <c:crossBetween val="between"/>
        <c:majorUnit val="100000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>
        <c:manualLayout>
          <c:xMode val="edge"/>
          <c:yMode val="edge"/>
          <c:x val="2.5723543008495681E-2"/>
          <c:y val="0.75106462843997857"/>
          <c:w val="0.14081449160516138"/>
          <c:h val="0.205941578386715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2.9850360914514987E-2"/>
          <c:y val="0.14374469664401221"/>
          <c:w val="0.93533125948968665"/>
          <c:h val="0.7304165846456610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spPr>
              <a:solidFill>
                <a:schemeClr val="accent3">
                  <a:lumMod val="7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1"/>
            <c:spPr>
              <a:solidFill>
                <a:srgbClr val="FFC00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6.955408710456272E-2"/>
                  <c:y val="-4.8200562256367652E-2"/>
                </c:manualLayout>
              </c:layout>
              <c:showVal val="1"/>
            </c:dLbl>
            <c:dLbl>
              <c:idx val="1"/>
              <c:layout>
                <c:manualLayout>
                  <c:x val="4.4713341710076134E-2"/>
                  <c:y val="-3.1905271394965802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138387</c:v>
                </c:pt>
                <c:pt idx="1">
                  <c:v>134683</c:v>
                </c:pt>
              </c:numCache>
            </c:numRef>
          </c:val>
        </c:ser>
        <c:dLbls>
          <c:showVal val="1"/>
        </c:dLbls>
        <c:shape val="cylinder"/>
        <c:axId val="106400000"/>
        <c:axId val="106586112"/>
        <c:axId val="106292096"/>
      </c:bar3DChart>
      <c:catAx>
        <c:axId val="106400000"/>
        <c:scaling>
          <c:orientation val="minMax"/>
        </c:scaling>
        <c:axPos val="b"/>
        <c:tickLblPos val="nextTo"/>
        <c:crossAx val="106586112"/>
        <c:crosses val="autoZero"/>
        <c:auto val="1"/>
        <c:lblAlgn val="ctr"/>
        <c:lblOffset val="100"/>
      </c:catAx>
      <c:valAx>
        <c:axId val="106586112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06400000"/>
        <c:crosses val="autoZero"/>
        <c:crossBetween val="between"/>
      </c:valAx>
      <c:serAx>
        <c:axId val="106292096"/>
        <c:scaling>
          <c:orientation val="minMax"/>
        </c:scaling>
        <c:delete val="1"/>
        <c:axPos val="b"/>
        <c:tickLblPos val="none"/>
        <c:crossAx val="106586112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-4.6823705920581524E-3"/>
                  <c:y val="-2.0093601374592193E-2"/>
                </c:manualLayout>
              </c:layout>
              <c:showVal val="1"/>
            </c:dLbl>
            <c:dLbl>
              <c:idx val="1"/>
              <c:layout>
                <c:manualLayout>
                  <c:x val="-3.1215803947054477E-3"/>
                  <c:y val="-5.2745703608304495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Защита населения и территории от ЧС природного и техногенного характера, гражданская оборона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30783</c:v>
                </c:pt>
                <c:pt idx="1">
                  <c:v>1763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2.1818881521755401E-2"/>
                  <c:y val="-1.25586986307872E-2"/>
                </c:manualLayout>
              </c:layout>
              <c:showVal val="1"/>
            </c:dLbl>
            <c:dLbl>
              <c:idx val="1"/>
              <c:layout>
                <c:manualLayout>
                  <c:x val="7.8039509867635524E-3"/>
                  <c:y val="-3.0140402061888283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Защита населения и территории от ЧС природного и техногенного характера, гражданская оборона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32024</c:v>
                </c:pt>
                <c:pt idx="1">
                  <c:v>1801</c:v>
                </c:pt>
              </c:numCache>
            </c:numRef>
          </c:val>
        </c:ser>
        <c:dLbls>
          <c:showVal val="1"/>
        </c:dLbls>
        <c:shape val="cylinder"/>
        <c:axId val="108440192"/>
        <c:axId val="108405120"/>
        <c:axId val="108432000"/>
      </c:bar3DChart>
      <c:catAx>
        <c:axId val="1084401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405120"/>
        <c:crosses val="autoZero"/>
        <c:auto val="1"/>
        <c:lblAlgn val="ctr"/>
        <c:lblOffset val="100"/>
      </c:catAx>
      <c:valAx>
        <c:axId val="108405120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08440192"/>
        <c:crosses val="autoZero"/>
        <c:crossBetween val="between"/>
      </c:valAx>
      <c:serAx>
        <c:axId val="108432000"/>
        <c:scaling>
          <c:orientation val="minMax"/>
        </c:scaling>
        <c:axPos val="b"/>
        <c:tickLblPos val="nextTo"/>
        <c:crossAx val="10840512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Лист1!$A$2:$A$4</c:f>
              <c:strCache>
                <c:ptCount val="3"/>
                <c:pt idx="0">
                  <c:v>Предьявление исковых требований и дальнейшего взыскания задолженности в судебном порядке</c:v>
                </c:pt>
                <c:pt idx="1">
                  <c:v>Досудебные предупреждения с расчетами за фактическое использование земельных участков без договоров аренды</c:v>
                </c:pt>
                <c:pt idx="2">
                  <c:v>Досудебные предупреждения должникам по договорам аренды земельных участков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341</c:v>
                </c:pt>
                <c:pt idx="1">
                  <c:v>9</c:v>
                </c:pt>
                <c:pt idx="2">
                  <c:v>410</c:v>
                </c:pt>
              </c:numCache>
            </c:numRef>
          </c:val>
        </c:ser>
        <c:dLbls>
          <c:showVal val="1"/>
        </c:dLbls>
        <c:shape val="cylinder"/>
        <c:axId val="89276416"/>
        <c:axId val="70541312"/>
        <c:axId val="0"/>
      </c:bar3DChart>
      <c:catAx>
        <c:axId val="89276416"/>
        <c:scaling>
          <c:orientation val="minMax"/>
        </c:scaling>
        <c:axPos val="l"/>
        <c:tickLblPos val="nextTo"/>
        <c:crossAx val="70541312"/>
        <c:crosses val="autoZero"/>
        <c:auto val="1"/>
        <c:lblAlgn val="ctr"/>
        <c:lblOffset val="100"/>
      </c:catAx>
      <c:valAx>
        <c:axId val="70541312"/>
        <c:scaling>
          <c:orientation val="minMax"/>
        </c:scaling>
        <c:axPos val="b"/>
        <c:majorGridlines/>
        <c:numFmt formatCode="General" sourceLinked="1"/>
        <c:tickLblPos val="nextTo"/>
        <c:crossAx val="892764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"/>
          <c:y val="1.4194445614412811E-2"/>
          <c:w val="0.98653139620289099"/>
          <c:h val="0.8994782721283962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dPt>
            <c:idx val="1"/>
            <c:bubble3D val="1"/>
            <c:spPr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3377476</c:v>
                </c:pt>
                <c:pt idx="1">
                  <c:v>2864301</c:v>
                </c:pt>
              </c:numCache>
            </c:numRef>
          </c:val>
          <c:bubble3D val="1"/>
        </c:ser>
        <c:shape val="cone"/>
        <c:axId val="89352832"/>
        <c:axId val="89354624"/>
        <c:axId val="87601152"/>
      </c:bar3DChart>
      <c:catAx>
        <c:axId val="89352832"/>
        <c:scaling>
          <c:orientation val="minMax"/>
        </c:scaling>
        <c:axPos val="b"/>
        <c:numFmt formatCode="General" sourceLinked="1"/>
        <c:tickLblPos val="nextTo"/>
        <c:crossAx val="89354624"/>
        <c:crosses val="autoZero"/>
        <c:auto val="1"/>
        <c:lblAlgn val="ctr"/>
        <c:lblOffset val="100"/>
      </c:catAx>
      <c:valAx>
        <c:axId val="89354624"/>
        <c:scaling>
          <c:orientation val="minMax"/>
        </c:scaling>
        <c:delete val="1"/>
        <c:axPos val="l"/>
        <c:majorGridlines/>
        <c:numFmt formatCode="#,##0" sourceLinked="0"/>
        <c:tickLblPos val="none"/>
        <c:crossAx val="89352832"/>
        <c:crosses val="autoZero"/>
        <c:crossBetween val="between"/>
      </c:valAx>
      <c:serAx>
        <c:axId val="87601152"/>
        <c:scaling>
          <c:orientation val="minMax"/>
        </c:scaling>
        <c:delete val="1"/>
        <c:axPos val="b"/>
        <c:tickLblPos val="none"/>
        <c:crossAx val="89354624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46246499676674502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0005203600359686E-2"/>
          <c:y val="0.19602683035218321"/>
          <c:w val="0.57476590920097193"/>
          <c:h val="0.71342147499484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2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4"/>
            <c:spPr>
              <a:solidFill>
                <a:srgbClr val="FF00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/>
              <c:dLblPos val="bestFit"/>
              <c:showVal val="1"/>
            </c:dLbl>
            <c:dLbl>
              <c:idx val="1"/>
              <c:layout/>
              <c:dLblPos val="bestFit"/>
              <c:showVal val="1"/>
            </c:dLbl>
            <c:dLbl>
              <c:idx val="2"/>
              <c:layout/>
              <c:dLblPos val="bestFit"/>
              <c:showVal val="1"/>
            </c:dLbl>
            <c:dLbl>
              <c:idx val="3"/>
              <c:layout>
                <c:manualLayout>
                  <c:x val="4.4024904165444113E-2"/>
                  <c:y val="4.2827582649547034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8.8895037303547544E-2"/>
                  <c:y val="-3.2087208564128555E-3"/>
                </c:manualLayout>
              </c:layout>
              <c:dLblPos val="bestFit"/>
              <c:showVal val="1"/>
            </c:dLbl>
            <c:delete val="1"/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745334</c:v>
                </c:pt>
                <c:pt idx="1">
                  <c:v>867368</c:v>
                </c:pt>
                <c:pt idx="2">
                  <c:v>121584</c:v>
                </c:pt>
                <c:pt idx="3">
                  <c:v>18918</c:v>
                </c:pt>
                <c:pt idx="4">
                  <c:v>85698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888024934384014"/>
          <c:y val="3.9567913385826811E-2"/>
          <c:w val="0.33861975065616801"/>
          <c:h val="0.93762992125984979"/>
        </c:manualLayout>
      </c:layout>
      <c:spPr>
        <a:solidFill>
          <a:schemeClr val="accent6">
            <a:lumMod val="40000"/>
            <a:lumOff val="60000"/>
          </a:schemeClr>
        </a:solidFill>
      </c:spPr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Lbls>
            <c:dLbl>
              <c:idx val="0"/>
              <c:layout>
                <c:manualLayout>
                  <c:x val="-1.6581728335978197E-2"/>
                  <c:y val="-1.9596588033428605E-2"/>
                </c:manualLayout>
              </c:layout>
              <c:showVal val="1"/>
            </c:dLbl>
            <c:dLbl>
              <c:idx val="1"/>
              <c:layout>
                <c:manualLayout>
                  <c:x val="-2.1035541505489353E-2"/>
                  <c:y val="-4.899153717219833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146223</c:v>
                </c:pt>
                <c:pt idx="1">
                  <c:v>23296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Lbls>
            <c:dLbl>
              <c:idx val="0"/>
              <c:layout>
                <c:manualLayout>
                  <c:x val="1.7801431154114207E-2"/>
                  <c:y val="-7.2421502280744969E-3"/>
                </c:manualLayout>
              </c:layout>
              <c:showVal val="1"/>
            </c:dLbl>
            <c:dLbl>
              <c:idx val="1"/>
              <c:layout>
                <c:manualLayout>
                  <c:x val="9.0445790923515609E-3"/>
                  <c:y val="-3.429402905849967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146269</c:v>
                </c:pt>
                <c:pt idx="1">
                  <c:v>23467</c:v>
                </c:pt>
              </c:numCache>
            </c:numRef>
          </c:val>
        </c:ser>
        <c:dLbls>
          <c:showVal val="1"/>
        </c:dLbls>
        <c:shape val="cylinder"/>
        <c:axId val="96597888"/>
        <c:axId val="96599424"/>
        <c:axId val="96423936"/>
      </c:bar3DChart>
      <c:catAx>
        <c:axId val="96597888"/>
        <c:scaling>
          <c:orientation val="minMax"/>
        </c:scaling>
        <c:axPos val="b"/>
        <c:tickLblPos val="nextTo"/>
        <c:crossAx val="96599424"/>
        <c:crosses val="autoZero"/>
        <c:auto val="1"/>
        <c:lblAlgn val="ctr"/>
        <c:lblOffset val="100"/>
      </c:catAx>
      <c:valAx>
        <c:axId val="96599424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96597888"/>
        <c:crosses val="autoZero"/>
        <c:crossBetween val="between"/>
      </c:valAx>
      <c:serAx>
        <c:axId val="96423936"/>
        <c:scaling>
          <c:orientation val="minMax"/>
        </c:scaling>
        <c:delete val="1"/>
        <c:axPos val="b"/>
        <c:tickLblPos val="none"/>
        <c:crossAx val="96599424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>
        <c:manualLayout>
          <c:layoutTarget val="inner"/>
          <c:xMode val="edge"/>
          <c:yMode val="edge"/>
          <c:x val="0"/>
          <c:y val="4.8103733731482412E-2"/>
          <c:w val="0.62030756913143659"/>
          <c:h val="0.91533190079151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            </c:v>
                </c:pt>
              </c:strCache>
            </c:strRef>
          </c:tx>
          <c:spPr>
            <a:ln w="3175">
              <a:solidFill>
                <a:srgbClr val="000000"/>
              </a:solidFill>
            </a:ln>
          </c:spPr>
          <c:dPt>
            <c:idx val="0"/>
            <c:spPr>
              <a:solidFill>
                <a:srgbClr val="7030A0"/>
              </a:solidFill>
              <a:ln w="3175">
                <a:solidFill>
                  <a:srgbClr val="000000"/>
                </a:solidFill>
              </a:ln>
            </c:spPr>
          </c:dPt>
          <c:dPt>
            <c:idx val="1"/>
            <c:explosion val="32"/>
            <c:spPr>
              <a:solidFill>
                <a:srgbClr val="00B0F0"/>
              </a:solidFill>
              <a:ln w="3175">
                <a:solidFill>
                  <a:srgbClr val="000000"/>
                </a:solidFill>
              </a:ln>
            </c:spPr>
          </c:dPt>
          <c:dPt>
            <c:idx val="2"/>
            <c:explosion val="32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</c:spPr>
          </c:dPt>
          <c:dPt>
            <c:idx val="3"/>
            <c:explosion val="32"/>
            <c:spPr>
              <a:solidFill>
                <a:srgbClr val="FF0000"/>
              </a:solidFill>
              <a:ln w="3175">
                <a:solidFill>
                  <a:srgbClr val="000000"/>
                </a:solidFill>
              </a:ln>
            </c:spPr>
          </c:dPt>
          <c:dPt>
            <c:idx val="4"/>
            <c:spPr>
              <a:solidFill>
                <a:srgbClr val="E8DDE9"/>
              </a:solidFill>
              <a:ln w="3175">
                <a:solidFill>
                  <a:srgbClr val="000000"/>
                </a:solidFill>
              </a:ln>
            </c:spPr>
          </c:dPt>
          <c:dPt>
            <c:idx val="5"/>
            <c:spPr>
              <a:solidFill>
                <a:srgbClr val="D89D28"/>
              </a:solidFill>
              <a:ln w="3175">
                <a:solidFill>
                  <a:srgbClr val="000000"/>
                </a:solidFill>
              </a:ln>
            </c:spPr>
          </c:dPt>
          <c:dPt>
            <c:idx val="7"/>
            <c:spPr>
              <a:solidFill>
                <a:srgbClr val="FF00FF"/>
              </a:solidFill>
              <a:ln w="3175">
                <a:solidFill>
                  <a:srgbClr val="000000"/>
                </a:solidFill>
              </a:ln>
            </c:spPr>
          </c:dPt>
          <c:dPt>
            <c:idx val="8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rgbClr val="000000"/>
                </a:solidFill>
              </a:ln>
            </c:spPr>
          </c:dPt>
          <c:dPt>
            <c:idx val="9"/>
            <c:spPr>
              <a:solidFill>
                <a:srgbClr val="FFFF00"/>
              </a:solidFill>
              <a:ln w="3175">
                <a:solidFill>
                  <a:srgbClr val="000000"/>
                </a:solidFill>
              </a:ln>
            </c:spPr>
          </c:dPt>
          <c:dPt>
            <c:idx val="10"/>
            <c:explosion val="29"/>
            <c:spPr>
              <a:solidFill>
                <a:srgbClr val="25FB8B"/>
              </a:solidFill>
              <a:ln w="3175">
                <a:solidFill>
                  <a:srgbClr val="000000"/>
                </a:solidFill>
              </a:ln>
            </c:spPr>
          </c:dPt>
          <c:dPt>
            <c:idx val="12"/>
            <c:spPr>
              <a:solidFill>
                <a:srgbClr val="008000"/>
              </a:solidFill>
              <a:ln w="3175">
                <a:solidFill>
                  <a:srgbClr val="000000"/>
                </a:solidFill>
              </a:ln>
            </c:spPr>
          </c:dPt>
          <c:cat>
            <c:strRef>
              <c:f>Лист1!$A$2:$A$12</c:f>
              <c:strCache>
                <c:ptCount val="11"/>
                <c:pt idx="0">
                  <c:v>Обеспечение жильем 1 инвалида - 665</c:v>
                </c:pt>
                <c:pt idx="1">
                  <c:v>Жилищные субсидии 1 работнику бюджетной сферы    - 997</c:v>
                </c:pt>
                <c:pt idx="2">
                  <c:v>Социальные выплаты на приобретение (строительство) жилья для 3 многодетных семей - 2206</c:v>
                </c:pt>
                <c:pt idx="3">
                  <c:v>Социальные выплаты на приобретение (строительство) жилья 19 молодым семьям - 15 587</c:v>
                </c:pt>
                <c:pt idx="4">
                  <c:v>Компенсация стоимости единых социальных проездных билетов 29 090 штук - 11 052 </c:v>
                </c:pt>
                <c:pt idx="5">
                  <c:v>Льготные месячные проездные билеты для учащихся  9 070 штук - 3 941</c:v>
                </c:pt>
                <c:pt idx="6">
                  <c:v>Приобретение жилых помещений для 11 детей-сирот - 10 561</c:v>
                </c:pt>
                <c:pt idx="7">
                  <c:v>Компенсация части родительской платы за присмотр и уход за детьми в ДОУ( 6 561 детей) - 49 010</c:v>
                </c:pt>
                <c:pt idx="8">
                  <c:v>Содержание ребенка в семье опекуна и приемной семье - 29 988</c:v>
                </c:pt>
                <c:pt idx="9">
                  <c:v>Социальная поддержка 114 детей-инвалидов дошкольного возраста - 1 612</c:v>
                </c:pt>
                <c:pt idx="10">
                  <c:v>Оказание других видов социальной помощи - 17 717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665</c:v>
                </c:pt>
                <c:pt idx="1">
                  <c:v>997</c:v>
                </c:pt>
                <c:pt idx="2">
                  <c:v>2206</c:v>
                </c:pt>
                <c:pt idx="3">
                  <c:v>15587</c:v>
                </c:pt>
                <c:pt idx="4" formatCode="#,##0">
                  <c:v>11052</c:v>
                </c:pt>
                <c:pt idx="5">
                  <c:v>3941</c:v>
                </c:pt>
                <c:pt idx="6" formatCode="#,##0">
                  <c:v>10561</c:v>
                </c:pt>
                <c:pt idx="7" formatCode="#,##0">
                  <c:v>49010</c:v>
                </c:pt>
                <c:pt idx="8">
                  <c:v>29988</c:v>
                </c:pt>
                <c:pt idx="9">
                  <c:v>1612</c:v>
                </c:pt>
                <c:pt idx="10">
                  <c:v>17717</c:v>
                </c:pt>
              </c:numCache>
            </c:numRef>
          </c:val>
        </c:ser>
        <c:firstSliceAng val="0"/>
      </c:pieChart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23664537774081"/>
          <c:y val="0"/>
          <c:w val="0.33770604919012681"/>
          <c:h val="0.99964841304896146"/>
        </c:manualLayout>
      </c:layout>
      <c:txPr>
        <a:bodyPr/>
        <a:lstStyle/>
        <a:p>
          <a:pPr>
            <a:defRPr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57666668639732199"/>
          <c:y val="2.5195613185836494E-2"/>
          <c:w val="0.35839836101999867"/>
          <c:h val="0.887990079024408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Lbls>
            <c:dLbl>
              <c:idx val="0"/>
              <c:layout>
                <c:manualLayout>
                  <c:x val="1.055200894107682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6581728335978197E-2"/>
                  <c:y val="-4.5810205792429989E-3"/>
                </c:manualLayout>
              </c:layout>
              <c:showVal val="1"/>
            </c:dLbl>
            <c:dLbl>
              <c:idx val="2"/>
              <c:layout>
                <c:manualLayout>
                  <c:x val="1.65817283359781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47881</c:v>
                </c:pt>
                <c:pt idx="1">
                  <c:v>2545</c:v>
                </c:pt>
                <c:pt idx="2">
                  <c:v>96726</c:v>
                </c:pt>
                <c:pt idx="3">
                  <c:v>32160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dLbls>
            <c:dLbl>
              <c:idx val="0"/>
              <c:layout>
                <c:manualLayout>
                  <c:x val="1.808915818470302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5074298487252599E-2"/>
                  <c:y val="2.2905102896215454E-3"/>
                </c:manualLayout>
              </c:layout>
              <c:showVal val="1"/>
            </c:dLbl>
            <c:dLbl>
              <c:idx val="2"/>
              <c:layout>
                <c:manualLayout>
                  <c:x val="1.65817283359781E-2"/>
                  <c:y val="-2.2905102896215454E-3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55721</c:v>
                </c:pt>
                <c:pt idx="1">
                  <c:v>2545</c:v>
                </c:pt>
                <c:pt idx="2">
                  <c:v>96730</c:v>
                </c:pt>
                <c:pt idx="3">
                  <c:v>32160</c:v>
                </c:pt>
              </c:numCache>
            </c:numRef>
          </c:val>
        </c:ser>
        <c:dLbls>
          <c:showVal val="1"/>
        </c:dLbls>
        <c:shape val="box"/>
        <c:axId val="101020800"/>
        <c:axId val="101022720"/>
        <c:axId val="0"/>
      </c:bar3DChart>
      <c:catAx>
        <c:axId val="101020800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01022720"/>
        <c:crosses val="autoZero"/>
        <c:auto val="1"/>
        <c:lblAlgn val="l"/>
        <c:lblOffset val="100"/>
      </c:catAx>
      <c:valAx>
        <c:axId val="101022720"/>
        <c:scaling>
          <c:orientation val="minMax"/>
        </c:scaling>
        <c:axPos val="b"/>
        <c:majorGridlines/>
        <c:numFmt formatCode="#,##0" sourceLinked="1"/>
        <c:tickLblPos val="nextTo"/>
        <c:crossAx val="1010208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2356543717364734E-3"/>
          <c:y val="3.7877645629562445E-2"/>
          <c:w val="0.11652050235159152"/>
          <c:h val="0.1706668234554024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38118310928415955"/>
          <c:y val="2.4250777691367641E-2"/>
          <c:w val="0.5531965198311295"/>
          <c:h val="0.887781392345295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8553A3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5.8789764100285174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0576417435099872E-2"/>
                  <c:y val="2.2046161537607012E-3"/>
                </c:manualLayout>
              </c:layout>
              <c:showVal val="1"/>
            </c:dLbl>
            <c:dLbl>
              <c:idx val="2"/>
              <c:layout>
                <c:manualLayout>
                  <c:x val="1.4697441025071378E-2"/>
                  <c:y val="-2.20461615376070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214</a:t>
                    </a:r>
                    <a:r>
                      <a:rPr lang="ru-RU" baseline="0" dirty="0" smtClean="0"/>
                      <a:t> 445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  5 399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  4 901</a:t>
                    </a:r>
                    <a:endParaRPr lang="en-US" dirty="0"/>
                  </a:p>
                </c:rich>
              </c:tx>
              <c:showVal val="1"/>
            </c:dLbl>
            <c:numFmt formatCode="#,##0" sourceLinked="0"/>
            <c:showVal val="1"/>
          </c:dLbls>
          <c:cat>
            <c:strRef>
              <c:f>Лист1!$A$2:$A$5</c:f>
              <c:strCache>
                <c:ptCount val="4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</c:v>
                </c:pt>
                <c:pt idx="3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1231</c:v>
                </c:pt>
                <c:pt idx="1">
                  <c:v>12734</c:v>
                </c:pt>
                <c:pt idx="2">
                  <c:v>214445</c:v>
                </c:pt>
                <c:pt idx="3">
                  <c:v>5399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25FB8B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dLbl>
              <c:idx val="0"/>
              <c:layout>
                <c:manualLayout>
                  <c:x val="1.0288208717549848E-2"/>
                  <c:y val="4.4092323075214605E-3"/>
                </c:manualLayout>
              </c:layout>
              <c:showVal val="1"/>
            </c:dLbl>
            <c:dLbl>
              <c:idx val="1"/>
              <c:layout>
                <c:manualLayout>
                  <c:x val="1.1757952820057031E-2"/>
                  <c:y val="1.1023080768803541E-2"/>
                </c:manualLayout>
              </c:layout>
              <c:showVal val="1"/>
            </c:dLbl>
            <c:dLbl>
              <c:idx val="2"/>
              <c:layout>
                <c:manualLayout>
                  <c:x val="1.7636929230085543E-2"/>
                  <c:y val="0"/>
                </c:manualLayout>
              </c:layout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 3 654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1757952820057031E-2"/>
                  <c:y val="-4.409232307521443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4</a:t>
                    </a:r>
                    <a:r>
                      <a:rPr lang="ru-RU" baseline="0" dirty="0" smtClean="0"/>
                      <a:t> 858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</c:v>
                </c:pt>
                <c:pt idx="3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313</c:v>
                </c:pt>
                <c:pt idx="1">
                  <c:v>12734</c:v>
                </c:pt>
                <c:pt idx="2">
                  <c:v>120316</c:v>
                </c:pt>
                <c:pt idx="3">
                  <c:v>3654</c:v>
                </c:pt>
              </c:numCache>
            </c:numRef>
          </c:val>
        </c:ser>
        <c:dLbls>
          <c:showVal val="1"/>
        </c:dLbls>
        <c:shape val="cylinder"/>
        <c:axId val="106237312"/>
        <c:axId val="106251392"/>
        <c:axId val="0"/>
      </c:bar3DChart>
      <c:catAx>
        <c:axId val="106237312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06251392"/>
        <c:crosses val="autoZero"/>
        <c:auto val="1"/>
        <c:lblAlgn val="ctr"/>
        <c:lblOffset val="100"/>
      </c:catAx>
      <c:valAx>
        <c:axId val="106251392"/>
        <c:scaling>
          <c:orientation val="minMax"/>
        </c:scaling>
        <c:axPos val="b"/>
        <c:majorGridlines/>
        <c:numFmt formatCode="#,##0" sourceLinked="0"/>
        <c:tickLblPos val="nextTo"/>
        <c:crossAx val="10623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44983352544161759"/>
          <c:w val="0.10755436895900454"/>
          <c:h val="0.1223791106543714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45554660593267804"/>
          <c:y val="1.3395136124115605E-2"/>
          <c:w val="0.6076224199210537"/>
          <c:h val="0.88636090364080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dLbls>
            <c:dLbl>
              <c:idx val="0"/>
              <c:layout>
                <c:manualLayout>
                  <c:x val="6.0297193949011103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2339498509827433E-3"/>
                  <c:y val="2.2325226873526052E-3"/>
                </c:manualLayout>
              </c:layout>
              <c:showVal val="1"/>
            </c:dLbl>
            <c:dLbl>
              <c:idx val="2"/>
              <c:layout>
                <c:manualLayout>
                  <c:x val="9.0445790923514516E-3"/>
                  <c:y val="-4.0929109784896318E-17"/>
                </c:manualLayout>
              </c:layout>
              <c:showVal val="1"/>
            </c:dLbl>
            <c:dLbl>
              <c:idx val="3"/>
              <c:layout>
                <c:manualLayout>
                  <c:x val="1.5074298487252599E-2"/>
                  <c:y val="-2.0464554892448097E-17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145995</c:v>
                </c:pt>
                <c:pt idx="1">
                  <c:v>900</c:v>
                </c:pt>
                <c:pt idx="2">
                  <c:v>179880</c:v>
                </c:pt>
                <c:pt idx="3">
                  <c:v>13805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dLbls>
            <c:dLbl>
              <c:idx val="0"/>
              <c:layout>
                <c:manualLayout>
                  <c:x val="1.3566868638527539E-2"/>
                  <c:y val="6.6975680620578034E-3"/>
                </c:manualLayout>
              </c:layout>
              <c:showVal val="1"/>
            </c:dLbl>
            <c:dLbl>
              <c:idx val="1"/>
              <c:layout>
                <c:manualLayout>
                  <c:x val="5.6102462045279997E-3"/>
                  <c:y val="8.9300907494104034E-3"/>
                </c:manualLayout>
              </c:layout>
              <c:showVal val="1"/>
            </c:dLbl>
            <c:dLbl>
              <c:idx val="2"/>
              <c:layout>
                <c:manualLayout>
                  <c:x val="2.4118877579604445E-2"/>
                  <c:y val="-4.4650453747052017E-3"/>
                </c:manualLayout>
              </c:layout>
              <c:showVal val="1"/>
            </c:dLbl>
            <c:dLbl>
              <c:idx val="3"/>
              <c:layout>
                <c:manualLayout>
                  <c:x val="1.6581728335978103E-2"/>
                  <c:y val="-4.4650453747052017E-3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34903</c:v>
                </c:pt>
                <c:pt idx="1">
                  <c:v>700</c:v>
                </c:pt>
                <c:pt idx="2">
                  <c:v>173437</c:v>
                </c:pt>
                <c:pt idx="3">
                  <c:v>13760</c:v>
                </c:pt>
              </c:numCache>
            </c:numRef>
          </c:val>
        </c:ser>
        <c:dLbls>
          <c:showVal val="1"/>
        </c:dLbls>
        <c:shape val="box"/>
        <c:axId val="106373888"/>
        <c:axId val="106375424"/>
        <c:axId val="0"/>
      </c:bar3DChart>
      <c:catAx>
        <c:axId val="106373888"/>
        <c:scaling>
          <c:orientation val="minMax"/>
        </c:scaling>
        <c:axPos val="l"/>
        <c:tickLblPos val="nextTo"/>
        <c:crossAx val="106375424"/>
        <c:crosses val="autoZero"/>
        <c:auto val="1"/>
        <c:lblAlgn val="ctr"/>
        <c:lblOffset val="100"/>
      </c:catAx>
      <c:valAx>
        <c:axId val="106375424"/>
        <c:scaling>
          <c:orientation val="minMax"/>
        </c:scaling>
        <c:axPos val="b"/>
        <c:majorGridlines/>
        <c:numFmt formatCode="#,##0" sourceLinked="1"/>
        <c:tickLblPos val="nextTo"/>
        <c:crossAx val="106373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572818594712738E-4"/>
          <c:y val="0"/>
          <c:w val="9.4605585134415748E-2"/>
          <c:h val="0.1169880561794118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E7742-48EF-4D20-9C42-D007E1729DEC}" type="doc">
      <dgm:prSet loTypeId="urn:microsoft.com/office/officeart/2005/8/layout/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181E8B8-CA16-4E97-9319-33EEA0659C93}">
      <dgm:prSet phldrT="[Текст]"/>
      <dgm:spPr>
        <a:solidFill>
          <a:srgbClr val="FFC000"/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2020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2 928 003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ACB098C7-FF57-4146-8975-DC2A78E7DEAF}" type="parTrans" cxnId="{7E35E689-0BD0-40D3-B9CE-51D0686ED143}">
      <dgm:prSet/>
      <dgm:spPr/>
      <dgm:t>
        <a:bodyPr/>
        <a:lstStyle/>
        <a:p>
          <a:endParaRPr lang="ru-RU"/>
        </a:p>
      </dgm:t>
    </dgm:pt>
    <dgm:pt modelId="{048D2A75-B3AB-4C9E-BAB7-8E1FB43C727B}" type="sibTrans" cxnId="{7E35E689-0BD0-40D3-B9CE-51D0686ED143}">
      <dgm:prSet/>
      <dgm:spPr/>
      <dgm:t>
        <a:bodyPr/>
        <a:lstStyle/>
        <a:p>
          <a:endParaRPr lang="ru-RU"/>
        </a:p>
      </dgm:t>
    </dgm:pt>
    <dgm:pt modelId="{6CBF051A-D560-4353-82EB-411050D5CD62}">
      <dgm:prSet phldrT="[Текст]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1 043 658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BD446888-EDED-4AE9-8206-3C3E7F200C09}" type="parTrans" cxnId="{1544704E-0722-467B-B586-D4F0D2E3E3D0}">
      <dgm:prSet/>
      <dgm:spPr/>
      <dgm:t>
        <a:bodyPr/>
        <a:lstStyle/>
        <a:p>
          <a:endParaRPr lang="ru-RU"/>
        </a:p>
      </dgm:t>
    </dgm:pt>
    <dgm:pt modelId="{DD2B09FF-4FE1-442F-887A-BD1B1F553A7E}" type="sibTrans" cxnId="{1544704E-0722-467B-B586-D4F0D2E3E3D0}">
      <dgm:prSet/>
      <dgm:spPr/>
      <dgm:t>
        <a:bodyPr/>
        <a:lstStyle/>
        <a:p>
          <a:endParaRPr lang="ru-RU"/>
        </a:p>
      </dgm:t>
    </dgm:pt>
    <dgm:pt modelId="{25E48617-7467-4A73-823B-29E5DCD8C86E}">
      <dgm:prSet phldrT="[Текст]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134 785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E1655950-BD78-4EDC-BFF8-4EF0AE3ACB56}" type="parTrans" cxnId="{31552880-FC35-4670-BEF1-86E3821641E2}">
      <dgm:prSet/>
      <dgm:spPr/>
      <dgm:t>
        <a:bodyPr/>
        <a:lstStyle/>
        <a:p>
          <a:endParaRPr lang="ru-RU"/>
        </a:p>
      </dgm:t>
    </dgm:pt>
    <dgm:pt modelId="{E57010CB-9E01-40E6-A817-077C0D13CE8A}" type="sibTrans" cxnId="{31552880-FC35-4670-BEF1-86E3821641E2}">
      <dgm:prSet/>
      <dgm:spPr/>
      <dgm:t>
        <a:bodyPr/>
        <a:lstStyle/>
        <a:p>
          <a:endParaRPr lang="ru-RU"/>
        </a:p>
      </dgm:t>
    </dgm:pt>
    <dgm:pt modelId="{051936C0-2260-4B70-8610-3A66E0AF9C45}">
      <dgm:prSet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- 1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749 560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8BEF7707-38AD-4F9C-A67C-6486A3272CD9}" type="parTrans" cxnId="{C38F61DA-A79D-45A6-BE26-B67BAE4A53EB}">
      <dgm:prSet/>
      <dgm:spPr/>
      <dgm:t>
        <a:bodyPr/>
        <a:lstStyle/>
        <a:p>
          <a:endParaRPr lang="ru-RU"/>
        </a:p>
      </dgm:t>
    </dgm:pt>
    <dgm:pt modelId="{C2F1FF3B-C2DC-48C8-AD5A-B5214214F458}" type="sibTrans" cxnId="{C38F61DA-A79D-45A6-BE26-B67BAE4A53EB}">
      <dgm:prSet/>
      <dgm:spPr/>
      <dgm:t>
        <a:bodyPr/>
        <a:lstStyle/>
        <a:p>
          <a:endParaRPr lang="ru-RU"/>
        </a:p>
      </dgm:t>
    </dgm:pt>
    <dgm:pt modelId="{6B64F7A1-17C9-4E3E-8F0F-E1D5F77CD5C0}" type="pres">
      <dgm:prSet presAssocID="{C3EE7742-48EF-4D20-9C42-D007E1729D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6BA808-DE77-4D03-B3A6-EF1E3B0E3B97}" type="pres">
      <dgm:prSet presAssocID="{9181E8B8-CA16-4E97-9319-33EEA0659C93}" presName="parentLin" presStyleCnt="0"/>
      <dgm:spPr/>
    </dgm:pt>
    <dgm:pt modelId="{EE9A618F-E8E3-4014-B4A8-FD4F626F1D49}" type="pres">
      <dgm:prSet presAssocID="{9181E8B8-CA16-4E97-9319-33EEA0659C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732A981-3D5F-4538-AEA0-FB67AE1B0EFF}" type="pres">
      <dgm:prSet presAssocID="{9181E8B8-CA16-4E97-9319-33EEA0659C93}" presName="parentText" presStyleLbl="node1" presStyleIdx="0" presStyleCnt="4" custScaleX="111439" custScaleY="235447" custLinFactNeighborX="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98055-8F57-4E6D-9572-E1E2B402A7DD}" type="pres">
      <dgm:prSet presAssocID="{9181E8B8-CA16-4E97-9319-33EEA0659C93}" presName="negativeSpace" presStyleCnt="0"/>
      <dgm:spPr/>
    </dgm:pt>
    <dgm:pt modelId="{234916C5-E1F0-484D-A8D8-02A2C6568CBF}" type="pres">
      <dgm:prSet presAssocID="{9181E8B8-CA16-4E97-9319-33EEA0659C93}" presName="childText" presStyleLbl="conFgAcc1" presStyleIdx="0" presStyleCnt="4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E024DD6-F839-4FB9-8EBD-FB22436A904F}" type="pres">
      <dgm:prSet presAssocID="{048D2A75-B3AB-4C9E-BAB7-8E1FB43C727B}" presName="spaceBetweenRectangles" presStyleCnt="0"/>
      <dgm:spPr/>
    </dgm:pt>
    <dgm:pt modelId="{0EEED258-9D67-421A-832F-ED0BA0377267}" type="pres">
      <dgm:prSet presAssocID="{6CBF051A-D560-4353-82EB-411050D5CD62}" presName="parentLin" presStyleCnt="0"/>
      <dgm:spPr/>
    </dgm:pt>
    <dgm:pt modelId="{4276EE09-AE15-42C0-9712-2808AAA2C198}" type="pres">
      <dgm:prSet presAssocID="{6CBF051A-D560-4353-82EB-411050D5CD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858C47D-43EB-4C96-BF47-3694B0C4342B}" type="pres">
      <dgm:prSet presAssocID="{6CBF051A-D560-4353-82EB-411050D5CD62}" presName="parentText" presStyleLbl="node1" presStyleIdx="1" presStyleCnt="4" custScaleX="111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0D5F0-F8C9-4338-A058-492E9397E850}" type="pres">
      <dgm:prSet presAssocID="{6CBF051A-D560-4353-82EB-411050D5CD62}" presName="negativeSpace" presStyleCnt="0"/>
      <dgm:spPr/>
    </dgm:pt>
    <dgm:pt modelId="{D51ED628-8C9D-43B5-8102-020C2419719B}" type="pres">
      <dgm:prSet presAssocID="{6CBF051A-D560-4353-82EB-411050D5CD62}" presName="childText" presStyleLbl="conFgAcc1" presStyleIdx="1" presStyleCnt="4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2B9137D4-DBF6-417F-9C1B-BFFE7228ED9A}" type="pres">
      <dgm:prSet presAssocID="{DD2B09FF-4FE1-442F-887A-BD1B1F553A7E}" presName="spaceBetweenRectangles" presStyleCnt="0"/>
      <dgm:spPr/>
    </dgm:pt>
    <dgm:pt modelId="{29AEAE01-48A0-4FEE-968C-D5E09C145B8F}" type="pres">
      <dgm:prSet presAssocID="{25E48617-7467-4A73-823B-29E5DCD8C86E}" presName="parentLin" presStyleCnt="0"/>
      <dgm:spPr/>
    </dgm:pt>
    <dgm:pt modelId="{931BF696-4242-4580-8CA2-1F031F40D9BC}" type="pres">
      <dgm:prSet presAssocID="{25E48617-7467-4A73-823B-29E5DCD8C86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F26F6B1-5EDA-4E35-B6FC-0E8C932FAEEA}" type="pres">
      <dgm:prSet presAssocID="{25E48617-7467-4A73-823B-29E5DCD8C86E}" presName="parentText" presStyleLbl="node1" presStyleIdx="2" presStyleCnt="4" custScaleX="111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77286-5F65-4501-8D9E-D828D29A4B07}" type="pres">
      <dgm:prSet presAssocID="{25E48617-7467-4A73-823B-29E5DCD8C86E}" presName="negativeSpace" presStyleCnt="0"/>
      <dgm:spPr/>
    </dgm:pt>
    <dgm:pt modelId="{0377AF04-01C0-4B31-8FB4-6210940DD2B7}" type="pres">
      <dgm:prSet presAssocID="{25E48617-7467-4A73-823B-29E5DCD8C86E}" presName="childText" presStyleLbl="conFgAcc1" presStyleIdx="2" presStyleCnt="4" custLinFactNeighborY="-63855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15154A7-52D1-4C89-A057-B0FF0C90E8D6}" type="pres">
      <dgm:prSet presAssocID="{E57010CB-9E01-40E6-A817-077C0D13CE8A}" presName="spaceBetweenRectangles" presStyleCnt="0"/>
      <dgm:spPr/>
    </dgm:pt>
    <dgm:pt modelId="{4D5A04CE-AFF3-4C78-BC26-A023B1E99112}" type="pres">
      <dgm:prSet presAssocID="{051936C0-2260-4B70-8610-3A66E0AF9C45}" presName="parentLin" presStyleCnt="0"/>
      <dgm:spPr/>
    </dgm:pt>
    <dgm:pt modelId="{7836EEB1-11EA-43E6-A13F-E3DA25B9A40D}" type="pres">
      <dgm:prSet presAssocID="{051936C0-2260-4B70-8610-3A66E0AF9C4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B6D344B-1B70-41F4-89F6-711BE7EBD3D3}" type="pres">
      <dgm:prSet presAssocID="{051936C0-2260-4B70-8610-3A66E0AF9C45}" presName="parentText" presStyleLbl="node1" presStyleIdx="3" presStyleCnt="4" custScaleX="111428" custLinFactNeighborY="6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B462F-8A91-4E2F-9F8C-850680C2E069}" type="pres">
      <dgm:prSet presAssocID="{051936C0-2260-4B70-8610-3A66E0AF9C45}" presName="negativeSpace" presStyleCnt="0"/>
      <dgm:spPr/>
    </dgm:pt>
    <dgm:pt modelId="{BC76A46D-B040-44D4-B322-D1462D5E8687}" type="pres">
      <dgm:prSet presAssocID="{051936C0-2260-4B70-8610-3A66E0AF9C45}" presName="childText" presStyleLbl="conFgAcc1" presStyleIdx="3" presStyleCnt="4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1544704E-0722-467B-B586-D4F0D2E3E3D0}" srcId="{C3EE7742-48EF-4D20-9C42-D007E1729DEC}" destId="{6CBF051A-D560-4353-82EB-411050D5CD62}" srcOrd="1" destOrd="0" parTransId="{BD446888-EDED-4AE9-8206-3C3E7F200C09}" sibTransId="{DD2B09FF-4FE1-442F-887A-BD1B1F553A7E}"/>
    <dgm:cxn modelId="{31552880-FC35-4670-BEF1-86E3821641E2}" srcId="{C3EE7742-48EF-4D20-9C42-D007E1729DEC}" destId="{25E48617-7467-4A73-823B-29E5DCD8C86E}" srcOrd="2" destOrd="0" parTransId="{E1655950-BD78-4EDC-BFF8-4EF0AE3ACB56}" sibTransId="{E57010CB-9E01-40E6-A817-077C0D13CE8A}"/>
    <dgm:cxn modelId="{048BAB7D-577F-4F36-A9F7-0537B4F0D412}" type="presOf" srcId="{9181E8B8-CA16-4E97-9319-33EEA0659C93}" destId="{EE9A618F-E8E3-4014-B4A8-FD4F626F1D49}" srcOrd="0" destOrd="0" presId="urn:microsoft.com/office/officeart/2005/8/layout/list1"/>
    <dgm:cxn modelId="{6CD57B49-7E8F-4BB6-9942-D9E6612FFFC2}" type="presOf" srcId="{051936C0-2260-4B70-8610-3A66E0AF9C45}" destId="{8B6D344B-1B70-41F4-89F6-711BE7EBD3D3}" srcOrd="1" destOrd="0" presId="urn:microsoft.com/office/officeart/2005/8/layout/list1"/>
    <dgm:cxn modelId="{57B5CBBB-9E3A-449D-8B1E-8D405FD88435}" type="presOf" srcId="{6CBF051A-D560-4353-82EB-411050D5CD62}" destId="{6858C47D-43EB-4C96-BF47-3694B0C4342B}" srcOrd="1" destOrd="0" presId="urn:microsoft.com/office/officeart/2005/8/layout/list1"/>
    <dgm:cxn modelId="{CE586242-3EE5-4B71-A43C-8A0BF719F6E9}" type="presOf" srcId="{25E48617-7467-4A73-823B-29E5DCD8C86E}" destId="{4F26F6B1-5EDA-4E35-B6FC-0E8C932FAEEA}" srcOrd="1" destOrd="0" presId="urn:microsoft.com/office/officeart/2005/8/layout/list1"/>
    <dgm:cxn modelId="{48B95BA6-FEDC-43B6-A68D-4FCBE21EE59A}" type="presOf" srcId="{6CBF051A-D560-4353-82EB-411050D5CD62}" destId="{4276EE09-AE15-42C0-9712-2808AAA2C198}" srcOrd="0" destOrd="0" presId="urn:microsoft.com/office/officeart/2005/8/layout/list1"/>
    <dgm:cxn modelId="{F9A384E7-F6DA-4515-95AB-E3EA0FF8A405}" type="presOf" srcId="{051936C0-2260-4B70-8610-3A66E0AF9C45}" destId="{7836EEB1-11EA-43E6-A13F-E3DA25B9A40D}" srcOrd="0" destOrd="0" presId="urn:microsoft.com/office/officeart/2005/8/layout/list1"/>
    <dgm:cxn modelId="{E4CC07B4-5102-48FF-949D-37A45225B8B8}" type="presOf" srcId="{25E48617-7467-4A73-823B-29E5DCD8C86E}" destId="{931BF696-4242-4580-8CA2-1F031F40D9BC}" srcOrd="0" destOrd="0" presId="urn:microsoft.com/office/officeart/2005/8/layout/list1"/>
    <dgm:cxn modelId="{CC60F2C9-0A77-4974-9C4D-C0442335F676}" type="presOf" srcId="{C3EE7742-48EF-4D20-9C42-D007E1729DEC}" destId="{6B64F7A1-17C9-4E3E-8F0F-E1D5F77CD5C0}" srcOrd="0" destOrd="0" presId="urn:microsoft.com/office/officeart/2005/8/layout/list1"/>
    <dgm:cxn modelId="{C38F61DA-A79D-45A6-BE26-B67BAE4A53EB}" srcId="{C3EE7742-48EF-4D20-9C42-D007E1729DEC}" destId="{051936C0-2260-4B70-8610-3A66E0AF9C45}" srcOrd="3" destOrd="0" parTransId="{8BEF7707-38AD-4F9C-A67C-6486A3272CD9}" sibTransId="{C2F1FF3B-C2DC-48C8-AD5A-B5214214F458}"/>
    <dgm:cxn modelId="{7E35E689-0BD0-40D3-B9CE-51D0686ED143}" srcId="{C3EE7742-48EF-4D20-9C42-D007E1729DEC}" destId="{9181E8B8-CA16-4E97-9319-33EEA0659C93}" srcOrd="0" destOrd="0" parTransId="{ACB098C7-FF57-4146-8975-DC2A78E7DEAF}" sibTransId="{048D2A75-B3AB-4C9E-BAB7-8E1FB43C727B}"/>
    <dgm:cxn modelId="{A28F42EF-445C-4478-B46C-797925C4FC89}" type="presOf" srcId="{9181E8B8-CA16-4E97-9319-33EEA0659C93}" destId="{F732A981-3D5F-4538-AEA0-FB67AE1B0EFF}" srcOrd="1" destOrd="0" presId="urn:microsoft.com/office/officeart/2005/8/layout/list1"/>
    <dgm:cxn modelId="{543F9CA1-C81E-4EF6-93CB-42BF523DBE68}" type="presParOf" srcId="{6B64F7A1-17C9-4E3E-8F0F-E1D5F77CD5C0}" destId="{346BA808-DE77-4D03-B3A6-EF1E3B0E3B97}" srcOrd="0" destOrd="0" presId="urn:microsoft.com/office/officeart/2005/8/layout/list1"/>
    <dgm:cxn modelId="{E9985667-A3D3-4FC3-840F-A40BD392FD27}" type="presParOf" srcId="{346BA808-DE77-4D03-B3A6-EF1E3B0E3B97}" destId="{EE9A618F-E8E3-4014-B4A8-FD4F626F1D49}" srcOrd="0" destOrd="0" presId="urn:microsoft.com/office/officeart/2005/8/layout/list1"/>
    <dgm:cxn modelId="{C1BDC51C-45D8-4253-B03B-96DC5750EECF}" type="presParOf" srcId="{346BA808-DE77-4D03-B3A6-EF1E3B0E3B97}" destId="{F732A981-3D5F-4538-AEA0-FB67AE1B0EFF}" srcOrd="1" destOrd="0" presId="urn:microsoft.com/office/officeart/2005/8/layout/list1"/>
    <dgm:cxn modelId="{29CDBF6D-15BB-4E23-8953-6DEA4BF485AD}" type="presParOf" srcId="{6B64F7A1-17C9-4E3E-8F0F-E1D5F77CD5C0}" destId="{A4798055-8F57-4E6D-9572-E1E2B402A7DD}" srcOrd="1" destOrd="0" presId="urn:microsoft.com/office/officeart/2005/8/layout/list1"/>
    <dgm:cxn modelId="{D68A6DC1-D1EA-4AD2-A8F4-582FC2E30244}" type="presParOf" srcId="{6B64F7A1-17C9-4E3E-8F0F-E1D5F77CD5C0}" destId="{234916C5-E1F0-484D-A8D8-02A2C6568CBF}" srcOrd="2" destOrd="0" presId="urn:microsoft.com/office/officeart/2005/8/layout/list1"/>
    <dgm:cxn modelId="{8A61DDE4-2B77-42EF-BEFA-89A2CBC2A03D}" type="presParOf" srcId="{6B64F7A1-17C9-4E3E-8F0F-E1D5F77CD5C0}" destId="{5E024DD6-F839-4FB9-8EBD-FB22436A904F}" srcOrd="3" destOrd="0" presId="urn:microsoft.com/office/officeart/2005/8/layout/list1"/>
    <dgm:cxn modelId="{8EC7321A-5786-4C15-AD66-43B3C6ECC148}" type="presParOf" srcId="{6B64F7A1-17C9-4E3E-8F0F-E1D5F77CD5C0}" destId="{0EEED258-9D67-421A-832F-ED0BA0377267}" srcOrd="4" destOrd="0" presId="urn:microsoft.com/office/officeart/2005/8/layout/list1"/>
    <dgm:cxn modelId="{E3B27D1E-82AA-4111-8E24-D39701E4E669}" type="presParOf" srcId="{0EEED258-9D67-421A-832F-ED0BA0377267}" destId="{4276EE09-AE15-42C0-9712-2808AAA2C198}" srcOrd="0" destOrd="0" presId="urn:microsoft.com/office/officeart/2005/8/layout/list1"/>
    <dgm:cxn modelId="{31C3CE8C-FCDB-42AA-BA18-E0F9DF10EE30}" type="presParOf" srcId="{0EEED258-9D67-421A-832F-ED0BA0377267}" destId="{6858C47D-43EB-4C96-BF47-3694B0C4342B}" srcOrd="1" destOrd="0" presId="urn:microsoft.com/office/officeart/2005/8/layout/list1"/>
    <dgm:cxn modelId="{B74D11A8-7B99-41C0-950A-C5C3B97A7F31}" type="presParOf" srcId="{6B64F7A1-17C9-4E3E-8F0F-E1D5F77CD5C0}" destId="{67C0D5F0-F8C9-4338-A058-492E9397E850}" srcOrd="5" destOrd="0" presId="urn:microsoft.com/office/officeart/2005/8/layout/list1"/>
    <dgm:cxn modelId="{9BB61A6F-2C1A-41FF-B1B6-F6B201E4A5F2}" type="presParOf" srcId="{6B64F7A1-17C9-4E3E-8F0F-E1D5F77CD5C0}" destId="{D51ED628-8C9D-43B5-8102-020C2419719B}" srcOrd="6" destOrd="0" presId="urn:microsoft.com/office/officeart/2005/8/layout/list1"/>
    <dgm:cxn modelId="{408564A8-2B5B-4659-8F14-8C13B4E34179}" type="presParOf" srcId="{6B64F7A1-17C9-4E3E-8F0F-E1D5F77CD5C0}" destId="{2B9137D4-DBF6-417F-9C1B-BFFE7228ED9A}" srcOrd="7" destOrd="0" presId="urn:microsoft.com/office/officeart/2005/8/layout/list1"/>
    <dgm:cxn modelId="{87C12262-47E2-4163-8043-BFBD3AC615A4}" type="presParOf" srcId="{6B64F7A1-17C9-4E3E-8F0F-E1D5F77CD5C0}" destId="{29AEAE01-48A0-4FEE-968C-D5E09C145B8F}" srcOrd="8" destOrd="0" presId="urn:microsoft.com/office/officeart/2005/8/layout/list1"/>
    <dgm:cxn modelId="{32FE7E43-BED6-4FF9-B6A9-70FEC15D18E9}" type="presParOf" srcId="{29AEAE01-48A0-4FEE-968C-D5E09C145B8F}" destId="{931BF696-4242-4580-8CA2-1F031F40D9BC}" srcOrd="0" destOrd="0" presId="urn:microsoft.com/office/officeart/2005/8/layout/list1"/>
    <dgm:cxn modelId="{1CB539EE-0BD1-48D3-9EF4-8E6F4FA19375}" type="presParOf" srcId="{29AEAE01-48A0-4FEE-968C-D5E09C145B8F}" destId="{4F26F6B1-5EDA-4E35-B6FC-0E8C932FAEEA}" srcOrd="1" destOrd="0" presId="urn:microsoft.com/office/officeart/2005/8/layout/list1"/>
    <dgm:cxn modelId="{A18E294A-6D14-4F81-B35A-75D525875F91}" type="presParOf" srcId="{6B64F7A1-17C9-4E3E-8F0F-E1D5F77CD5C0}" destId="{23D77286-5F65-4501-8D9E-D828D29A4B07}" srcOrd="9" destOrd="0" presId="urn:microsoft.com/office/officeart/2005/8/layout/list1"/>
    <dgm:cxn modelId="{F2218AC3-F61F-4192-9656-0604919B964B}" type="presParOf" srcId="{6B64F7A1-17C9-4E3E-8F0F-E1D5F77CD5C0}" destId="{0377AF04-01C0-4B31-8FB4-6210940DD2B7}" srcOrd="10" destOrd="0" presId="urn:microsoft.com/office/officeart/2005/8/layout/list1"/>
    <dgm:cxn modelId="{C700FAB3-64A8-4680-83AD-F4C5C7F038D1}" type="presParOf" srcId="{6B64F7A1-17C9-4E3E-8F0F-E1D5F77CD5C0}" destId="{415154A7-52D1-4C89-A057-B0FF0C90E8D6}" srcOrd="11" destOrd="0" presId="urn:microsoft.com/office/officeart/2005/8/layout/list1"/>
    <dgm:cxn modelId="{5332B4AE-00BF-4CC2-81EC-EE5575261221}" type="presParOf" srcId="{6B64F7A1-17C9-4E3E-8F0F-E1D5F77CD5C0}" destId="{4D5A04CE-AFF3-4C78-BC26-A023B1E99112}" srcOrd="12" destOrd="0" presId="urn:microsoft.com/office/officeart/2005/8/layout/list1"/>
    <dgm:cxn modelId="{D04795B5-574C-4803-954D-A55472395BC4}" type="presParOf" srcId="{4D5A04CE-AFF3-4C78-BC26-A023B1E99112}" destId="{7836EEB1-11EA-43E6-A13F-E3DA25B9A40D}" srcOrd="0" destOrd="0" presId="urn:microsoft.com/office/officeart/2005/8/layout/list1"/>
    <dgm:cxn modelId="{E0F898B5-EAAB-40B0-980A-1E4737778CAB}" type="presParOf" srcId="{4D5A04CE-AFF3-4C78-BC26-A023B1E99112}" destId="{8B6D344B-1B70-41F4-89F6-711BE7EBD3D3}" srcOrd="1" destOrd="0" presId="urn:microsoft.com/office/officeart/2005/8/layout/list1"/>
    <dgm:cxn modelId="{444492FE-73AF-4088-847B-7E15AC80543F}" type="presParOf" srcId="{6B64F7A1-17C9-4E3E-8F0F-E1D5F77CD5C0}" destId="{0A2B462F-8A91-4E2F-9F8C-850680C2E069}" srcOrd="13" destOrd="0" presId="urn:microsoft.com/office/officeart/2005/8/layout/list1"/>
    <dgm:cxn modelId="{2CB3EBA3-75A4-483C-84B5-6EB8C231EBD4}" type="presParOf" srcId="{6B64F7A1-17C9-4E3E-8F0F-E1D5F77CD5C0}" destId="{BC76A46D-B040-44D4-B322-D1462D5E868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64B82-4A8B-40F6-80C8-41EB4B063B80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CAED43-6E2F-48A8-8D6C-4F9C601856D9}">
      <dgm:prSet phldrT="[Текст]" custT="1"/>
      <dgm:spPr>
        <a:solidFill>
          <a:schemeClr val="tx2">
            <a:lumMod val="40000"/>
            <a:lumOff val="60000"/>
          </a:schemeClr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Создание и модернизация объектов спортивной инфраструктуры муниципальной собственности</a:t>
          </a:r>
        </a:p>
        <a:p>
          <a:r>
            <a:rPr lang="ru-RU" sz="2000" dirty="0" smtClean="0">
              <a:solidFill>
                <a:schemeClr val="tx1"/>
              </a:solidFill>
            </a:rPr>
            <a:t>33 915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70306EA8-BCD8-4367-B542-16F0FFD45291}" type="parTrans" cxnId="{38D71731-B1CE-42CF-8800-072ED3DF24B2}">
      <dgm:prSet/>
      <dgm:spPr/>
      <dgm:t>
        <a:bodyPr/>
        <a:lstStyle/>
        <a:p>
          <a:endParaRPr lang="ru-RU"/>
        </a:p>
      </dgm:t>
    </dgm:pt>
    <dgm:pt modelId="{DDC98F1A-F72A-4520-9C1A-EB0597924246}" type="sibTrans" cxnId="{38D71731-B1CE-42CF-8800-072ED3DF24B2}">
      <dgm:prSet/>
      <dgm:spPr/>
      <dgm:t>
        <a:bodyPr/>
        <a:lstStyle/>
        <a:p>
          <a:endParaRPr lang="ru-RU"/>
        </a:p>
      </dgm:t>
    </dgm:pt>
    <dgm:pt modelId="{F7FC0019-C28F-4397-B70D-9E0E9A838539}">
      <dgm:prSet phldrT="[Текст]" custT="1"/>
      <dgm:spPr>
        <a:solidFill>
          <a:srgbClr val="FFFF00"/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r>
            <a:rPr lang="ru-RU" sz="2000" dirty="0" smtClean="0">
              <a:solidFill>
                <a:schemeClr val="tx1"/>
              </a:solidFill>
            </a:rPr>
            <a:t>10 978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1F9A6B2F-BA9F-4582-A500-2A5F7B495A8D}" type="parTrans" cxnId="{A63861B7-7B1F-4B39-973A-461B4707C352}">
      <dgm:prSet/>
      <dgm:spPr/>
      <dgm:t>
        <a:bodyPr/>
        <a:lstStyle/>
        <a:p>
          <a:endParaRPr lang="ru-RU"/>
        </a:p>
      </dgm:t>
    </dgm:pt>
    <dgm:pt modelId="{83231C92-57FA-4961-9637-8707B0E24697}" type="sibTrans" cxnId="{A63861B7-7B1F-4B39-973A-461B4707C352}">
      <dgm:prSet/>
      <dgm:spPr/>
      <dgm:t>
        <a:bodyPr/>
        <a:lstStyle/>
        <a:p>
          <a:endParaRPr lang="ru-RU"/>
        </a:p>
      </dgm:t>
    </dgm:pt>
    <dgm:pt modelId="{AD423B30-CC53-4B34-B6DA-4A2BE2A4BD65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Реализация программ спортивной подготовки в соответствии с требованиями федеральных стандартов спортивной подготовки</a:t>
          </a:r>
        </a:p>
        <a:p>
          <a:r>
            <a:rPr lang="ru-RU" sz="2000" dirty="0" smtClean="0">
              <a:solidFill>
                <a:schemeClr val="tx1"/>
              </a:solidFill>
            </a:rPr>
            <a:t>2 988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1EA827E3-43E0-491A-9E72-A3B1EA5B834E}" type="parTrans" cxnId="{1FE399D1-07E2-40A5-9354-AF52AFF00241}">
      <dgm:prSet/>
      <dgm:spPr/>
      <dgm:t>
        <a:bodyPr/>
        <a:lstStyle/>
        <a:p>
          <a:endParaRPr lang="ru-RU"/>
        </a:p>
      </dgm:t>
    </dgm:pt>
    <dgm:pt modelId="{8B6A91AF-503C-45FE-B0CF-03A60154ED91}" type="sibTrans" cxnId="{1FE399D1-07E2-40A5-9354-AF52AFF00241}">
      <dgm:prSet/>
      <dgm:spPr/>
      <dgm:t>
        <a:bodyPr/>
        <a:lstStyle/>
        <a:p>
          <a:endParaRPr lang="ru-RU"/>
        </a:p>
      </dgm:t>
    </dgm:pt>
    <dgm:pt modelId="{B6218576-89DB-4C9D-B576-A1E389FC2C12}" type="pres">
      <dgm:prSet presAssocID="{48964B82-4A8B-40F6-80C8-41EB4B063B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652ED-B49B-4BCF-8DFA-7CFFF2497F4D}" type="pres">
      <dgm:prSet presAssocID="{AACAED43-6E2F-48A8-8D6C-4F9C601856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C800E-D33D-4A71-B7C3-D9040FC48B3A}" type="pres">
      <dgm:prSet presAssocID="{DDC98F1A-F72A-4520-9C1A-EB0597924246}" presName="sibTrans" presStyleCnt="0"/>
      <dgm:spPr/>
    </dgm:pt>
    <dgm:pt modelId="{A7419B7F-5794-4736-8AB0-2F90ED26E463}" type="pres">
      <dgm:prSet presAssocID="{F7FC0019-C28F-4397-B70D-9E0E9A8385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2CAF7-1C98-4033-9232-E862B3893750}" type="pres">
      <dgm:prSet presAssocID="{83231C92-57FA-4961-9637-8707B0E24697}" presName="sibTrans" presStyleCnt="0"/>
      <dgm:spPr/>
    </dgm:pt>
    <dgm:pt modelId="{580DAF04-35D2-4086-8650-AE6B47DA83C8}" type="pres">
      <dgm:prSet presAssocID="{AD423B30-CC53-4B34-B6DA-4A2BE2A4BD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D71731-B1CE-42CF-8800-072ED3DF24B2}" srcId="{48964B82-4A8B-40F6-80C8-41EB4B063B80}" destId="{AACAED43-6E2F-48A8-8D6C-4F9C601856D9}" srcOrd="0" destOrd="0" parTransId="{70306EA8-BCD8-4367-B542-16F0FFD45291}" sibTransId="{DDC98F1A-F72A-4520-9C1A-EB0597924246}"/>
    <dgm:cxn modelId="{291BB8C1-00FC-438E-AF5B-BA3FB2C48A56}" type="presOf" srcId="{48964B82-4A8B-40F6-80C8-41EB4B063B80}" destId="{B6218576-89DB-4C9D-B576-A1E389FC2C12}" srcOrd="0" destOrd="0" presId="urn:microsoft.com/office/officeart/2005/8/layout/default"/>
    <dgm:cxn modelId="{1FE399D1-07E2-40A5-9354-AF52AFF00241}" srcId="{48964B82-4A8B-40F6-80C8-41EB4B063B80}" destId="{AD423B30-CC53-4B34-B6DA-4A2BE2A4BD65}" srcOrd="2" destOrd="0" parTransId="{1EA827E3-43E0-491A-9E72-A3B1EA5B834E}" sibTransId="{8B6A91AF-503C-45FE-B0CF-03A60154ED91}"/>
    <dgm:cxn modelId="{A63861B7-7B1F-4B39-973A-461B4707C352}" srcId="{48964B82-4A8B-40F6-80C8-41EB4B063B80}" destId="{F7FC0019-C28F-4397-B70D-9E0E9A838539}" srcOrd="1" destOrd="0" parTransId="{1F9A6B2F-BA9F-4582-A500-2A5F7B495A8D}" sibTransId="{83231C92-57FA-4961-9637-8707B0E24697}"/>
    <dgm:cxn modelId="{8E495870-1872-4616-866D-503B33379783}" type="presOf" srcId="{AACAED43-6E2F-48A8-8D6C-4F9C601856D9}" destId="{912652ED-B49B-4BCF-8DFA-7CFFF2497F4D}" srcOrd="0" destOrd="0" presId="urn:microsoft.com/office/officeart/2005/8/layout/default"/>
    <dgm:cxn modelId="{3849A6B0-2ADB-46A4-845A-805EEBC8EB78}" type="presOf" srcId="{F7FC0019-C28F-4397-B70D-9E0E9A838539}" destId="{A7419B7F-5794-4736-8AB0-2F90ED26E463}" srcOrd="0" destOrd="0" presId="urn:microsoft.com/office/officeart/2005/8/layout/default"/>
    <dgm:cxn modelId="{927AFA8D-DBA7-47BC-A7D8-AA8874A679B1}" type="presOf" srcId="{AD423B30-CC53-4B34-B6DA-4A2BE2A4BD65}" destId="{580DAF04-35D2-4086-8650-AE6B47DA83C8}" srcOrd="0" destOrd="0" presId="urn:microsoft.com/office/officeart/2005/8/layout/default"/>
    <dgm:cxn modelId="{C141A22F-6F96-4060-AEBB-BF742C0A6976}" type="presParOf" srcId="{B6218576-89DB-4C9D-B576-A1E389FC2C12}" destId="{912652ED-B49B-4BCF-8DFA-7CFFF2497F4D}" srcOrd="0" destOrd="0" presId="urn:microsoft.com/office/officeart/2005/8/layout/default"/>
    <dgm:cxn modelId="{08888AFD-76B5-477B-A785-E4FBB4F6567E}" type="presParOf" srcId="{B6218576-89DB-4C9D-B576-A1E389FC2C12}" destId="{030C800E-D33D-4A71-B7C3-D9040FC48B3A}" srcOrd="1" destOrd="0" presId="urn:microsoft.com/office/officeart/2005/8/layout/default"/>
    <dgm:cxn modelId="{E05019A9-B5E8-46EB-AD09-7D291A5E7A71}" type="presParOf" srcId="{B6218576-89DB-4C9D-B576-A1E389FC2C12}" destId="{A7419B7F-5794-4736-8AB0-2F90ED26E463}" srcOrd="2" destOrd="0" presId="urn:microsoft.com/office/officeart/2005/8/layout/default"/>
    <dgm:cxn modelId="{A9A297A1-7331-4F85-BEC8-2EC4EDE951FC}" type="presParOf" srcId="{B6218576-89DB-4C9D-B576-A1E389FC2C12}" destId="{ADE2CAF7-1C98-4033-9232-E862B3893750}" srcOrd="3" destOrd="0" presId="urn:microsoft.com/office/officeart/2005/8/layout/default"/>
    <dgm:cxn modelId="{762377EE-F016-4A62-A982-CEF4B3C0F3CB}" type="presParOf" srcId="{B6218576-89DB-4C9D-B576-A1E389FC2C12}" destId="{580DAF04-35D2-4086-8650-AE6B47DA83C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4916C5-E1F0-484D-A8D8-02A2C6568CBF}">
      <dsp:nvSpPr>
        <dsp:cNvPr id="0" name=""/>
        <dsp:cNvSpPr/>
      </dsp:nvSpPr>
      <dsp:spPr>
        <a:xfrm>
          <a:off x="0" y="1021395"/>
          <a:ext cx="7200800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2A981-3D5F-4538-AEA0-FB67AE1B0EFF}">
      <dsp:nvSpPr>
        <dsp:cNvPr id="0" name=""/>
        <dsp:cNvSpPr/>
      </dsp:nvSpPr>
      <dsp:spPr>
        <a:xfrm>
          <a:off x="360040" y="36004"/>
          <a:ext cx="5611664" cy="1251071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2020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2 928 003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60040" y="36004"/>
        <a:ext cx="5611664" cy="1251071"/>
      </dsp:txXfrm>
    </dsp:sp>
    <dsp:sp modelId="{D51ED628-8C9D-43B5-8102-020C2419719B}">
      <dsp:nvSpPr>
        <dsp:cNvPr id="0" name=""/>
        <dsp:cNvSpPr/>
      </dsp:nvSpPr>
      <dsp:spPr>
        <a:xfrm>
          <a:off x="0" y="1837875"/>
          <a:ext cx="7200800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8C47D-43EB-4C96-BF47-3694B0C4342B}">
      <dsp:nvSpPr>
        <dsp:cNvPr id="0" name=""/>
        <dsp:cNvSpPr/>
      </dsp:nvSpPr>
      <dsp:spPr>
        <a:xfrm>
          <a:off x="360040" y="1572195"/>
          <a:ext cx="5616595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1 043 658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60040" y="1572195"/>
        <a:ext cx="5616595" cy="531360"/>
      </dsp:txXfrm>
    </dsp:sp>
    <dsp:sp modelId="{0377AF04-01C0-4B31-8FB4-6210940DD2B7}">
      <dsp:nvSpPr>
        <dsp:cNvPr id="0" name=""/>
        <dsp:cNvSpPr/>
      </dsp:nvSpPr>
      <dsp:spPr>
        <a:xfrm>
          <a:off x="0" y="2592288"/>
          <a:ext cx="7200800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6F6B1-5EDA-4E35-B6FC-0E8C932FAEEA}">
      <dsp:nvSpPr>
        <dsp:cNvPr id="0" name=""/>
        <dsp:cNvSpPr/>
      </dsp:nvSpPr>
      <dsp:spPr>
        <a:xfrm>
          <a:off x="360040" y="2388675"/>
          <a:ext cx="5616595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134 785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60040" y="2388675"/>
        <a:ext cx="5616595" cy="531360"/>
      </dsp:txXfrm>
    </dsp:sp>
    <dsp:sp modelId="{BC76A46D-B040-44D4-B322-D1462D5E8687}">
      <dsp:nvSpPr>
        <dsp:cNvPr id="0" name=""/>
        <dsp:cNvSpPr/>
      </dsp:nvSpPr>
      <dsp:spPr>
        <a:xfrm>
          <a:off x="0" y="3470835"/>
          <a:ext cx="7200800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D344B-1B70-41F4-89F6-711BE7EBD3D3}">
      <dsp:nvSpPr>
        <dsp:cNvPr id="0" name=""/>
        <dsp:cNvSpPr/>
      </dsp:nvSpPr>
      <dsp:spPr>
        <a:xfrm>
          <a:off x="360040" y="3240358"/>
          <a:ext cx="5616595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- 1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749 560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sz="1800" kern="1200" dirty="0">
              <a:solidFill>
                <a:schemeClr val="tx1"/>
              </a:solidFill>
            </a:rPr>
            <a:t>.</a:t>
          </a:r>
        </a:p>
      </dsp:txBody>
      <dsp:txXfrm>
        <a:off x="360040" y="3240358"/>
        <a:ext cx="5616595" cy="5313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2652ED-B49B-4BCF-8DFA-7CFFF2497F4D}">
      <dsp:nvSpPr>
        <dsp:cNvPr id="0" name=""/>
        <dsp:cNvSpPr/>
      </dsp:nvSpPr>
      <dsp:spPr>
        <a:xfrm>
          <a:off x="949" y="5731"/>
          <a:ext cx="3702364" cy="222141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Создание и модернизация объектов спортивной инфраструктуры муниципальной собственности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33 915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49" y="5731"/>
        <a:ext cx="3702364" cy="2221418"/>
      </dsp:txXfrm>
    </dsp:sp>
    <dsp:sp modelId="{A7419B7F-5794-4736-8AB0-2F90ED26E463}">
      <dsp:nvSpPr>
        <dsp:cNvPr id="0" name=""/>
        <dsp:cNvSpPr/>
      </dsp:nvSpPr>
      <dsp:spPr>
        <a:xfrm>
          <a:off x="4073550" y="5731"/>
          <a:ext cx="3702364" cy="2221418"/>
        </a:xfrm>
        <a:prstGeom prst="rect">
          <a:avLst/>
        </a:prstGeom>
        <a:solidFill>
          <a:srgbClr val="FFFF00"/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10 978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73550" y="5731"/>
        <a:ext cx="3702364" cy="2221418"/>
      </dsp:txXfrm>
    </dsp:sp>
    <dsp:sp modelId="{580DAF04-35D2-4086-8650-AE6B47DA83C8}">
      <dsp:nvSpPr>
        <dsp:cNvPr id="0" name=""/>
        <dsp:cNvSpPr/>
      </dsp:nvSpPr>
      <dsp:spPr>
        <a:xfrm>
          <a:off x="2037249" y="2597386"/>
          <a:ext cx="3702364" cy="222141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Реализация программ спортивной подготовки в соответствии с требованиями федеральных стандартов спортивной подготовки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2 988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037249" y="2597386"/>
        <a:ext cx="3702364" cy="2221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0.16239</cdr:x>
      <cdr:y>0.15789</cdr:y>
    </cdr:from>
    <cdr:to>
      <cdr:x>0.27093</cdr:x>
      <cdr:y>0.32498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8640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0.57658</cdr:x>
      <cdr:y>0.05333</cdr:y>
    </cdr:from>
    <cdr:to>
      <cdr:x>0.69098</cdr:x>
      <cdr:y>0.22265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08512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D7C19-6856-42A4-B131-52108D4E84B8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1DC4D-06D9-4B6B-A73A-9424EEA94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9A0C4E5-B471-40A0-A4CD-42758190E6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E3E84-B3EF-4F05-96DB-3DB7C1FB48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EC22F-23D4-4965-A0E6-24958DD293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1ADF-5611-4671-B48A-9D4BD19AA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122B4-67D8-47EC-A739-AD4D3C240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BDBF693-7359-4AAA-B9CC-8E488D79A1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D8AA6-19B9-4988-8128-76DA9131AE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C793E-FA3F-4429-9B59-52A1977D2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D95C359E-5ED4-41F4-82DA-8D14EC1044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4B002-5870-47A8-9810-7B22EE2665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91B35-F42A-42E1-9435-2B18A581C4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666DE-4110-4288-90BC-0673AE272B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A0A05-9A9E-40B8-AC37-831444C348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885DF6E-B3FB-43F8-B5C5-7BDFB3F243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2060848"/>
            <a:ext cx="8280920" cy="144016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tx1"/>
                </a:solidFill>
              </a:rPr>
              <a:t>«</a:t>
            </a:r>
            <a:r>
              <a:rPr lang="ru-RU" sz="4800" i="1" dirty="0">
                <a:solidFill>
                  <a:schemeClr val="tx1"/>
                </a:solidFill>
                <a:latin typeface="Times New Roman" pitchFamily="18" charset="0"/>
              </a:rPr>
              <a:t>БЮДЖЕТ ДЛЯ ГРАЖДАН»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12976"/>
            <a:ext cx="7854696" cy="2376264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latin typeface="Times New Roman" pitchFamily="18" charset="0"/>
              </a:rPr>
              <a:t>БРОШЮРА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latin typeface="Times New Roman" pitchFamily="18" charset="0"/>
              </a:rPr>
              <a:t>об исполнении бюджета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latin typeface="Times New Roman" pitchFamily="18" charset="0"/>
              </a:rPr>
              <a:t>города </a:t>
            </a:r>
            <a:r>
              <a:rPr lang="ru-RU" sz="3600" b="1" dirty="0" err="1" smtClean="0">
                <a:latin typeface="Times New Roman" pitchFamily="18" charset="0"/>
              </a:rPr>
              <a:t>Коврова</a:t>
            </a:r>
            <a:r>
              <a:rPr lang="ru-RU" sz="3600" b="1" dirty="0" smtClean="0">
                <a:latin typeface="Times New Roman" pitchFamily="18" charset="0"/>
              </a:rPr>
              <a:t> за 2020 год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ru-RU" sz="3600" dirty="0" smtClean="0">
              <a:latin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2016224" cy="165618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352927" cy="5760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Основные показатели социально-экономического развития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города Ковров за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2020 </a:t>
            </a: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год</a:t>
            </a:r>
            <a:r>
              <a:rPr lang="ru-RU" sz="3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9346" name="Group 130"/>
          <p:cNvGraphicFramePr>
            <a:graphicFrameLocks noGrp="1"/>
          </p:cNvGraphicFramePr>
          <p:nvPr>
            <p:ph type="tbl" idx="1"/>
          </p:nvPr>
        </p:nvGraphicFramePr>
        <p:xfrm>
          <a:off x="1042988" y="1341438"/>
          <a:ext cx="7413625" cy="4897139"/>
        </p:xfrm>
        <a:graphic>
          <a:graphicData uri="http://schemas.openxmlformats.org/drawingml/2006/table">
            <a:tbl>
              <a:tblPr/>
              <a:tblGrid>
                <a:gridCol w="3455987"/>
                <a:gridCol w="1303338"/>
                <a:gridCol w="1304925"/>
                <a:gridCol w="1349375"/>
              </a:tblGrid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2019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2019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организаций по всем видам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100 263,3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93 238,8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Отгружено товаров собственного производства, выполнено работ и услуг собственными силами по чистым видам экономической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77 020,1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75 348,1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строительных подрядных работ 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855,2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сопоставимой оценке  73%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Введено в действие жилья общей площадью, тыс. кв. м.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розничной торговли во всех каналах реализации,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20 302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товарной массе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 97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Финансовый результат деятельности предприятий за январь-декабрь, прибыль*,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8 909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4" name="Group 56"/>
          <p:cNvGraphicFramePr>
            <a:graphicFrameLocks noGrp="1"/>
          </p:cNvGraphicFramePr>
          <p:nvPr>
            <p:ph type="tbl" idx="1"/>
          </p:nvPr>
        </p:nvGraphicFramePr>
        <p:xfrm>
          <a:off x="755576" y="476672"/>
          <a:ext cx="7920879" cy="2356530"/>
        </p:xfrm>
        <a:graphic>
          <a:graphicData uri="http://schemas.openxmlformats.org/drawingml/2006/table">
            <a:tbl>
              <a:tblPr/>
              <a:tblGrid>
                <a:gridCol w="3760753"/>
                <a:gridCol w="1421099"/>
                <a:gridCol w="1421099"/>
                <a:gridCol w="1317928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2019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2019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5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зарплата в расчете на 1 работника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Январь-декабрь * ,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41 439,2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42 697,1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Признано безработными за год,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3 277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Коэффициент напряженности на рынке труда,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7" name="Rectangle 46"/>
          <p:cNvSpPr>
            <a:spLocks noChangeArrowheads="1"/>
          </p:cNvSpPr>
          <p:nvPr/>
        </p:nvSpPr>
        <p:spPr bwMode="auto">
          <a:xfrm>
            <a:off x="683568" y="2977691"/>
            <a:ext cx="8065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ru-RU" sz="1400" b="1" dirty="0">
                <a:latin typeface="Times New Roman" pitchFamily="18" charset="0"/>
              </a:rPr>
              <a:t>* </a:t>
            </a:r>
            <a:r>
              <a:rPr kumimoji="0" lang="ru-RU" sz="1400" dirty="0">
                <a:latin typeface="Times New Roman" pitchFamily="18" charset="0"/>
              </a:rPr>
              <a:t>По организациям, не относящимся к субъектам малого предпринимательства</a:t>
            </a:r>
            <a:r>
              <a:rPr kumimoji="0" lang="ru-RU" dirty="0">
                <a:latin typeface="Times New Roman" pitchFamily="18" charset="0"/>
              </a:rPr>
              <a:t>             </a:t>
            </a:r>
            <a:r>
              <a:rPr kumimoji="0"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1528" name="Rectangle 48"/>
          <p:cNvSpPr>
            <a:spLocks noChangeArrowheads="1"/>
          </p:cNvSpPr>
          <p:nvPr/>
        </p:nvSpPr>
        <p:spPr bwMode="auto">
          <a:xfrm>
            <a:off x="684213" y="3370716"/>
            <a:ext cx="80645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kumimoji="0" lang="ru-RU" sz="1400" dirty="0" smtClean="0">
                <a:latin typeface="Times New Roman" pitchFamily="18" charset="0"/>
              </a:rPr>
              <a:t>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январе-декабре 2020 года осуществляли финансово-хозяйственную деятельность 32 единицы крупных и средних промышленных организаций. Среднесписочная численность работников (без внешних совместителей) организаций, не относящихся к субъектам малого предпринимательства за январь-декабрь 2020г. составила 40 617 работников. Наибольшего роста объема отгруженной продукции в отчетном периоде достигли организации по производству пищевых продуктов – в 34 раза.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Предприятия города, сферой деятельности которых является обеспечение электрической энергией, газом и паром, кондиционирование воздуха достигли за 2020 год показателя отгрузки 98,3%, а предприятия водоснабжения, водоотведения, организации сбора и утилизации отходов, ликвидации загрязнений – 195,6% к аналогичному периоду 2019 года. Наибольший объем отгруженных товаров и услуг – 59 865,33 млн.рублей (79,45% от общего объема) в отчетном периоде приходится на промышленное производство.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ПО ДОХОДАМ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363272" cy="424847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</a:rPr>
              <a:t>В 2020 году в бюджет  города поступили доходы в сумме 2 928 003 тыс. руб., что составило  85,6 % утвержденного плана на год. Городской бюджет по доходам  не выполнен на 492 496 тыс. руб. По сравнению с 2019 годом доходы бюджета города в целом увеличились на 176 532 тыс. руб. 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7740650" y="2420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899592" y="2348880"/>
          <a:ext cx="7200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03780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32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2000" i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635896" y="4221088"/>
            <a:ext cx="1872208" cy="19442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Доходы бюджета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347864" y="1412776"/>
            <a:ext cx="2592288" cy="1994520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(налог на доходы физических лиц, земельный налог, налог на имущество и др.)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395536" y="2492896"/>
            <a:ext cx="2520280" cy="2376264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других пошлин и сборов, установленных законодательством РФ, а также штрафов за нарушение законодательства (плата за негативное воздействие на окружающую среду, доходы от продажи и аренды имущества и др.)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6300192" y="2492896"/>
            <a:ext cx="2592288" cy="2304256"/>
          </a:xfrm>
          <a:prstGeom prst="round1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</a:p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40242">
            <a:off x="2948164" y="4276861"/>
            <a:ext cx="839509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3429000"/>
            <a:ext cx="576064" cy="7920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20174482">
            <a:off x="5378014" y="4245951"/>
            <a:ext cx="870014" cy="51147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920037" cy="1008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FF00"/>
                </a:solidFill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Структура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доходов 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городского 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бюджета в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2018-2020  годах</a:t>
            </a:r>
            <a:r>
              <a:rPr lang="ru-RU" sz="2800" dirty="0">
                <a:solidFill>
                  <a:schemeClr val="tx1"/>
                </a:solidFill>
                <a:effectLst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9156" name="Диаграмма 1"/>
          <p:cNvGraphicFramePr>
            <a:graphicFrameLocks/>
          </p:cNvGraphicFramePr>
          <p:nvPr/>
        </p:nvGraphicFramePr>
        <p:xfrm>
          <a:off x="179512" y="1196752"/>
          <a:ext cx="8784976" cy="5184576"/>
        </p:xfrm>
        <a:graphic>
          <a:graphicData uri="http://schemas.openxmlformats.org/presentationml/2006/ole">
            <p:oleObj spid="_x0000_s49156" name="Worksheet" r:id="rId3" imgW="5667375" imgH="2676525" progId="Excel.Sheet.8">
              <p:embed/>
            </p:oleObj>
          </a:graphicData>
        </a:graphic>
      </p:graphicFrame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468313" y="4797152"/>
            <a:ext cx="8262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ru-RU" sz="1400" dirty="0">
                <a:latin typeface="Times New Roman" pitchFamily="18" charset="0"/>
              </a:rPr>
              <a:t/>
            </a:r>
            <a:br>
              <a:rPr kumimoji="0" lang="ru-RU" sz="1400" dirty="0">
                <a:latin typeface="Times New Roman" pitchFamily="18" charset="0"/>
              </a:rPr>
            </a:br>
            <a:endParaRPr kumimoji="0" lang="ru-RU" sz="14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1052736"/>
            <a:ext cx="1101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4139952" y="4581128"/>
            <a:ext cx="1512168" cy="48463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+74 196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2699792" y="4509120"/>
            <a:ext cx="1368152" cy="504056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+99 602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4355976" y="3429000"/>
            <a:ext cx="1152128" cy="432048"/>
          </a:xfrm>
          <a:prstGeom prst="leftArrow">
            <a:avLst>
              <a:gd name="adj1" fmla="val 46069"/>
              <a:gd name="adj2" fmla="val 519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+9 071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2843808" y="3212976"/>
            <a:ext cx="1080120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-12 100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427984" y="2420888"/>
            <a:ext cx="1224136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+25 949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2771800" y="2420888"/>
            <a:ext cx="1152128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+89 030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88640"/>
            <a:ext cx="7086600" cy="115212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ДОЛЯ НАЛОГОВЫХ И НЕНАЛОГОВЫХ ДОХОДОВ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ОБЩИХ ДОХОДАХ БЮДЖЕТА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2017-2020 </a:t>
            </a:r>
            <a:r>
              <a:rPr lang="ru-RU" sz="20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гОДАХ</a:t>
            </a: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Диаграмма 8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6732984" cy="2337792"/>
          </a:xfrm>
        </p:spPr>
      </p:sp>
      <p:sp>
        <p:nvSpPr>
          <p:cNvPr id="532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3252" name="Object 4"/>
          <p:cNvGraphicFramePr>
            <a:graphicFrameLocks/>
          </p:cNvGraphicFramePr>
          <p:nvPr/>
        </p:nvGraphicFramePr>
        <p:xfrm>
          <a:off x="250825" y="1557338"/>
          <a:ext cx="8650288" cy="3997325"/>
        </p:xfrm>
        <a:graphic>
          <a:graphicData uri="http://schemas.openxmlformats.org/presentationml/2006/ole">
            <p:oleObj spid="_x0000_s53252" name="Worksheet" r:id="rId3" imgW="5667375" imgH="1533525" progId="Excel.Sheet.8">
              <p:embed/>
            </p:oleObj>
          </a:graphicData>
        </a:graphic>
      </p:graphicFrame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39"/>
            <a:ext cx="7776864" cy="86409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И СТРУКТУРА НАЛОГОВЫХ ДОХОДОВ ОТ ОБЩЕГО ОБЪЕМА  СОБСТВЕННЫХ ДОХОДОВ </a:t>
            </a:r>
            <a:endParaRPr lang="ru-RU" sz="20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5298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179512" y="1700808"/>
          <a:ext cx="8658225" cy="4464496"/>
        </p:xfrm>
        <a:graphic>
          <a:graphicData uri="http://schemas.openxmlformats.org/presentationml/2006/ole">
            <p:oleObj spid="_x0000_s55298" name="Worksheet" r:id="rId4" imgW="8248650" imgH="36290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Динамика поступления налоговых доходов в 2019-2020 годах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539552" y="1556792"/>
          <a:ext cx="81369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неналоговых доходов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322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620713" y="1557338"/>
          <a:ext cx="7972425" cy="4751387"/>
        </p:xfrm>
        <a:graphic>
          <a:graphicData uri="http://schemas.openxmlformats.org/presentationml/2006/ole">
            <p:oleObj spid="_x0000_s56322" name="Worksheet" r:id="rId3" imgW="7496175" imgH="44672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Реализация мер по увеличению доходов бюджета города за 2020 год 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</p:nvPr>
        </p:nvGraphicFramePr>
        <p:xfrm>
          <a:off x="539552" y="1196752"/>
          <a:ext cx="828092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60432" y="1340768"/>
            <a:ext cx="51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16633"/>
            <a:ext cx="7086600" cy="72008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Содержание: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875"/>
            <a:ext cx="8280598" cy="475932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Вводная часть………………………………..……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Исполнение городского бюджета по доходам …………………………………………………….…….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Исполнение городского бюджета по расходам …………………………………………………………..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Источники финансирования дефицита городского бюджета ……………………………..…..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Итоги реализации муниципальных программ ………………………………………………..…………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20688"/>
            <a:ext cx="8280920" cy="10080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effectLst/>
              </a:rPr>
              <a:t>Проведение работы МБУ «Город»  по снижению задолженности по плате за пользование муниципальными жилыми помещениями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1560" y="2132856"/>
            <a:ext cx="3528392" cy="1440160"/>
          </a:xfrm>
          <a:prstGeom prst="wedgeRoundRectCallout">
            <a:avLst>
              <a:gd name="adj1" fmla="val -20502"/>
              <a:gd name="adj2" fmla="val 706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Досудебные предупреждения должникам – 262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004048" y="2132856"/>
            <a:ext cx="3600400" cy="1440160"/>
          </a:xfrm>
          <a:prstGeom prst="wedgeRoundRectCallout">
            <a:avLst>
              <a:gd name="adj1" fmla="val -20557"/>
              <a:gd name="adj2" fmla="val 701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8064" y="2276872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Заявления в суд о выдаче судебных приказов о взыскании задолженности – 154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11560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Исковые заявления о выселении должников в менее благоустроенное жилье – 1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004048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Исковые заявления о признании утратившими право    пользования – 4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88641"/>
            <a:ext cx="7345362" cy="93610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ПО РАСХОДАМ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556792"/>
            <a:ext cx="3528392" cy="1656184"/>
          </a:xfrm>
        </p:spPr>
        <p:txBody>
          <a:bodyPr>
            <a:normAutofit/>
          </a:bodyPr>
          <a:lstStyle/>
          <a:p>
            <a:pPr marL="85725" indent="508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/>
              <a:t>     </a:t>
            </a:r>
            <a:r>
              <a:rPr lang="ru-RU" sz="1400" dirty="0" smtClean="0">
                <a:latin typeface="Times New Roman" pitchFamily="18" charset="0"/>
              </a:rPr>
              <a:t>В пределах поступивших доходов и источников финансирования дефицита бюджета в отчетном периоде произведено расходов в сумме 2 864 301 тыс. руб. или 85 %  плановых назначений, что на        114 473  тыс. рублей больше, чем в 2019 году.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6004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7236296" y="2996952"/>
            <a:ext cx="1368152" cy="792088"/>
          </a:xfrm>
          <a:prstGeom prst="wedgeRoundRectCallout">
            <a:avLst>
              <a:gd name="adj1" fmla="val -19249"/>
              <a:gd name="adj2" fmla="val 670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2 864 301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292080" y="1700808"/>
            <a:ext cx="1440160" cy="79208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3 377 476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139952" y="1340768"/>
          <a:ext cx="4752528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72400" y="1484784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1258888" y="116632"/>
            <a:ext cx="7086600" cy="115212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Функциональная структура расходов бюджета города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2020 год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59394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50825" y="1628800"/>
          <a:ext cx="8642350" cy="4608512"/>
        </p:xfrm>
        <a:graphic>
          <a:graphicData uri="http://schemas.openxmlformats.org/presentationml/2006/ole">
            <p:oleObj spid="_x0000_s59394" name="Worksheet" r:id="rId3" imgW="6981825" imgH="337185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32656"/>
            <a:ext cx="7488238" cy="10081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РАСХОДЫ БЮДЖЕТА </a:t>
            </a:r>
            <a:r>
              <a:rPr lang="ru-RU" sz="3200" b="1" dirty="0" err="1">
                <a:solidFill>
                  <a:schemeClr val="tx1"/>
                </a:solidFill>
                <a:effectLst/>
                <a:latin typeface="Times New Roman" pitchFamily="18" charset="0"/>
              </a:rPr>
              <a:t>г.Коврова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за 2020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год</a:t>
            </a:r>
            <a:r>
              <a:rPr lang="ru-RU" sz="3600" b="1" dirty="0">
                <a:solidFill>
                  <a:srgbClr val="FFFF00"/>
                </a:solidFill>
              </a:rPr>
              <a:t/>
            </a:r>
            <a:br>
              <a:rPr lang="ru-RU" sz="3600" b="1" dirty="0">
                <a:solidFill>
                  <a:srgbClr val="FFFF00"/>
                </a:solidFill>
              </a:rPr>
            </a:br>
            <a:endParaRPr lang="ru-RU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30830" name="Group 110"/>
          <p:cNvGraphicFramePr>
            <a:graphicFrameLocks noGrp="1"/>
          </p:cNvGraphicFramePr>
          <p:nvPr>
            <p:ph type="tbl" idx="1"/>
          </p:nvPr>
        </p:nvGraphicFramePr>
        <p:xfrm>
          <a:off x="539552" y="1268757"/>
          <a:ext cx="8208912" cy="5400332"/>
        </p:xfrm>
        <a:graphic>
          <a:graphicData uri="http://schemas.openxmlformats.org/drawingml/2006/table">
            <a:tbl>
              <a:tblPr/>
              <a:tblGrid>
                <a:gridCol w="5346881"/>
                <a:gridCol w="1445858"/>
                <a:gridCol w="1416173"/>
              </a:tblGrid>
              <a:tr h="7144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 разделов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План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Исполнено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138 387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134 683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33 825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32 546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233 809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137 017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340 580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222 800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ОБРАЗОВАНИЕ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2 116 521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1 838 902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КУЛЬТУРА,  КИНЕМАТОГРАФИЯ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169 736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169 519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СОЦИАЛЬНАЯ ПОЛИТИКА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151 061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143 336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187 155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179 312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2 586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РАСХОДОВ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3 377 476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2 864 301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Структура расходов на образование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556792"/>
          <a:ext cx="842493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5733256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В  2020 году на территории  г 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функционировало 36 детских дошкольных учреждений,             17 общеобразовательных школ, 8 учреждений по внешкольной работе и 2 загородных оздоровительных лагеря 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884368" y="1268760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16632"/>
            <a:ext cx="6949008" cy="79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расходов на культуру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1196752"/>
          <a:ext cx="792088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56376" y="1196752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5234" name="Picture 2" descr="F:\БЮДЖЕТ ДЛЯ ГРАЖДАН\00-ГО-Истра-Культура-и-Туриз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221088"/>
            <a:ext cx="2627783" cy="237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0"/>
            <a:ext cx="7618040" cy="5492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</a:rPr>
              <a:t>Расходы по разделу «Социальная политика»</a:t>
            </a:r>
            <a:endParaRPr lang="ru-RU" sz="24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836712"/>
          <a:ext cx="8712968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548680"/>
            <a:ext cx="748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тыс.руб.</a:t>
            </a:r>
            <a:endParaRPr lang="ru-RU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физическую культуру и спорт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504" y="836712"/>
          <a:ext cx="87849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8385" y="90872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федерального проекта</a:t>
            </a:r>
            <a:br>
              <a:rPr lang="ru-RU" dirty="0" smtClean="0"/>
            </a:br>
            <a:r>
              <a:rPr lang="ru-RU" dirty="0" smtClean="0"/>
              <a:t>«Спорт – норма жизни»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683568" y="1484784"/>
          <a:ext cx="77768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15888"/>
            <a:ext cx="8784976" cy="649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экономика»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764704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4368" y="69269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429000"/>
            <a:ext cx="3024336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1" y="228600"/>
            <a:ext cx="8280921" cy="8241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80728"/>
            <a:ext cx="7966844" cy="5688360"/>
          </a:xfrm>
        </p:spPr>
        <p:txBody>
          <a:bodyPr>
            <a:normAutofit/>
          </a:bodyPr>
          <a:lstStyle/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Бюджет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самоуправления;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Доходы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Расходы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Дефицит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расходов бюджета над его доходами;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Профицит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доходов бюджета над его расходами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301208"/>
            <a:ext cx="324036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15888"/>
            <a:ext cx="864096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жилищно-коммунальное хозяйство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504" y="836712"/>
          <a:ext cx="82809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72400" y="836712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«Общегосударственные вопросы»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707904" y="1196752"/>
          <a:ext cx="511256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484785"/>
            <a:ext cx="30963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Доля расходов на содержание органов местного самоуправления фактически составила 5,0% в общем объеме расходов. Обеспечено соблюдение норматива формирования расходов на содержание органов местного самоуправления, установленного  постановлением Губернатора Владимирской области от 01.07.2011 № 662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191795" cy="244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5888"/>
            <a:ext cx="8064896" cy="10096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безопасность и правоохранительная деятельность»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9512" y="1397000"/>
          <a:ext cx="6984776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1967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32657"/>
            <a:ext cx="7086600" cy="7920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ИСТОЧНИКИ ФИНАНСИРОВАНИЯ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ДЕФИЦИТА БЮДЖЕТА</a:t>
            </a:r>
          </a:p>
        </p:txBody>
      </p:sp>
      <p:graphicFrame>
        <p:nvGraphicFramePr>
          <p:cNvPr id="37967" name="Group 79"/>
          <p:cNvGraphicFramePr>
            <a:graphicFrameLocks noGrp="1"/>
          </p:cNvGraphicFramePr>
          <p:nvPr>
            <p:ph type="tbl" idx="1"/>
          </p:nvPr>
        </p:nvGraphicFramePr>
        <p:xfrm>
          <a:off x="1042988" y="1268760"/>
          <a:ext cx="7561262" cy="28803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{3C2FFA5D-87B4-456A-9821-1D502468CF0F}</a:tableStyleId>
              </a:tblPr>
              <a:tblGrid>
                <a:gridCol w="4224337"/>
                <a:gridCol w="1681163"/>
                <a:gridCol w="1655762"/>
              </a:tblGrid>
              <a:tr h="7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2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Источники финансирования дефицита бюджета – всего: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6 629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-63 702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17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  источники внутреннего финансирования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-28 428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-58 428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35 057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-5 274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</a:tbl>
          </a:graphicData>
        </a:graphic>
      </p:graphicFrame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509120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913"/>
            <a:ext cx="8424936" cy="9366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ИТОГИ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РЕАЛИЗАЦИИ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МУНИЦИПАЛЬНЫХ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ПРОГРАММ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2020 ГОД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08963" y="765175"/>
            <a:ext cx="935037" cy="287338"/>
          </a:xfrm>
        </p:spPr>
        <p:txBody>
          <a:bodyPr>
            <a:normAutofit/>
          </a:bodyPr>
          <a:lstStyle/>
          <a:p>
            <a:pPr marL="411480" algn="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latin typeface="Times New Roman" pitchFamily="18" charset="0"/>
              </a:rPr>
              <a:t>тыс</a:t>
            </a:r>
            <a:r>
              <a:rPr lang="ru-RU" sz="1400" dirty="0">
                <a:latin typeface="Times New Roman" pitchFamily="18" charset="0"/>
              </a:rPr>
              <a:t>. руб.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/>
          </a:p>
        </p:txBody>
      </p:sp>
      <p:graphicFrame>
        <p:nvGraphicFramePr>
          <p:cNvPr id="40129" name="Group 193"/>
          <p:cNvGraphicFramePr>
            <a:graphicFrameLocks noGrp="1"/>
          </p:cNvGraphicFramePr>
          <p:nvPr/>
        </p:nvGraphicFramePr>
        <p:xfrm>
          <a:off x="467544" y="980729"/>
          <a:ext cx="8424936" cy="55230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001"/>
                <a:gridCol w="3086383"/>
                <a:gridCol w="792088"/>
                <a:gridCol w="1080120"/>
                <a:gridCol w="3096344"/>
              </a:tblGrid>
              <a:tr h="955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1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«Защита населения и территорий от чрезвычайных ситуаций, обеспечение первичных мер пожарной безопасности и безопасности людей на водных объектах»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38 034,0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36 736,2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штабных тренировок, учебно-методических сборов, мобилизационных тренировок, специальных учений с поисково-спасательным отрядом. В городе работают 66 видеокамер, из них 8 с функцией считывания номеров автомобилей и 7 аналоговых (проводных) камер видеонаблюдения. Организация спасательного поста на озере Старка с 01.06 по 30.08.2020.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 ежедневный мониторинг  ледового покрова в местах массового выхода людей на лед в  зимний период.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Спасателями отряда было осуществлено 1909 выездов, спасено 6 человек, оказана помощь 651 человеку.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 2020 год принято и обработано  –  78 113 сообщений граждан.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Проведено 58 сходов с населением по разъяснению правил пожарной безопасности, безопасности на воде и по другим вопросам.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Оперативными дежурными зарегистрировано  1 073 сообщения, из них: по обеспечению горячей водой – 197; по  авариям на системах электроснабжения – 214; по авариям на канализации – 0; по обеспечению холодной водой –197; по авариям на системах теплоснабжения – 250; по газоснабжению-46.</a:t>
                      </a:r>
                      <a:endParaRPr kumimoji="0" lang="ru-RU" sz="11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3861048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ph type="tbl" idx="4294967295"/>
          </p:nvPr>
        </p:nvGraphicFramePr>
        <p:xfrm>
          <a:off x="323529" y="260350"/>
          <a:ext cx="8424935" cy="6408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7115"/>
                <a:gridCol w="2958496"/>
                <a:gridCol w="893637"/>
                <a:gridCol w="1042578"/>
                <a:gridCol w="3063109"/>
              </a:tblGrid>
              <a:tr h="1045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36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Программа «Обеспечение доступным и комфортным жильем населения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территорий документацией для осуществления градостроительной деятельности»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жильем молодых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37 496,8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4 510,0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15 587,4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32 781,4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2 765,1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15 587,3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Выполнены мероприятия: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внесение изменений в Правила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землепользования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застройки города </a:t>
                      </a:r>
                      <a:r>
                        <a:rPr kumimoji="0" lang="ru-RU" sz="11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документации по планировке и межеванию территорий ; геодезическая  съемка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территорий города </a:t>
                      </a:r>
                      <a:r>
                        <a:rPr kumimoji="0" lang="ru-RU" sz="11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ru-RU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список молодых семей - участников подпрограммы на 2020 год включена 61 семья.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Социальные выплаты предоставлены 19 молодым семьям.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149080"/>
            <a:ext cx="61206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5" y="548680"/>
          <a:ext cx="8208911" cy="5472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5112"/>
                <a:gridCol w="2022147"/>
                <a:gridCol w="1011073"/>
                <a:gridCol w="952187"/>
                <a:gridCol w="3528392"/>
              </a:tblGrid>
              <a:tr h="1105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67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условий для обеспечения доступным и комфортным жильем отдельных категорий граждан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установленных законодательством»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                  « Обеспечение жильем многодетных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жилыми помещениями детей-сирот и детей, оставшихся без попечения родителей, а также лиц из их числа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2 262,7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2 206,1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12 930,6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1 661,8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2 206,0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10 561,2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Предоставлена субсидия на приобретение жилья одному инвалиду.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Жилищные субсидии на приобретение жилья предоставлены одному работнику бюджетной сферы. Все государственные жилищные сертификаты и все субсидии на приобретение жилья реализованы.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8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40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оциальные выплаты на строительство жилых домов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реализованы  3 многодетными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семьями.</a:t>
                      </a: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Произведена закупка 11 квартир.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476672"/>
          <a:ext cx="7992889" cy="576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998"/>
                <a:gridCol w="2654408"/>
                <a:gridCol w="856488"/>
                <a:gridCol w="672300"/>
                <a:gridCol w="3062695"/>
              </a:tblGrid>
              <a:tr h="1084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6762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«Комплексные меры профилактики правонарушений в городе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Коврове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957,2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2020 году традиционно в учреждениях проводятся профилактические мероприятия и физкультурно-оздоровительные акции среди детей и молодежи .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сувенирной и изготовление печатной продукции в рамках профилактических мероприятий. Проведено 13 мероприятий в части учреждений культуры и ЦБС. МКУ «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УФКиС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 ежегодно организует и проводит  круглогодичную спартакиаду  среди образовательных учреждений среднего и высшего профессионального образования города по 6 видам спорта (лыжный кросс,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минифутбол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/теннис, волейбол, баскетбол, л/эстафета).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 в учреждениях культуры и спорта в 2020 году проводились с учетом эпидемиологической ситуации в связи с распространением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коронавирусной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инфекции.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429000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207600"/>
          <a:ext cx="8136905" cy="646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664296"/>
                <a:gridCol w="792088"/>
                <a:gridCol w="1008112"/>
                <a:gridCol w="3096345"/>
              </a:tblGrid>
              <a:tr h="982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11483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«Молодежная и семейная политика города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«Основные мероприятия по реализации городской молодежной и семейной политики»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17 133,0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1 164,0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17 132,7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1 163,9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2020 год было проведено 83 молодежных мероприятий: молодежная премия 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ONLINE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 «Школьная учебная Лига КВН»,  проект «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беСПОкойные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ДУМЫ», общегородской фестиваль «Снежный бум», проект «Кинотеатр под открытым небом», добровольческий форум-семинар «Здоровый город» и другие.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2020 году продолжил работу добровольческий центр муниципального образования город Ковров, в состав которого вошли 6 добровольческих объединений города. Также на территории города действуют муниципальные добровольческие штабы движений «Волонтеры Победы», «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КиберПатруль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«Молодежный добровольческий патруль полиции», «Добровольцы ЧС».  В марте 2020 года начал свою работу волонтерский корпус по оказанию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помощи пожилым людям старше 65 лет на период распространения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коронавирусной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инфекции, работа которого продолжается и в настоящее время. В своем составе волонтерский корпус насчитывает 104 добровольца.  В 2020 году в рамках акции доставлено 1623 бесплатных продуктовых набора и отработано 665 заявок по доставке товаров первой необходимости.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05064"/>
            <a:ext cx="23762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476672"/>
          <a:ext cx="8136903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759"/>
                <a:gridCol w="3067357"/>
                <a:gridCol w="968639"/>
                <a:gridCol w="968639"/>
                <a:gridCol w="2486509"/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21602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занятости подростков и молодежи»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сети клубов по месту жительства МБУ ДО «ДЮЦ «Гелиос» </a:t>
                      </a:r>
                    </a:p>
                    <a:p>
                      <a:endParaRPr lang="ru-RU" sz="12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15 719,0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15 719,0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трудоустроенных - 137 человек из числа подростков и молодежи города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Привлечено средств ГКУ «Центр занятости населения» - 295 тыс. руб.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образовательных объединений –79.  Количество обучающихся – 971 чел.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Образовательная деятельность велась в 12 клубах по месту жительства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6 направлениям: техническое, художественное, физкультурно-спортивное, естественнонаучное, социально-педагогическое, туристско-краеведческое.</a:t>
                      </a: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89039"/>
            <a:ext cx="2664296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1"/>
                </a:solidFill>
              </a:rPr>
              <a:t>Бюджетная система Российской Федерации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196751"/>
          <a:ext cx="8229600" cy="3600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1340768"/>
            <a:ext cx="1961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Российской </a:t>
            </a:r>
          </a:p>
          <a:p>
            <a:pPr algn="ctr"/>
            <a:r>
              <a:rPr lang="ru-RU" sz="1400" b="1" dirty="0" smtClean="0"/>
              <a:t>Федерации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636912"/>
            <a:ext cx="1817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</a:t>
            </a:r>
          </a:p>
          <a:p>
            <a:pPr algn="ctr"/>
            <a:r>
              <a:rPr lang="ru-RU" sz="1400" b="1" dirty="0" smtClean="0"/>
              <a:t> субъекта</a:t>
            </a:r>
          </a:p>
          <a:p>
            <a:pPr algn="ctr"/>
            <a:r>
              <a:rPr lang="ru-RU" sz="1400" b="1" dirty="0" smtClean="0"/>
              <a:t> РФ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5" y="378904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местного</a:t>
            </a:r>
          </a:p>
          <a:p>
            <a:pPr algn="ctr"/>
            <a:r>
              <a:rPr lang="ru-RU" sz="1400" b="1" dirty="0" smtClean="0"/>
              <a:t>самоуправления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5776" y="1340768"/>
            <a:ext cx="2592288" cy="936104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Федеральный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1340768"/>
            <a:ext cx="266429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5776" y="2492896"/>
            <a:ext cx="2592288" cy="1008112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субъектов РФ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3717032"/>
            <a:ext cx="2592288" cy="936104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городских округов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80112" y="2492896"/>
            <a:ext cx="2664296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территориальных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3717032"/>
            <a:ext cx="266429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муниципальных районов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rot="10800000">
            <a:off x="2555776" y="4797152"/>
            <a:ext cx="1872208" cy="1080120"/>
          </a:xfrm>
          <a:prstGeom prst="wedgeRoundRectCallou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27785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Бюджет</a:t>
            </a:r>
          </a:p>
          <a:p>
            <a:pPr algn="ctr"/>
            <a:r>
              <a:rPr lang="ru-RU" sz="1400" b="1" dirty="0" smtClean="0"/>
              <a:t> города </a:t>
            </a:r>
            <a:r>
              <a:rPr lang="ru-RU" sz="1400" b="1" dirty="0" err="1" smtClean="0"/>
              <a:t>Коврова</a:t>
            </a:r>
            <a:endParaRPr lang="ru-RU" sz="1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764704"/>
          <a:ext cx="7848872" cy="5544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736304"/>
                <a:gridCol w="864096"/>
                <a:gridCol w="1080120"/>
                <a:gridCol w="2592288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5548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«Развитие культуры и туризма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территории города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досуга населения»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221 609,4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170 802,3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221 392,9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170 731,9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сети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досуговых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учреждений культуры, музеев, библиотек г.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системы безопасности для охраны музейных фондов.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Выполнение индикаторов Плана мероприятий («дорожной карты») «Изменения, направленные на повышение эффективности сферы культуры города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Ведутся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работы по 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озданию музея «Ковров - город воинской Славы». 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573016"/>
            <a:ext cx="4293095" cy="24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576" y="260649"/>
          <a:ext cx="7872536" cy="6354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376264"/>
                <a:gridCol w="792088"/>
                <a:gridCol w="1008112"/>
                <a:gridCol w="3120008"/>
              </a:tblGrid>
              <a:tr h="98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3488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«Образование в сфере культуры и искусства»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«Сохранение и 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культуры на территории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40 729,9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10 077,2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40 729,9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9 931,1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деятельности образовательных учреждений дополнительного образования детей сферы культуры и искусства: Детская музыкальная школа №1, Школа искусств им. Иорданского, Детская художественная школа 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крупные городские проекты: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Цикл мероприятий к Дню Победы;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Солдатский форум «Скажи солдату спасибо!»;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Мероприятие в рамках Дня народного единства;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Профессиональный праздник «День Оружейника»;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Торжественное мероприятие в рамках Дня памяти и скорби на площади Победы;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Рождественская елка главы города;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Цикл мероприятий в рамках Дня вывода войск из Афганистана и Дня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защитника Отечества;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Цикл новогодних мероприятий.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Формат мероприятий был выбран в соответствии с рекомендациями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Роспотребнадзора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3501008"/>
            <a:ext cx="37444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07" name="Group 99"/>
          <p:cNvGraphicFramePr>
            <a:graphicFrameLocks noGrp="1"/>
          </p:cNvGraphicFramePr>
          <p:nvPr>
            <p:ph type="tbl" idx="4294967295"/>
          </p:nvPr>
        </p:nvGraphicFramePr>
        <p:xfrm>
          <a:off x="323529" y="260350"/>
          <a:ext cx="8640961" cy="6323661"/>
        </p:xfrm>
        <a:graphic>
          <a:graphicData uri="http://schemas.openxmlformats.org/drawingml/2006/table">
            <a:tbl>
              <a:tblPr/>
              <a:tblGrid>
                <a:gridCol w="504769"/>
                <a:gridCol w="2522499"/>
                <a:gridCol w="812405"/>
                <a:gridCol w="1033970"/>
                <a:gridCol w="3767318"/>
              </a:tblGrid>
              <a:tr h="8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2020 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2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транспортной системы и транспортной доступности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 равной доступности услуг общественного транспорта»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безопасности дорожного движения»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33 993,1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31 907,5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1 935,6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29 661,2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27 727,0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1 934,2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предоставление субсидий на возмещение затрат перевозчиков, осуществляющих дотируемые перевозки на регулярных автобусных маршрутах маршрутной сети г. Ковров;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компенсацию за предоставление льготных месячных проездных билетов для обучающихся в общеобразовательных школах и учреждениях среднего профессионального образования;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компенсацию за предоставление льгот по единым месячным социальным проездным билетам отдельным категориям граждан.</a:t>
                      </a:r>
                    </a:p>
                    <a:p>
                      <a:pPr>
                        <a:buFontTx/>
                        <a:buChar char="-"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Модернизация светофорных объектов.  Приобретение и монтаж пешеходных светофоров, в том числе оборудованных звуковыми сигналами, металлических ограждений, дорожных знаков на улично-дорожной сети. Мероприятия по безопасности дорожного движения вблизи образовательных учреждений (нанесение разметки, оборудование искусственных неровностей, подрезка деревьев, установка пешеходных ограждений, установка светофоров Т-7 и др.).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2" y="620688"/>
          <a:ext cx="7992889" cy="5672431"/>
        </p:xfrm>
        <a:graphic>
          <a:graphicData uri="http://schemas.openxmlformats.org/drawingml/2006/table">
            <a:tbl>
              <a:tblPr/>
              <a:tblGrid>
                <a:gridCol w="432049"/>
                <a:gridCol w="2736304"/>
                <a:gridCol w="936104"/>
                <a:gridCol w="1008112"/>
                <a:gridCol w="2880320"/>
              </a:tblGrid>
              <a:tr h="1054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1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«Дорожное хозяйство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«Приведение в нормативное состояние улично-дорожной сети»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«Содержание автомобильных дорог и инженерных сооружений на них»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212 359,8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170 997,6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41 362,2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118 382,2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77 739,4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40 642,8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Ямочный ремонт дорожного полотна и ремонт картами на 75 участках улично-дорожной сети города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Объем работ в рамках заключенных муниципальных контрактов составил – 9 782,8 кв.м картами и 9 594,7 кв.м ямочным ремонтом.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Аварийно-восстановительный ремонт улично-дорожной сети города 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заделкой выбоин по дорожной одежде асфальтобетонного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покрытия автомобильных дорог общего пользования с использованием щебня согласно адресному перечню в объеме 2 498,6 тонн, с использованием литого асфальта восстановлено 1 158 кв.м. Приведен в надлежащее состояние подъездной путь к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хданию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ГБУЗ «КГ ССМП» в объеме 1 380 кв.м.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Ремонт участков дорог полотном в сумме 44 488,9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тыс.руб.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объектам. Механизированная уборка территорий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вывоз снега, вывоз сметы с проезжей части.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Валка аварийных деревьев,   подрезка деревьев и  зеленых насаждений.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Ремонт ливневой канализации по адресам: ул. Волго-Донская, д.27, ул. Социалистическая на пересечении с ул.Пионерская. 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0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332656"/>
          <a:ext cx="8136904" cy="4785360"/>
        </p:xfrm>
        <a:graphic>
          <a:graphicData uri="http://schemas.openxmlformats.org/drawingml/2006/table">
            <a:tbl>
              <a:tblPr/>
              <a:tblGrid>
                <a:gridCol w="502006"/>
                <a:gridCol w="2447277"/>
                <a:gridCol w="1004011"/>
                <a:gridCol w="941261"/>
                <a:gridCol w="3242349"/>
              </a:tblGrid>
              <a:tr h="639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«Жилищное хозяйство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«Переселение граждан из аварийного жилищного фонда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признанного непригодным для проживания и(или) с высоким уровнем износа»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«Переселение граждан из аварийного жилищного фонда»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138 388,8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425,5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137 963,3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28 190,7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425,5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27 765,2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Снесен дом № 88 по ул. Свердлова.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Выплачено возмещение 15 собственникам жилых помещений, входящих в аварийный жилищный фонд, за изымаемые жилые помещения в соответствии со статьей 32 Жилищного кодекса РФ (ул.Челюскинцев, 135, ул.Дружбы, 5,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ул.Абельмана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136, ул.Комиссарова, 2а).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Заключен муниципальный контракт на проектирование и строительство дома. Выполнен проект, получено положительное заключение Государственной экспертизы, выдано разрешение на строительство, ведется строительство дома по адресу: ул.19 Партсъезда, 9.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Выполнены работы по разработке документации по планировке и межеванию территории, ограниченной улицами Моховая, Урожайная, Летняя, О. Кошевого.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581128"/>
            <a:ext cx="55446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60648"/>
          <a:ext cx="8568952" cy="3255264"/>
        </p:xfrm>
        <a:graphic>
          <a:graphicData uri="http://schemas.openxmlformats.org/drawingml/2006/table">
            <a:tbl>
              <a:tblPr/>
              <a:tblGrid>
                <a:gridCol w="528661"/>
                <a:gridCol w="2577221"/>
                <a:gridCol w="1057321"/>
                <a:gridCol w="991239"/>
                <a:gridCol w="3414510"/>
              </a:tblGrid>
              <a:tr h="634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коммунального  хозяйства»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«Энергосбережение и повышение энергетической эффективности 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Выделена субсидия на перевод МКД № 29а по пр. Восточному на индивидуальное поквартирное отопление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717032"/>
            <a:ext cx="54726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1" y="548680"/>
          <a:ext cx="8208914" cy="3363832"/>
        </p:xfrm>
        <a:graphic>
          <a:graphicData uri="http://schemas.openxmlformats.org/drawingml/2006/table">
            <a:tbl>
              <a:tblPr/>
              <a:tblGrid>
                <a:gridCol w="479530"/>
                <a:gridCol w="2256775"/>
                <a:gridCol w="936104"/>
                <a:gridCol w="1008112"/>
                <a:gridCol w="3528393"/>
              </a:tblGrid>
              <a:tr h="1224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«Благоустройство и охрана окружающей среды»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«Содержание объектов благоустройства»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«Чистый город»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104 160,3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100 789,8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3 370,5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102 005,3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98 634,9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3 370,4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Проведена установка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 опор, прокладка изолированного провода СИП 1 753 м, изготовлены и установлены 80 металлических кронштейнов для светильников, произведен монтаж 109 светильников.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мероприятия по благоустройству города: покос травы, посадка цветов, подрезка деревьев, валка аварийных деревьев, снесение аварийных сараев.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Ликвидировано 270 стихийных свалок с улиц города.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77071"/>
            <a:ext cx="4752528" cy="242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49847"/>
          <a:ext cx="8640960" cy="5699433"/>
        </p:xfrm>
        <a:graphic>
          <a:graphicData uri="http://schemas.openxmlformats.org/drawingml/2006/table">
            <a:tbl>
              <a:tblPr/>
              <a:tblGrid>
                <a:gridCol w="504769"/>
                <a:gridCol w="2591576"/>
                <a:gridCol w="864096"/>
                <a:gridCol w="1080120"/>
                <a:gridCol w="3600399"/>
              </a:tblGrid>
              <a:tr h="1042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физической культуры и спорта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187 154,7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179 312,0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 за 2020 год проведено  243 официальных спортивно-массовых мероприятия, включая проведенные на территории города и организацию участия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ковровских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спортсменов в выездных соревнованиях. Всего в отчетном периоде в мероприятиях приняли участие 11 899 человек . На территории города проведено 82 мероприятия, из которых 37 официального регионального статуса.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территории города осуществляют деятельность 8 муниципальных учреждений спорта, включая МКУ «Управление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физической культуры и спорта»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Построено и введено в эксплуатацию многофункциональное спортивное сооружение для приема нормативов комплексов ВФСК ГТО  на территории МАУ СК «Молодежный». Закуплено спортивное оборудование и инвентарь для реализации в муниципальных учреждениях программ спортивной подготовки в соответствии с требованиями федеральных стандартов.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2996952"/>
            <a:ext cx="4228901" cy="286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317361"/>
          <a:ext cx="8208912" cy="3658124"/>
        </p:xfrm>
        <a:graphic>
          <a:graphicData uri="http://schemas.openxmlformats.org/drawingml/2006/table">
            <a:tbl>
              <a:tblPr/>
              <a:tblGrid>
                <a:gridCol w="479531"/>
                <a:gridCol w="2242606"/>
                <a:gridCol w="886277"/>
                <a:gridCol w="1000098"/>
                <a:gridCol w="3600400"/>
              </a:tblGrid>
              <a:tr h="636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5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«Управление муниципальным имуществом и земельными ресурсами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«Владение, пользование и распоряжение имуществом, находящимся в муниципальной собственности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системы кадастра недвижимости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13 966,5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13 078,0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11 813,3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10 924,9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888,4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Зарегистрировано право муниципальной собственности на 58 объектов недвижимого имущества.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Поставлено на кадастровый учет с одновременной регистрацией права муниципальной собственности 13 объектов, с одновременной постановкой на учет как бесхозяйный объект – 1 объект.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кадастровый учет как ранее учтенные поставлены 23 объекта.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Проведена оценка 83 объектов с целью их приватизации, передачи в арендное пользование.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Выполнены и оплачены работы по капитальному ремонту муниципальных жилых помещений и по установке индивидуальных приборов учета.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4149080"/>
            <a:ext cx="597666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404665"/>
          <a:ext cx="7992887" cy="6201739"/>
        </p:xfrm>
        <a:graphic>
          <a:graphicData uri="http://schemas.openxmlformats.org/drawingml/2006/table">
            <a:tbl>
              <a:tblPr/>
              <a:tblGrid>
                <a:gridCol w="466912"/>
                <a:gridCol w="2125376"/>
                <a:gridCol w="1008111"/>
                <a:gridCol w="1008112"/>
                <a:gridCol w="3384376"/>
              </a:tblGrid>
              <a:tr h="1026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2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«Развитие образования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«Развитие дошкольного, общего и дополнительного образования детей»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1 684 119,6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1 604 583,4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1 657 795,8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1 591 625,1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общеобразовательных организациях, обеспечение дополнительного образования детей в муниципальных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организациях. В учреждениях города воспитываются 22 000 детей и подростков: 7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700 – в дошкольных учреждениях, 14 200 – в общеобразовательных учреждениях, 5 900 – в учреждениях дополнительного образования.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2020 год охвачено отдыхом за счет бюджетных средств 1344 ребенка. Всего с начала года было охвачено различными организованными формами отдыха, оздоровления и занятости с частичным использованием областных и городских бюджетных средств 1774 ребенка. По причине распространения </a:t>
                      </a:r>
                      <a:r>
                        <a:rPr kumimoji="0"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COVID-19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задача по сохранению охвата детей отдыхом и оздоровлением на уровне предыдущих лет </a:t>
                      </a:r>
                      <a:r>
                        <a:rPr kumimoji="0" lang="ru-RU" sz="1200" b="1" kern="120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выполнена.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42484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право 6"/>
          <p:cNvSpPr/>
          <p:nvPr/>
        </p:nvSpPr>
        <p:spPr>
          <a:xfrm>
            <a:off x="755576" y="2276872"/>
            <a:ext cx="2520280" cy="2016224"/>
          </a:xfrm>
          <a:prstGeom prst="rightArrowCallout">
            <a:avLst>
              <a:gd name="adj1" fmla="val 29918"/>
              <a:gd name="adj2" fmla="val 18858"/>
              <a:gd name="adj3" fmla="val 18312"/>
              <a:gd name="adj4" fmla="val 76693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Участие в публичных слушаниях по проекту бюджета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Гражданин и его участие в бюджетном процессе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707904" y="35010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Бюджет</a:t>
            </a:r>
            <a:endParaRPr lang="ru-RU" sz="2800" b="1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55576" y="1124744"/>
            <a:ext cx="7632848" cy="1130424"/>
          </a:xfrm>
          <a:prstGeom prst="downArrowCallout">
            <a:avLst>
              <a:gd name="adj1" fmla="val 46908"/>
              <a:gd name="adj2" fmla="val 29213"/>
              <a:gd name="adj3" fmla="val 25000"/>
              <a:gd name="adj4" fmla="val 6497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налогоплательщик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платит налоги, часть которых поступает в бюджет города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5724128" y="2204864"/>
            <a:ext cx="2642592" cy="2088232"/>
          </a:xfrm>
          <a:prstGeom prst="leftArrowCallout">
            <a:avLst>
              <a:gd name="adj1" fmla="val 25912"/>
              <a:gd name="adj2" fmla="val 19070"/>
              <a:gd name="adj3" fmla="val 19527"/>
              <a:gd name="adj4" fmla="val 76926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в публичных слушаниях по исполнению бюджета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67944" y="4293096"/>
            <a:ext cx="936104" cy="648072"/>
          </a:xfrm>
          <a:prstGeom prst="downArrow">
            <a:avLst>
              <a:gd name="adj1" fmla="val 50000"/>
              <a:gd name="adj2" fmla="val 4669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013176"/>
            <a:ext cx="8424936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получатель социальных гарантий и муниципальных услуг </a:t>
            </a:r>
            <a:r>
              <a:rPr lang="ru-RU" b="1" dirty="0" smtClean="0">
                <a:solidFill>
                  <a:schemeClr val="tx1"/>
                </a:solidFill>
              </a:rPr>
              <a:t>      в учреждениях образования, культуры, физической культуры и спорта, ЖКХ и других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250747"/>
          <a:ext cx="8136903" cy="5923303"/>
        </p:xfrm>
        <a:graphic>
          <a:graphicData uri="http://schemas.openxmlformats.org/drawingml/2006/table">
            <a:tbl>
              <a:tblPr/>
              <a:tblGrid>
                <a:gridCol w="475324"/>
                <a:gridCol w="2163671"/>
                <a:gridCol w="952971"/>
                <a:gridCol w="952971"/>
                <a:gridCol w="3591966"/>
              </a:tblGrid>
              <a:tr h="813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0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«Развитие инфраструктуры и обеспечение безопасности муниципальных образовательных организаций»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«Сохранение и развитие кадрового потенциала образовательных учреждений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«Совершенствование организации питания учащихся в общеобразовательных учреждениях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25 930,0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1 481,2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52 125,0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25 921,0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1 034,8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39 214,9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кровли, ремонт внутренних инженерных систем, ремонт внутренних помещений, замена окон и дверей, другие ремонтные работы.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молодым специалистам за наем жилья. В 2019-2020 учебном году в образовательных организациях города 61 молодой специалист со стажем работы до 1 года, со стажем 2 года – 27 человек, со стажем – 3 года.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период распространения 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COVID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-19 в целях поддержки социально незащищенных категорий обучающихся, определенных Положением питания обучающихся в муниципальных общеобразовательных организациях города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общеобразовательными учреждениями города </a:t>
                      </a:r>
                      <a:r>
                        <a:rPr kumimoji="0" lang="ru-RU" sz="12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организована выдача наборов продуктов на период дистанционного обучения. Во втором квартале 2020 года было выдано 4 639 пайков 1732 учащимся, имеющим право на получение набора продуктов, или 12,4 % от общего числа учащихся.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404664"/>
          <a:ext cx="8064896" cy="2691385"/>
        </p:xfrm>
        <a:graphic>
          <a:graphicData uri="http://schemas.openxmlformats.org/drawingml/2006/table">
            <a:tbl>
              <a:tblPr/>
              <a:tblGrid>
                <a:gridCol w="471117"/>
                <a:gridCol w="2144524"/>
                <a:gridCol w="944538"/>
                <a:gridCol w="944538"/>
                <a:gridCol w="3560179"/>
              </a:tblGrid>
              <a:tr h="858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33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«Создание новых мест в общеобразовательных организациях в соответствии с прогнозируемой потребностью и современными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условиями обучения»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348 353,2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98 206,7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2020 году начался капитальный ремонт второго здания МБОУ Гимназия № 1, расположенного по адресу: г.Ковров, пр.Восточный, д.12. Также приобретена проектно-сметная документация и привязка к местности плана постройки новой школы по адресу: г.Ковров, ул.Строителей, д.33/1.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0"/>
            <a:ext cx="69127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476672"/>
          <a:ext cx="8208913" cy="4027065"/>
        </p:xfrm>
        <a:graphic>
          <a:graphicData uri="http://schemas.openxmlformats.org/drawingml/2006/table">
            <a:tbl>
              <a:tblPr/>
              <a:tblGrid>
                <a:gridCol w="479530"/>
                <a:gridCol w="1896734"/>
                <a:gridCol w="864096"/>
                <a:gridCol w="1008112"/>
                <a:gridCol w="3960441"/>
              </a:tblGrid>
              <a:tr h="826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1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«Благоустройство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«Формирование современной городской среды на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69 806,6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69 806,6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68 332,1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68 332,1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Участниками программы благоустройства в городе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Коврове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стали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 дворовых территорий , сквер Родителей (фонари, малые архитектурные формы, система видеонаблюдения, зона </a:t>
                      </a:r>
                      <a:r>
                        <a:rPr lang="en-US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wi-fi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парковочные места, арка, вывеска), парк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Экскаваторостроителей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(покрытие тротуаров и площадок, электроосвещение, водоотлив около сцены,  система видеонаблюдения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зона </a:t>
                      </a:r>
                      <a:r>
                        <a:rPr lang="en-US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wi-fi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планировка плодородного грунта, ремонтные работы открытой сцены и зрительной зоны, установка бронетехники, установка вывески с названием)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сквер площади 200-летия города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(Доска почета, многофункциональный подиум, фонари, урны,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скамейки, замены покрытия площадки под монументом, гидроизоляция площадки стелы и побелка, система видеонаблюдения и зона </a:t>
                      </a:r>
                      <a:r>
                        <a:rPr lang="en-US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wi-fi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, световые инсталляции)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lvl="0" algn="l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509120"/>
            <a:ext cx="5400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260648"/>
          <a:ext cx="8640959" cy="5463952"/>
        </p:xfrm>
        <a:graphic>
          <a:graphicData uri="http://schemas.openxmlformats.org/drawingml/2006/table">
            <a:tbl>
              <a:tblPr/>
              <a:tblGrid>
                <a:gridCol w="504769"/>
                <a:gridCol w="2297705"/>
                <a:gridCol w="797926"/>
                <a:gridCol w="1008112"/>
                <a:gridCol w="4032447"/>
              </a:tblGrid>
              <a:tr h="129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9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«Противодействие терроризму и экстремизму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 всех муниципальных учреждениях физической культуры и спорта города установлена кнопка тревожной сигнализации с круглосуточным режимом работы. МАУ «СК Молодежный» и МАУ СШ «Мотодром Арена» оборудованы стационарными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металлообнаружителями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во всех объектах спорта имеются ручные металлоискатели. Созданы условия, исключающие пребывание на объекте посторонних лиц. На 8 объектах из 13 установлено видеонаблюдение.  Эвакуационные выходы учреждений оборудованы запорными устройствами с возможностью беспрепятственного выхода из учреждения.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муниципальных учреждениях города регулярно проводятся тренировки и учения, в том числе по антитеррористической защищенности.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Разработаны и утверждены паспорта безопасности 73 (100%) муниципальных учреждений образования. Кнопкой экстренного вызова полиции, системой видеонаблюдения оснащены 100% образовательных организаций.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2852937"/>
            <a:ext cx="38164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236580"/>
          <a:ext cx="8136904" cy="5719130"/>
        </p:xfrm>
        <a:graphic>
          <a:graphicData uri="http://schemas.openxmlformats.org/drawingml/2006/table">
            <a:tbl>
              <a:tblPr/>
              <a:tblGrid>
                <a:gridCol w="475324"/>
                <a:gridCol w="2044955"/>
                <a:gridCol w="1080120"/>
                <a:gridCol w="1008112"/>
                <a:gridCol w="3528393"/>
              </a:tblGrid>
              <a:tr h="744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2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3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по программам: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3 109 276,8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2 604 205,7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920880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564904"/>
            <a:ext cx="1944216" cy="1656184"/>
          </a:xfrm>
          <a:prstGeom prst="roundRect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Доходы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47667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1412776"/>
            <a:ext cx="2376264" cy="1728192"/>
          </a:xfrm>
          <a:prstGeom prst="roundRect">
            <a:avLst/>
          </a:prstGeom>
          <a:solidFill>
            <a:srgbClr val="92D05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Источники финансирования дефицита бюджета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2492896"/>
            <a:ext cx="1872208" cy="1728192"/>
          </a:xfrm>
          <a:prstGeom prst="roundRect">
            <a:avLst/>
          </a:prstGeom>
          <a:solidFill>
            <a:srgbClr val="FF00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Расходы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491880" y="4365104"/>
            <a:ext cx="2232248" cy="1778496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Бюджет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2555776" y="2060848"/>
            <a:ext cx="936104" cy="9144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5868144" y="1988840"/>
            <a:ext cx="720080" cy="108012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824802">
            <a:off x="2600267" y="4333904"/>
            <a:ext cx="1000363" cy="529393"/>
          </a:xfrm>
          <a:prstGeom prst="rightArrow">
            <a:avLst>
              <a:gd name="adj1" fmla="val 50000"/>
              <a:gd name="adj2" fmla="val 7383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283968" y="3212976"/>
            <a:ext cx="576064" cy="10801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9279953">
            <a:off x="5814846" y="4293295"/>
            <a:ext cx="967142" cy="60728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Основная характеристика бюджета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Арка 2"/>
          <p:cNvSpPr/>
          <p:nvPr/>
        </p:nvSpPr>
        <p:spPr>
          <a:xfrm>
            <a:off x="1907704" y="3789040"/>
            <a:ext cx="914400" cy="1008112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6444208" y="3717032"/>
            <a:ext cx="914400" cy="1080120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745432">
            <a:off x="811312" y="3571752"/>
            <a:ext cx="3168352" cy="19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2522">
            <a:off x="2910481" y="2724932"/>
            <a:ext cx="1171009" cy="10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9229">
            <a:off x="983612" y="2302668"/>
            <a:ext cx="1162033" cy="106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7704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Профицит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1" y="4437112"/>
            <a:ext cx="388843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 превышении доходов над расходами принимается решение как их использовать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 rot="20830935">
            <a:off x="5078287" y="3520866"/>
            <a:ext cx="3449634" cy="220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5384">
            <a:off x="7132174" y="2189041"/>
            <a:ext cx="1186891" cy="10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9120">
            <a:off x="5007269" y="2689210"/>
            <a:ext cx="1150917" cy="10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868144" y="1340768"/>
            <a:ext cx="187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4437112"/>
            <a:ext cx="396044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1400" dirty="0" smtClean="0"/>
              <a:t>При превышении расходов над доходами принимается решение об источниках покрытия дефицита бюджета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520" y="5301208"/>
            <a:ext cx="8640960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Одним  из принципов бюджетной системы РФ является принцип сбалансированности. Сбалансированность бюджета означает, что объем расходов бюджета должен соответствовать суммарному объему доходов бюджета и поступлений источников финансирования его дефицита, уменьшенных на суммы выплат из бюджета, связанных с источниками финансирования дефицита бюджета и изменением остатков на счетах по учету средств бюджетов.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 rot="703266">
            <a:off x="1171972" y="1939771"/>
            <a:ext cx="117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 rot="20889328">
            <a:off x="4853156" y="2290323"/>
            <a:ext cx="1101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754202">
            <a:off x="3044874" y="2368680"/>
            <a:ext cx="118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 rot="20845425">
            <a:off x="6928580" y="1862675"/>
            <a:ext cx="1257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772816"/>
            <a:ext cx="7534275" cy="43204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458" name="Picture 5" descr="36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0"/>
            <a:ext cx="360040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Средства вышестоящих бюджетов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предоставляются в виде межбюджетных трансфертов в форме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323528" y="1556792"/>
            <a:ext cx="2520280" cy="1296144"/>
          </a:xfrm>
          <a:prstGeom prst="ribbon2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6300192" y="1556792"/>
            <a:ext cx="2448272" cy="1296144"/>
          </a:xfrm>
          <a:prstGeom prst="ribbon2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Субсидии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3203848" y="1556792"/>
            <a:ext cx="2736304" cy="1296144"/>
          </a:xfrm>
          <a:prstGeom prst="ribbon2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Субвенции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9168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Дотации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068960"/>
            <a:ext cx="2592288" cy="35283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без определения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конкретной цели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их использования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в случае недостаточности собственных доходов муниципального образования из областного бюджета ему выделяют дотацию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03848" y="3068960"/>
            <a:ext cx="2736304" cy="3528392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для того, чтобы получатель смог выполнить переданные ему полномочия 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передав обязанность по государственной регистрации актов гражданского состояния городу </a:t>
            </a:r>
            <a:r>
              <a:rPr lang="ru-RU" sz="1400" b="1" dirty="0" err="1" smtClean="0">
                <a:solidFill>
                  <a:schemeClr val="tx1"/>
                </a:solidFill>
              </a:rPr>
              <a:t>Коврову</a:t>
            </a:r>
            <a:r>
              <a:rPr lang="ru-RU" sz="1400" b="1" dirty="0" smtClean="0">
                <a:solidFill>
                  <a:schemeClr val="tx1"/>
                </a:solidFill>
              </a:rPr>
              <a:t>, Владимирская область предоставляет средства для её осуществления в виде субвенции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2" y="3068960"/>
            <a:ext cx="2520280" cy="3528392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для </a:t>
            </a:r>
            <a:r>
              <a:rPr lang="ru-RU" sz="1400" b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400" b="1" dirty="0" smtClean="0">
                <a:solidFill>
                  <a:schemeClr val="tx1"/>
                </a:solidFill>
              </a:rPr>
              <a:t> расходов бюджета нижестоящего уровня 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на ремонт улиц города из областного бюджета могут выделяются дополнительные средства в виде субсидии 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32161</TotalTime>
  <Words>4563</Words>
  <Application>Microsoft Office PowerPoint</Application>
  <PresentationFormat>Экран (4:3)</PresentationFormat>
  <Paragraphs>1050</Paragraphs>
  <Slides>55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Трек</vt:lpstr>
      <vt:lpstr>Worksheet</vt:lpstr>
      <vt:lpstr>«БЮДЖЕТ ДЛЯ ГРАЖДАН» </vt:lpstr>
      <vt:lpstr>Содержание:</vt:lpstr>
      <vt:lpstr>ВВОДНАЯ ЧАСТЬ </vt:lpstr>
      <vt:lpstr> Бюджетная система Российской Федерации </vt:lpstr>
      <vt:lpstr>Гражданин и его участие в бюджетном процессе</vt:lpstr>
      <vt:lpstr>Слайд 6</vt:lpstr>
      <vt:lpstr>Основная характеристика бюджета</vt:lpstr>
      <vt:lpstr>Слайд 8</vt:lpstr>
      <vt:lpstr>Средства вышестоящих бюджетов предоставляются в виде межбюджетных трансфертов в форме</vt:lpstr>
      <vt:lpstr>Основные показатели социально-экономического развития   города Ковров за 2020 год </vt:lpstr>
      <vt:lpstr>Слайд 11</vt:lpstr>
      <vt:lpstr>ИСПОЛНЕНИЕ ГОРОДСКОГО БЮДЖЕТА  ПО ДОХОДАМ</vt:lpstr>
      <vt:lpstr>ДОХОДЫ БЮДЖЕТА безвозмездные и безвозвратные поступления денежных средств в бюджет</vt:lpstr>
      <vt:lpstr>     Структура доходов  городского  бюджета в 2018-2020  годах </vt:lpstr>
      <vt:lpstr>ДОЛЯ НАЛОГОВЫХ И НЕНАЛОГОВЫХ ДОХОДОВ  В ОБЩИХ ДОХОДАХ БЮДЖЕТА 2017-2020 гОДАХ</vt:lpstr>
      <vt:lpstr> ОБЪЕМ И СТРУКТУРА НАЛОГОВЫХ ДОХОДОВ ОТ ОБЩЕГО ОБЪЕМА  СОБСТВЕННЫХ ДОХОДОВ </vt:lpstr>
      <vt:lpstr>Динамика поступления налоговых доходов в 2019-2020 годах</vt:lpstr>
      <vt:lpstr>Структура неналоговых доходов</vt:lpstr>
      <vt:lpstr>Реализация мер по увеличению доходов бюджета города за 2020 год </vt:lpstr>
      <vt:lpstr>Проведение работы МБУ «Город»  по снижению задолженности по плате за пользование муниципальными жилыми помещениями </vt:lpstr>
      <vt:lpstr>ИСПОЛНЕНИЕ ГОРОДСКОГО БЮДЖЕТА  ПО РАСХОДАМ</vt:lpstr>
      <vt:lpstr>Функциональная структура расходов бюджета города Коврова за 2020 год </vt:lpstr>
      <vt:lpstr>РАСХОДЫ БЮДЖЕТА г.Коврова  за 2020 год </vt:lpstr>
      <vt:lpstr>Структура расходов на образование</vt:lpstr>
      <vt:lpstr>Структура расходов на культуру</vt:lpstr>
      <vt:lpstr>Расходы по разделу «Социальная политика»</vt:lpstr>
      <vt:lpstr>Расходы на физическую культуру и спорт</vt:lpstr>
      <vt:lpstr>Реализация федерального проекта «Спорт – норма жизни»</vt:lpstr>
      <vt:lpstr>Расходы по разделу «Национальная экономика»</vt:lpstr>
      <vt:lpstr>Расходы на жилищно-коммунальное хозяйство</vt:lpstr>
      <vt:lpstr>Расходы по разделу «Общегосударственные вопросы»</vt:lpstr>
      <vt:lpstr>Расходы по разделу «Национальная безопасность и правоохранительная деятельность»</vt:lpstr>
      <vt:lpstr>ИСТОЧНИКИ ФИНАНСИРОВАНИЯ  ДЕФИЦИТА БЮДЖЕТА</vt:lpstr>
      <vt:lpstr>ИТОГИ  РЕАЛИЗАЦИИ  МУНИЦИПАЛЬНЫХ  ПРОГРАММ   ЗА 2020 ГОД 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</dc:title>
  <dc:creator>Admin</dc:creator>
  <cp:lastModifiedBy>User</cp:lastModifiedBy>
  <cp:revision>2694</cp:revision>
  <dcterms:created xsi:type="dcterms:W3CDTF">2015-03-19T13:20:04Z</dcterms:created>
  <dcterms:modified xsi:type="dcterms:W3CDTF">2021-03-31T12:38:47Z</dcterms:modified>
</cp:coreProperties>
</file>