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notesMasterIdLst>
    <p:notesMasterId r:id="rId51"/>
  </p:notesMasterIdLst>
  <p:sldIdLst>
    <p:sldId id="256" r:id="rId2"/>
    <p:sldId id="281" r:id="rId3"/>
    <p:sldId id="257" r:id="rId4"/>
    <p:sldId id="301" r:id="rId5"/>
    <p:sldId id="302" r:id="rId6"/>
    <p:sldId id="258" r:id="rId7"/>
    <p:sldId id="259" r:id="rId8"/>
    <p:sldId id="260" r:id="rId9"/>
    <p:sldId id="261" r:id="rId10"/>
    <p:sldId id="303" r:id="rId11"/>
    <p:sldId id="262" r:id="rId12"/>
    <p:sldId id="276" r:id="rId13"/>
    <p:sldId id="280" r:id="rId14"/>
    <p:sldId id="277" r:id="rId15"/>
    <p:sldId id="283" r:id="rId16"/>
    <p:sldId id="282" r:id="rId17"/>
    <p:sldId id="278" r:id="rId18"/>
    <p:sldId id="304" r:id="rId19"/>
    <p:sldId id="263" r:id="rId20"/>
    <p:sldId id="265" r:id="rId21"/>
    <p:sldId id="267" r:id="rId22"/>
    <p:sldId id="264" r:id="rId23"/>
    <p:sldId id="284" r:id="rId24"/>
    <p:sldId id="266" r:id="rId25"/>
    <p:sldId id="305" r:id="rId26"/>
    <p:sldId id="268" r:id="rId27"/>
    <p:sldId id="269" r:id="rId28"/>
    <p:sldId id="270" r:id="rId29"/>
    <p:sldId id="271" r:id="rId30"/>
    <p:sldId id="272" r:id="rId31"/>
    <p:sldId id="285" r:id="rId32"/>
    <p:sldId id="286" r:id="rId33"/>
    <p:sldId id="287" r:id="rId34"/>
    <p:sldId id="288" r:id="rId35"/>
    <p:sldId id="306" r:id="rId36"/>
    <p:sldId id="289" r:id="rId37"/>
    <p:sldId id="290" r:id="rId38"/>
    <p:sldId id="273" r:id="rId39"/>
    <p:sldId id="291" r:id="rId40"/>
    <p:sldId id="292" r:id="rId41"/>
    <p:sldId id="293" r:id="rId42"/>
    <p:sldId id="295" r:id="rId43"/>
    <p:sldId id="296" r:id="rId44"/>
    <p:sldId id="297" r:id="rId45"/>
    <p:sldId id="298" r:id="rId46"/>
    <p:sldId id="299" r:id="rId47"/>
    <p:sldId id="300" r:id="rId48"/>
    <p:sldId id="307" r:id="rId49"/>
    <p:sldId id="308" r:id="rId5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90" d="100"/>
          <a:sy n="90" d="100"/>
        </p:scale>
        <p:origin x="-510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         </c:v>
                </c:pt>
              </c:strCache>
            </c:strRef>
          </c:tx>
          <c:explosion val="25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50000"/>
                </a:schemeClr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Pt>
            <c:idx val="3"/>
            <c:spPr>
              <a:solidFill>
                <a:schemeClr val="tx1"/>
              </a:solidFill>
            </c:spPr>
          </c:dPt>
          <c:dPt>
            <c:idx val="5"/>
            <c:spPr>
              <a:solidFill>
                <a:schemeClr val="tx1">
                  <a:lumMod val="50000"/>
                </a:schemeClr>
              </a:solidFill>
            </c:spPr>
          </c:dPt>
          <c:dPt>
            <c:idx val="6"/>
            <c:spPr>
              <a:solidFill>
                <a:srgbClr val="00B050"/>
              </a:solidFill>
            </c:spPr>
          </c:dPt>
          <c:dPt>
            <c:idx val="8"/>
            <c:spPr>
              <a:solidFill>
                <a:srgbClr val="FF0000"/>
              </a:solidFill>
            </c:spPr>
          </c:dPt>
          <c:dPt>
            <c:idx val="9"/>
            <c:spPr>
              <a:solidFill>
                <a:srgbClr val="FFFF00"/>
              </a:solidFill>
            </c:spPr>
          </c:dPt>
          <c:dPt>
            <c:idx val="10"/>
            <c:spPr>
              <a:solidFill>
                <a:srgbClr val="00B0F0"/>
              </a:solidFill>
            </c:spPr>
          </c:dPt>
          <c:cat>
            <c:strRef>
              <c:f>Лист1!$A$2:$A$12</c:f>
              <c:strCache>
                <c:ptCount val="11"/>
                <c:pt idx="0">
                  <c:v>Доплаты к пенсиям муниципальных служащих  - 7775</c:v>
                </c:pt>
                <c:pt idx="1">
                  <c:v>Обеспечение жильем 1 инвалида ВОВ - 1187</c:v>
                </c:pt>
                <c:pt idx="2">
                  <c:v>Жилищные субсидии 2 работникам бюджетной сферы    - 1247</c:v>
                </c:pt>
                <c:pt idx="3">
                  <c:v>Социальные выплаты на приобретение (строительство) жилья для 1 многодетной семьи - 630</c:v>
                </c:pt>
                <c:pt idx="4">
                  <c:v>Социальные выплаты на приобретение (строительство) жилья 24 молодым семьям - 18761</c:v>
                </c:pt>
                <c:pt idx="5">
                  <c:v>Компенсация стоимости единых социальных проездных билетов - 13 465 </c:v>
                </c:pt>
                <c:pt idx="6">
                  <c:v>Льготные месячные проездные билеты для учащихся - 6425</c:v>
                </c:pt>
                <c:pt idx="7">
                  <c:v>Приобретение жилых помещений для 13 детей-сирот - 11 243</c:v>
                </c:pt>
                <c:pt idx="8">
                  <c:v>Компенсация части родительской платы за присмотр и уход за детьми в ДОУ - 48 429</c:v>
                </c:pt>
                <c:pt idx="9">
                  <c:v>Содержание ребенка в семье опекуна и приемной семье - 27 025</c:v>
                </c:pt>
                <c:pt idx="10">
                  <c:v>Обеспечение деятельности по опеке и попечительству - 3 129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">
                  <c:v>7775</c:v>
                </c:pt>
                <c:pt idx="1">
                  <c:v>1187</c:v>
                </c:pt>
                <c:pt idx="2">
                  <c:v>1247</c:v>
                </c:pt>
                <c:pt idx="3">
                  <c:v>630</c:v>
                </c:pt>
                <c:pt idx="4">
                  <c:v>18761</c:v>
                </c:pt>
                <c:pt idx="5">
                  <c:v>13465</c:v>
                </c:pt>
                <c:pt idx="6">
                  <c:v>6425</c:v>
                </c:pt>
                <c:pt idx="7">
                  <c:v>11243</c:v>
                </c:pt>
                <c:pt idx="8">
                  <c:v>48429</c:v>
                </c:pt>
                <c:pt idx="9">
                  <c:v>27025</c:v>
                </c:pt>
                <c:pt idx="10">
                  <c:v>3129</c:v>
                </c:pt>
              </c:numCache>
            </c:numRef>
          </c:val>
        </c:ser>
        <c:firstSliceAng val="0"/>
      </c:pieChart>
      <c:spPr>
        <a:noFill/>
        <a:ln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23664537774081"/>
          <c:y val="4.0222801649257402E-3"/>
          <c:w val="0.33810007096308725"/>
          <c:h val="0.9953838115188548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EE7742-48EF-4D20-9C42-D007E1729DEC}" type="doc">
      <dgm:prSet loTypeId="urn:microsoft.com/office/officeart/2005/8/layout/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6CBF051A-D560-4353-82EB-411050D5CD62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Налоговые доходы </a:t>
          </a:r>
          <a:r>
            <a:rPr lang="ru-RU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– 886 144 </a:t>
          </a:r>
          <a:r>
            <a:rPr lang="ru-RU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тыс</a:t>
          </a:r>
          <a:r>
            <a:rPr lang="ru-RU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. руб</a:t>
          </a:r>
          <a:r>
            <a:rPr lang="ru-RU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.</a:t>
          </a:r>
        </a:p>
      </dgm:t>
    </dgm:pt>
    <dgm:pt modelId="{BD446888-EDED-4AE9-8206-3C3E7F200C09}" type="parTrans" cxnId="{1544704E-0722-467B-B586-D4F0D2E3E3D0}">
      <dgm:prSet/>
      <dgm:spPr/>
      <dgm:t>
        <a:bodyPr/>
        <a:lstStyle/>
        <a:p>
          <a:endParaRPr lang="ru-RU"/>
        </a:p>
      </dgm:t>
    </dgm:pt>
    <dgm:pt modelId="{DD2B09FF-4FE1-442F-887A-BD1B1F553A7E}" type="sibTrans" cxnId="{1544704E-0722-467B-B586-D4F0D2E3E3D0}">
      <dgm:prSet/>
      <dgm:spPr/>
      <dgm:t>
        <a:bodyPr/>
        <a:lstStyle/>
        <a:p>
          <a:endParaRPr lang="ru-RU"/>
        </a:p>
      </dgm:t>
    </dgm:pt>
    <dgm:pt modelId="{25E48617-7467-4A73-823B-29E5DCD8C86E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Неналоговые доходы </a:t>
          </a:r>
          <a:r>
            <a:rPr lang="ru-RU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– 162 054 </a:t>
          </a:r>
          <a:r>
            <a:rPr lang="ru-RU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тыс</a:t>
          </a:r>
          <a:r>
            <a:rPr lang="ru-RU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. руб</a:t>
          </a:r>
          <a:r>
            <a:rPr lang="ru-RU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.</a:t>
          </a:r>
        </a:p>
      </dgm:t>
    </dgm:pt>
    <dgm:pt modelId="{E1655950-BD78-4EDC-BFF8-4EF0AE3ACB56}" type="parTrans" cxnId="{31552880-FC35-4670-BEF1-86E3821641E2}">
      <dgm:prSet/>
      <dgm:spPr/>
      <dgm:t>
        <a:bodyPr/>
        <a:lstStyle/>
        <a:p>
          <a:endParaRPr lang="ru-RU"/>
        </a:p>
      </dgm:t>
    </dgm:pt>
    <dgm:pt modelId="{E57010CB-9E01-40E6-A817-077C0D13CE8A}" type="sibTrans" cxnId="{31552880-FC35-4670-BEF1-86E3821641E2}">
      <dgm:prSet/>
      <dgm:spPr/>
      <dgm:t>
        <a:bodyPr/>
        <a:lstStyle/>
        <a:p>
          <a:endParaRPr lang="ru-RU"/>
        </a:p>
      </dgm:t>
    </dgm:pt>
    <dgm:pt modelId="{051936C0-2260-4B70-8610-3A66E0AF9C45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Безвозмездные поступления - 1 </a:t>
          </a:r>
          <a:r>
            <a:rPr lang="ru-RU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270 783,3 </a:t>
          </a:r>
          <a:r>
            <a:rPr lang="ru-RU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тыс</a:t>
          </a:r>
          <a:r>
            <a:rPr lang="ru-RU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. руб</a:t>
          </a:r>
          <a:r>
            <a:rPr lang="ru-RU" dirty="0">
              <a:solidFill>
                <a:schemeClr val="bg2">
                  <a:lumMod val="75000"/>
                </a:schemeClr>
              </a:solidFill>
            </a:rPr>
            <a:t>.</a:t>
          </a:r>
        </a:p>
      </dgm:t>
    </dgm:pt>
    <dgm:pt modelId="{8BEF7707-38AD-4F9C-A67C-6486A3272CD9}" type="parTrans" cxnId="{C38F61DA-A79D-45A6-BE26-B67BAE4A53EB}">
      <dgm:prSet/>
      <dgm:spPr/>
      <dgm:t>
        <a:bodyPr/>
        <a:lstStyle/>
        <a:p>
          <a:endParaRPr lang="ru-RU"/>
        </a:p>
      </dgm:t>
    </dgm:pt>
    <dgm:pt modelId="{C2F1FF3B-C2DC-48C8-AD5A-B5214214F458}" type="sibTrans" cxnId="{C38F61DA-A79D-45A6-BE26-B67BAE4A53EB}">
      <dgm:prSet/>
      <dgm:spPr/>
      <dgm:t>
        <a:bodyPr/>
        <a:lstStyle/>
        <a:p>
          <a:endParaRPr lang="ru-RU"/>
        </a:p>
      </dgm:t>
    </dgm:pt>
    <dgm:pt modelId="{9181E8B8-CA16-4E97-9319-33EEA0659C93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Доходы бюджета в </a:t>
          </a:r>
          <a:r>
            <a:rPr lang="ru-RU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2016 </a:t>
          </a:r>
          <a:r>
            <a:rPr lang="ru-RU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году - 2 </a:t>
          </a:r>
          <a:r>
            <a:rPr lang="ru-RU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318 981,5 тыс. руб</a:t>
          </a:r>
          <a:r>
            <a:rPr lang="ru-RU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.</a:t>
          </a:r>
        </a:p>
      </dgm:t>
    </dgm:pt>
    <dgm:pt modelId="{048D2A75-B3AB-4C9E-BAB7-8E1FB43C727B}" type="sibTrans" cxnId="{7E35E689-0BD0-40D3-B9CE-51D0686ED143}">
      <dgm:prSet/>
      <dgm:spPr/>
      <dgm:t>
        <a:bodyPr/>
        <a:lstStyle/>
        <a:p>
          <a:endParaRPr lang="ru-RU"/>
        </a:p>
      </dgm:t>
    </dgm:pt>
    <dgm:pt modelId="{ACB098C7-FF57-4146-8975-DC2A78E7DEAF}" type="parTrans" cxnId="{7E35E689-0BD0-40D3-B9CE-51D0686ED143}">
      <dgm:prSet/>
      <dgm:spPr/>
      <dgm:t>
        <a:bodyPr/>
        <a:lstStyle/>
        <a:p>
          <a:endParaRPr lang="ru-RU"/>
        </a:p>
      </dgm:t>
    </dgm:pt>
    <dgm:pt modelId="{6B64F7A1-17C9-4E3E-8F0F-E1D5F77CD5C0}" type="pres">
      <dgm:prSet presAssocID="{C3EE7742-48EF-4D20-9C42-D007E1729DE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6BA808-DE77-4D03-B3A6-EF1E3B0E3B97}" type="pres">
      <dgm:prSet presAssocID="{9181E8B8-CA16-4E97-9319-33EEA0659C93}" presName="parentLin" presStyleCnt="0"/>
      <dgm:spPr/>
    </dgm:pt>
    <dgm:pt modelId="{EE9A618F-E8E3-4014-B4A8-FD4F626F1D49}" type="pres">
      <dgm:prSet presAssocID="{9181E8B8-CA16-4E97-9319-33EEA0659C9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732A981-3D5F-4538-AEA0-FB67AE1B0EFF}" type="pres">
      <dgm:prSet presAssocID="{9181E8B8-CA16-4E97-9319-33EEA0659C93}" presName="parentText" presStyleLbl="node1" presStyleIdx="0" presStyleCnt="4" custScaleX="102860" custScaleY="198453" custLinFactNeighborX="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98055-8F57-4E6D-9572-E1E2B402A7DD}" type="pres">
      <dgm:prSet presAssocID="{9181E8B8-CA16-4E97-9319-33EEA0659C93}" presName="negativeSpace" presStyleCnt="0"/>
      <dgm:spPr/>
    </dgm:pt>
    <dgm:pt modelId="{234916C5-E1F0-484D-A8D8-02A2C6568CBF}" type="pres">
      <dgm:prSet presAssocID="{9181E8B8-CA16-4E97-9319-33EEA0659C93}" presName="childText" presStyleLbl="conFgAcc1" presStyleIdx="0" presStyleCnt="4">
        <dgm:presLayoutVars>
          <dgm:bulletEnabled val="1"/>
        </dgm:presLayoutVars>
      </dgm:prSet>
      <dgm:spPr/>
    </dgm:pt>
    <dgm:pt modelId="{5E024DD6-F839-4FB9-8EBD-FB22436A904F}" type="pres">
      <dgm:prSet presAssocID="{048D2A75-B3AB-4C9E-BAB7-8E1FB43C727B}" presName="spaceBetweenRectangles" presStyleCnt="0"/>
      <dgm:spPr/>
    </dgm:pt>
    <dgm:pt modelId="{0EEED258-9D67-421A-832F-ED0BA0377267}" type="pres">
      <dgm:prSet presAssocID="{6CBF051A-D560-4353-82EB-411050D5CD62}" presName="parentLin" presStyleCnt="0"/>
      <dgm:spPr/>
    </dgm:pt>
    <dgm:pt modelId="{4276EE09-AE15-42C0-9712-2808AAA2C198}" type="pres">
      <dgm:prSet presAssocID="{6CBF051A-D560-4353-82EB-411050D5CD6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858C47D-43EB-4C96-BF47-3694B0C4342B}" type="pres">
      <dgm:prSet presAssocID="{6CBF051A-D560-4353-82EB-411050D5CD6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C0D5F0-F8C9-4338-A058-492E9397E850}" type="pres">
      <dgm:prSet presAssocID="{6CBF051A-D560-4353-82EB-411050D5CD62}" presName="negativeSpace" presStyleCnt="0"/>
      <dgm:spPr/>
    </dgm:pt>
    <dgm:pt modelId="{D51ED628-8C9D-43B5-8102-020C2419719B}" type="pres">
      <dgm:prSet presAssocID="{6CBF051A-D560-4353-82EB-411050D5CD62}" presName="childText" presStyleLbl="conFgAcc1" presStyleIdx="1" presStyleCnt="4">
        <dgm:presLayoutVars>
          <dgm:bulletEnabled val="1"/>
        </dgm:presLayoutVars>
      </dgm:prSet>
      <dgm:spPr/>
    </dgm:pt>
    <dgm:pt modelId="{2B9137D4-DBF6-417F-9C1B-BFFE7228ED9A}" type="pres">
      <dgm:prSet presAssocID="{DD2B09FF-4FE1-442F-887A-BD1B1F553A7E}" presName="spaceBetweenRectangles" presStyleCnt="0"/>
      <dgm:spPr/>
    </dgm:pt>
    <dgm:pt modelId="{29AEAE01-48A0-4FEE-968C-D5E09C145B8F}" type="pres">
      <dgm:prSet presAssocID="{25E48617-7467-4A73-823B-29E5DCD8C86E}" presName="parentLin" presStyleCnt="0"/>
      <dgm:spPr/>
    </dgm:pt>
    <dgm:pt modelId="{931BF696-4242-4580-8CA2-1F031F40D9BC}" type="pres">
      <dgm:prSet presAssocID="{25E48617-7467-4A73-823B-29E5DCD8C86E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4F26F6B1-5EDA-4E35-B6FC-0E8C932FAEEA}" type="pres">
      <dgm:prSet presAssocID="{25E48617-7467-4A73-823B-29E5DCD8C86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D77286-5F65-4501-8D9E-D828D29A4B07}" type="pres">
      <dgm:prSet presAssocID="{25E48617-7467-4A73-823B-29E5DCD8C86E}" presName="negativeSpace" presStyleCnt="0"/>
      <dgm:spPr/>
    </dgm:pt>
    <dgm:pt modelId="{0377AF04-01C0-4B31-8FB4-6210940DD2B7}" type="pres">
      <dgm:prSet presAssocID="{25E48617-7467-4A73-823B-29E5DCD8C86E}" presName="childText" presStyleLbl="conFgAcc1" presStyleIdx="2" presStyleCnt="4">
        <dgm:presLayoutVars>
          <dgm:bulletEnabled val="1"/>
        </dgm:presLayoutVars>
      </dgm:prSet>
      <dgm:spPr/>
    </dgm:pt>
    <dgm:pt modelId="{415154A7-52D1-4C89-A057-B0FF0C90E8D6}" type="pres">
      <dgm:prSet presAssocID="{E57010CB-9E01-40E6-A817-077C0D13CE8A}" presName="spaceBetweenRectangles" presStyleCnt="0"/>
      <dgm:spPr/>
    </dgm:pt>
    <dgm:pt modelId="{4D5A04CE-AFF3-4C78-BC26-A023B1E99112}" type="pres">
      <dgm:prSet presAssocID="{051936C0-2260-4B70-8610-3A66E0AF9C45}" presName="parentLin" presStyleCnt="0"/>
      <dgm:spPr/>
    </dgm:pt>
    <dgm:pt modelId="{7836EEB1-11EA-43E6-A13F-E3DA25B9A40D}" type="pres">
      <dgm:prSet presAssocID="{051936C0-2260-4B70-8610-3A66E0AF9C4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B6D344B-1B70-41F4-89F6-711BE7EBD3D3}" type="pres">
      <dgm:prSet presAssocID="{051936C0-2260-4B70-8610-3A66E0AF9C4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B462F-8A91-4E2F-9F8C-850680C2E069}" type="pres">
      <dgm:prSet presAssocID="{051936C0-2260-4B70-8610-3A66E0AF9C45}" presName="negativeSpace" presStyleCnt="0"/>
      <dgm:spPr/>
    </dgm:pt>
    <dgm:pt modelId="{BC76A46D-B040-44D4-B322-D1462D5E8687}" type="pres">
      <dgm:prSet presAssocID="{051936C0-2260-4B70-8610-3A66E0AF9C4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544704E-0722-467B-B586-D4F0D2E3E3D0}" srcId="{C3EE7742-48EF-4D20-9C42-D007E1729DEC}" destId="{6CBF051A-D560-4353-82EB-411050D5CD62}" srcOrd="1" destOrd="0" parTransId="{BD446888-EDED-4AE9-8206-3C3E7F200C09}" sibTransId="{DD2B09FF-4FE1-442F-887A-BD1B1F553A7E}"/>
    <dgm:cxn modelId="{31552880-FC35-4670-BEF1-86E3821641E2}" srcId="{C3EE7742-48EF-4D20-9C42-D007E1729DEC}" destId="{25E48617-7467-4A73-823B-29E5DCD8C86E}" srcOrd="2" destOrd="0" parTransId="{E1655950-BD78-4EDC-BFF8-4EF0AE3ACB56}" sibTransId="{E57010CB-9E01-40E6-A817-077C0D13CE8A}"/>
    <dgm:cxn modelId="{048BAB7D-577F-4F36-A9F7-0537B4F0D412}" type="presOf" srcId="{9181E8B8-CA16-4E97-9319-33EEA0659C93}" destId="{EE9A618F-E8E3-4014-B4A8-FD4F626F1D49}" srcOrd="0" destOrd="0" presId="urn:microsoft.com/office/officeart/2005/8/layout/list1"/>
    <dgm:cxn modelId="{6CD57B49-7E8F-4BB6-9942-D9E6612FFFC2}" type="presOf" srcId="{051936C0-2260-4B70-8610-3A66E0AF9C45}" destId="{8B6D344B-1B70-41F4-89F6-711BE7EBD3D3}" srcOrd="1" destOrd="0" presId="urn:microsoft.com/office/officeart/2005/8/layout/list1"/>
    <dgm:cxn modelId="{57B5CBBB-9E3A-449D-8B1E-8D405FD88435}" type="presOf" srcId="{6CBF051A-D560-4353-82EB-411050D5CD62}" destId="{6858C47D-43EB-4C96-BF47-3694B0C4342B}" srcOrd="1" destOrd="0" presId="urn:microsoft.com/office/officeart/2005/8/layout/list1"/>
    <dgm:cxn modelId="{CE586242-3EE5-4B71-A43C-8A0BF719F6E9}" type="presOf" srcId="{25E48617-7467-4A73-823B-29E5DCD8C86E}" destId="{4F26F6B1-5EDA-4E35-B6FC-0E8C932FAEEA}" srcOrd="1" destOrd="0" presId="urn:microsoft.com/office/officeart/2005/8/layout/list1"/>
    <dgm:cxn modelId="{48B95BA6-FEDC-43B6-A68D-4FCBE21EE59A}" type="presOf" srcId="{6CBF051A-D560-4353-82EB-411050D5CD62}" destId="{4276EE09-AE15-42C0-9712-2808AAA2C198}" srcOrd="0" destOrd="0" presId="urn:microsoft.com/office/officeart/2005/8/layout/list1"/>
    <dgm:cxn modelId="{F9A384E7-F6DA-4515-95AB-E3EA0FF8A405}" type="presOf" srcId="{051936C0-2260-4B70-8610-3A66E0AF9C45}" destId="{7836EEB1-11EA-43E6-A13F-E3DA25B9A40D}" srcOrd="0" destOrd="0" presId="urn:microsoft.com/office/officeart/2005/8/layout/list1"/>
    <dgm:cxn modelId="{E4CC07B4-5102-48FF-949D-37A45225B8B8}" type="presOf" srcId="{25E48617-7467-4A73-823B-29E5DCD8C86E}" destId="{931BF696-4242-4580-8CA2-1F031F40D9BC}" srcOrd="0" destOrd="0" presId="urn:microsoft.com/office/officeart/2005/8/layout/list1"/>
    <dgm:cxn modelId="{CC60F2C9-0A77-4974-9C4D-C0442335F676}" type="presOf" srcId="{C3EE7742-48EF-4D20-9C42-D007E1729DEC}" destId="{6B64F7A1-17C9-4E3E-8F0F-E1D5F77CD5C0}" srcOrd="0" destOrd="0" presId="urn:microsoft.com/office/officeart/2005/8/layout/list1"/>
    <dgm:cxn modelId="{C38F61DA-A79D-45A6-BE26-B67BAE4A53EB}" srcId="{C3EE7742-48EF-4D20-9C42-D007E1729DEC}" destId="{051936C0-2260-4B70-8610-3A66E0AF9C45}" srcOrd="3" destOrd="0" parTransId="{8BEF7707-38AD-4F9C-A67C-6486A3272CD9}" sibTransId="{C2F1FF3B-C2DC-48C8-AD5A-B5214214F458}"/>
    <dgm:cxn modelId="{7E35E689-0BD0-40D3-B9CE-51D0686ED143}" srcId="{C3EE7742-48EF-4D20-9C42-D007E1729DEC}" destId="{9181E8B8-CA16-4E97-9319-33EEA0659C93}" srcOrd="0" destOrd="0" parTransId="{ACB098C7-FF57-4146-8975-DC2A78E7DEAF}" sibTransId="{048D2A75-B3AB-4C9E-BAB7-8E1FB43C727B}"/>
    <dgm:cxn modelId="{A28F42EF-445C-4478-B46C-797925C4FC89}" type="presOf" srcId="{9181E8B8-CA16-4E97-9319-33EEA0659C93}" destId="{F732A981-3D5F-4538-AEA0-FB67AE1B0EFF}" srcOrd="1" destOrd="0" presId="urn:microsoft.com/office/officeart/2005/8/layout/list1"/>
    <dgm:cxn modelId="{543F9CA1-C81E-4EF6-93CB-42BF523DBE68}" type="presParOf" srcId="{6B64F7A1-17C9-4E3E-8F0F-E1D5F77CD5C0}" destId="{346BA808-DE77-4D03-B3A6-EF1E3B0E3B97}" srcOrd="0" destOrd="0" presId="urn:microsoft.com/office/officeart/2005/8/layout/list1"/>
    <dgm:cxn modelId="{E9985667-A3D3-4FC3-840F-A40BD392FD27}" type="presParOf" srcId="{346BA808-DE77-4D03-B3A6-EF1E3B0E3B97}" destId="{EE9A618F-E8E3-4014-B4A8-FD4F626F1D49}" srcOrd="0" destOrd="0" presId="urn:microsoft.com/office/officeart/2005/8/layout/list1"/>
    <dgm:cxn modelId="{C1BDC51C-45D8-4253-B03B-96DC5750EECF}" type="presParOf" srcId="{346BA808-DE77-4D03-B3A6-EF1E3B0E3B97}" destId="{F732A981-3D5F-4538-AEA0-FB67AE1B0EFF}" srcOrd="1" destOrd="0" presId="urn:microsoft.com/office/officeart/2005/8/layout/list1"/>
    <dgm:cxn modelId="{29CDBF6D-15BB-4E23-8953-6DEA4BF485AD}" type="presParOf" srcId="{6B64F7A1-17C9-4E3E-8F0F-E1D5F77CD5C0}" destId="{A4798055-8F57-4E6D-9572-E1E2B402A7DD}" srcOrd="1" destOrd="0" presId="urn:microsoft.com/office/officeart/2005/8/layout/list1"/>
    <dgm:cxn modelId="{D68A6DC1-D1EA-4AD2-A8F4-582FC2E30244}" type="presParOf" srcId="{6B64F7A1-17C9-4E3E-8F0F-E1D5F77CD5C0}" destId="{234916C5-E1F0-484D-A8D8-02A2C6568CBF}" srcOrd="2" destOrd="0" presId="urn:microsoft.com/office/officeart/2005/8/layout/list1"/>
    <dgm:cxn modelId="{8A61DDE4-2B77-42EF-BEFA-89A2CBC2A03D}" type="presParOf" srcId="{6B64F7A1-17C9-4E3E-8F0F-E1D5F77CD5C0}" destId="{5E024DD6-F839-4FB9-8EBD-FB22436A904F}" srcOrd="3" destOrd="0" presId="urn:microsoft.com/office/officeart/2005/8/layout/list1"/>
    <dgm:cxn modelId="{8EC7321A-5786-4C15-AD66-43B3C6ECC148}" type="presParOf" srcId="{6B64F7A1-17C9-4E3E-8F0F-E1D5F77CD5C0}" destId="{0EEED258-9D67-421A-832F-ED0BA0377267}" srcOrd="4" destOrd="0" presId="urn:microsoft.com/office/officeart/2005/8/layout/list1"/>
    <dgm:cxn modelId="{E3B27D1E-82AA-4111-8E24-D39701E4E669}" type="presParOf" srcId="{0EEED258-9D67-421A-832F-ED0BA0377267}" destId="{4276EE09-AE15-42C0-9712-2808AAA2C198}" srcOrd="0" destOrd="0" presId="urn:microsoft.com/office/officeart/2005/8/layout/list1"/>
    <dgm:cxn modelId="{31C3CE8C-FCDB-42AA-BA18-E0F9DF10EE30}" type="presParOf" srcId="{0EEED258-9D67-421A-832F-ED0BA0377267}" destId="{6858C47D-43EB-4C96-BF47-3694B0C4342B}" srcOrd="1" destOrd="0" presId="urn:microsoft.com/office/officeart/2005/8/layout/list1"/>
    <dgm:cxn modelId="{B74D11A8-7B99-41C0-950A-C5C3B97A7F31}" type="presParOf" srcId="{6B64F7A1-17C9-4E3E-8F0F-E1D5F77CD5C0}" destId="{67C0D5F0-F8C9-4338-A058-492E9397E850}" srcOrd="5" destOrd="0" presId="urn:microsoft.com/office/officeart/2005/8/layout/list1"/>
    <dgm:cxn modelId="{9BB61A6F-2C1A-41FF-B1B6-F6B201E4A5F2}" type="presParOf" srcId="{6B64F7A1-17C9-4E3E-8F0F-E1D5F77CD5C0}" destId="{D51ED628-8C9D-43B5-8102-020C2419719B}" srcOrd="6" destOrd="0" presId="urn:microsoft.com/office/officeart/2005/8/layout/list1"/>
    <dgm:cxn modelId="{408564A8-2B5B-4659-8F14-8C13B4E34179}" type="presParOf" srcId="{6B64F7A1-17C9-4E3E-8F0F-E1D5F77CD5C0}" destId="{2B9137D4-DBF6-417F-9C1B-BFFE7228ED9A}" srcOrd="7" destOrd="0" presId="urn:microsoft.com/office/officeart/2005/8/layout/list1"/>
    <dgm:cxn modelId="{87C12262-47E2-4163-8043-BFBD3AC615A4}" type="presParOf" srcId="{6B64F7A1-17C9-4E3E-8F0F-E1D5F77CD5C0}" destId="{29AEAE01-48A0-4FEE-968C-D5E09C145B8F}" srcOrd="8" destOrd="0" presId="urn:microsoft.com/office/officeart/2005/8/layout/list1"/>
    <dgm:cxn modelId="{32FE7E43-BED6-4FF9-B6A9-70FEC15D18E9}" type="presParOf" srcId="{29AEAE01-48A0-4FEE-968C-D5E09C145B8F}" destId="{931BF696-4242-4580-8CA2-1F031F40D9BC}" srcOrd="0" destOrd="0" presId="urn:microsoft.com/office/officeart/2005/8/layout/list1"/>
    <dgm:cxn modelId="{1CB539EE-0BD1-48D3-9EF4-8E6F4FA19375}" type="presParOf" srcId="{29AEAE01-48A0-4FEE-968C-D5E09C145B8F}" destId="{4F26F6B1-5EDA-4E35-B6FC-0E8C932FAEEA}" srcOrd="1" destOrd="0" presId="urn:microsoft.com/office/officeart/2005/8/layout/list1"/>
    <dgm:cxn modelId="{A18E294A-6D14-4F81-B35A-75D525875F91}" type="presParOf" srcId="{6B64F7A1-17C9-4E3E-8F0F-E1D5F77CD5C0}" destId="{23D77286-5F65-4501-8D9E-D828D29A4B07}" srcOrd="9" destOrd="0" presId="urn:microsoft.com/office/officeart/2005/8/layout/list1"/>
    <dgm:cxn modelId="{F2218AC3-F61F-4192-9656-0604919B964B}" type="presParOf" srcId="{6B64F7A1-17C9-4E3E-8F0F-E1D5F77CD5C0}" destId="{0377AF04-01C0-4B31-8FB4-6210940DD2B7}" srcOrd="10" destOrd="0" presId="urn:microsoft.com/office/officeart/2005/8/layout/list1"/>
    <dgm:cxn modelId="{C700FAB3-64A8-4680-83AD-F4C5C7F038D1}" type="presParOf" srcId="{6B64F7A1-17C9-4E3E-8F0F-E1D5F77CD5C0}" destId="{415154A7-52D1-4C89-A057-B0FF0C90E8D6}" srcOrd="11" destOrd="0" presId="urn:microsoft.com/office/officeart/2005/8/layout/list1"/>
    <dgm:cxn modelId="{5332B4AE-00BF-4CC2-81EC-EE5575261221}" type="presParOf" srcId="{6B64F7A1-17C9-4E3E-8F0F-E1D5F77CD5C0}" destId="{4D5A04CE-AFF3-4C78-BC26-A023B1E99112}" srcOrd="12" destOrd="0" presId="urn:microsoft.com/office/officeart/2005/8/layout/list1"/>
    <dgm:cxn modelId="{D04795B5-574C-4803-954D-A55472395BC4}" type="presParOf" srcId="{4D5A04CE-AFF3-4C78-BC26-A023B1E99112}" destId="{7836EEB1-11EA-43E6-A13F-E3DA25B9A40D}" srcOrd="0" destOrd="0" presId="urn:microsoft.com/office/officeart/2005/8/layout/list1"/>
    <dgm:cxn modelId="{E0F898B5-EAAB-40B0-980A-1E4737778CAB}" type="presParOf" srcId="{4D5A04CE-AFF3-4C78-BC26-A023B1E99112}" destId="{8B6D344B-1B70-41F4-89F6-711BE7EBD3D3}" srcOrd="1" destOrd="0" presId="urn:microsoft.com/office/officeart/2005/8/layout/list1"/>
    <dgm:cxn modelId="{444492FE-73AF-4088-847B-7E15AC80543F}" type="presParOf" srcId="{6B64F7A1-17C9-4E3E-8F0F-E1D5F77CD5C0}" destId="{0A2B462F-8A91-4E2F-9F8C-850680C2E069}" srcOrd="13" destOrd="0" presId="urn:microsoft.com/office/officeart/2005/8/layout/list1"/>
    <dgm:cxn modelId="{2CB3EBA3-75A4-483C-84B5-6EB8C231EBD4}" type="presParOf" srcId="{6B64F7A1-17C9-4E3E-8F0F-E1D5F77CD5C0}" destId="{BC76A46D-B040-44D4-B322-D1462D5E868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4916C5-E1F0-484D-A8D8-02A2C6568CBF}">
      <dsp:nvSpPr>
        <dsp:cNvPr id="0" name=""/>
        <dsp:cNvSpPr/>
      </dsp:nvSpPr>
      <dsp:spPr>
        <a:xfrm>
          <a:off x="0" y="864381"/>
          <a:ext cx="72008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2A981-3D5F-4538-AEA0-FB67AE1B0EFF}">
      <dsp:nvSpPr>
        <dsp:cNvPr id="0" name=""/>
        <dsp:cNvSpPr/>
      </dsp:nvSpPr>
      <dsp:spPr>
        <a:xfrm>
          <a:off x="360392" y="31738"/>
          <a:ext cx="5184720" cy="1113083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Доходы бюджета в </a:t>
          </a:r>
          <a:r>
            <a:rPr lang="ru-RU" sz="1900" kern="12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2016 </a:t>
          </a:r>
          <a:r>
            <a:rPr lang="ru-RU" sz="1900" kern="120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году - 2 </a:t>
          </a:r>
          <a:r>
            <a:rPr lang="ru-RU" sz="1900" kern="12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318 981,5 тыс. руб</a:t>
          </a:r>
          <a:r>
            <a:rPr lang="ru-RU" sz="1900" kern="120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.</a:t>
          </a:r>
        </a:p>
      </dsp:txBody>
      <dsp:txXfrm>
        <a:off x="360392" y="31738"/>
        <a:ext cx="5184720" cy="1113083"/>
      </dsp:txXfrm>
    </dsp:sp>
    <dsp:sp modelId="{D51ED628-8C9D-43B5-8102-020C2419719B}">
      <dsp:nvSpPr>
        <dsp:cNvPr id="0" name=""/>
        <dsp:cNvSpPr/>
      </dsp:nvSpPr>
      <dsp:spPr>
        <a:xfrm>
          <a:off x="0" y="1726221"/>
          <a:ext cx="72008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8C47D-43EB-4C96-BF47-3694B0C4342B}">
      <dsp:nvSpPr>
        <dsp:cNvPr id="0" name=""/>
        <dsp:cNvSpPr/>
      </dsp:nvSpPr>
      <dsp:spPr>
        <a:xfrm>
          <a:off x="360040" y="1445781"/>
          <a:ext cx="5040560" cy="56088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Налоговые доходы </a:t>
          </a:r>
          <a:r>
            <a:rPr lang="ru-RU" sz="1900" kern="12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– 886 144 </a:t>
          </a:r>
          <a:r>
            <a:rPr lang="ru-RU" sz="1900" kern="120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тыс</a:t>
          </a:r>
          <a:r>
            <a:rPr lang="ru-RU" sz="1900" kern="12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. руб</a:t>
          </a:r>
          <a:r>
            <a:rPr lang="ru-RU" sz="1900" kern="120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.</a:t>
          </a:r>
        </a:p>
      </dsp:txBody>
      <dsp:txXfrm>
        <a:off x="360040" y="1445781"/>
        <a:ext cx="5040560" cy="560880"/>
      </dsp:txXfrm>
    </dsp:sp>
    <dsp:sp modelId="{0377AF04-01C0-4B31-8FB4-6210940DD2B7}">
      <dsp:nvSpPr>
        <dsp:cNvPr id="0" name=""/>
        <dsp:cNvSpPr/>
      </dsp:nvSpPr>
      <dsp:spPr>
        <a:xfrm>
          <a:off x="0" y="2588061"/>
          <a:ext cx="72008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6F6B1-5EDA-4E35-B6FC-0E8C932FAEEA}">
      <dsp:nvSpPr>
        <dsp:cNvPr id="0" name=""/>
        <dsp:cNvSpPr/>
      </dsp:nvSpPr>
      <dsp:spPr>
        <a:xfrm>
          <a:off x="360040" y="2307621"/>
          <a:ext cx="5040560" cy="56088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Неналоговые доходы </a:t>
          </a:r>
          <a:r>
            <a:rPr lang="ru-RU" sz="1900" kern="12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– 162 054 </a:t>
          </a:r>
          <a:r>
            <a:rPr lang="ru-RU" sz="1900" kern="120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тыс</a:t>
          </a:r>
          <a:r>
            <a:rPr lang="ru-RU" sz="1900" kern="12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. руб</a:t>
          </a:r>
          <a:r>
            <a:rPr lang="ru-RU" sz="1900" kern="120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.</a:t>
          </a:r>
        </a:p>
      </dsp:txBody>
      <dsp:txXfrm>
        <a:off x="360040" y="2307621"/>
        <a:ext cx="5040560" cy="560880"/>
      </dsp:txXfrm>
    </dsp:sp>
    <dsp:sp modelId="{BC76A46D-B040-44D4-B322-D1462D5E8687}">
      <dsp:nvSpPr>
        <dsp:cNvPr id="0" name=""/>
        <dsp:cNvSpPr/>
      </dsp:nvSpPr>
      <dsp:spPr>
        <a:xfrm>
          <a:off x="0" y="3449901"/>
          <a:ext cx="72008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6D344B-1B70-41F4-89F6-711BE7EBD3D3}">
      <dsp:nvSpPr>
        <dsp:cNvPr id="0" name=""/>
        <dsp:cNvSpPr/>
      </dsp:nvSpPr>
      <dsp:spPr>
        <a:xfrm>
          <a:off x="360040" y="3169461"/>
          <a:ext cx="5040560" cy="56088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Безвозмездные поступления - 1 </a:t>
          </a:r>
          <a:r>
            <a:rPr lang="ru-RU" sz="1900" kern="12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270 783,3 </a:t>
          </a:r>
          <a:r>
            <a:rPr lang="ru-RU" sz="1900" kern="120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тыс</a:t>
          </a:r>
          <a:r>
            <a:rPr lang="ru-RU" sz="1900" kern="12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. руб</a:t>
          </a:r>
          <a:r>
            <a:rPr lang="ru-RU" sz="1900" kern="1200" dirty="0">
              <a:solidFill>
                <a:schemeClr val="bg2">
                  <a:lumMod val="75000"/>
                </a:schemeClr>
              </a:solidFill>
            </a:rPr>
            <a:t>.</a:t>
          </a:r>
        </a:p>
      </dsp:txBody>
      <dsp:txXfrm>
        <a:off x="360040" y="3169461"/>
        <a:ext cx="5040560" cy="56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0.57658</cdr:x>
      <cdr:y>0.05333</cdr:y>
    </cdr:from>
    <cdr:to>
      <cdr:x>0.69098</cdr:x>
      <cdr:y>0.22265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08512" y="2880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D7C19-6856-42A4-B131-52108D4E84B8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1DC4D-06D9-4B6B-A73A-9424EEA941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9986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1DC4D-06D9-4B6B-A73A-9424EEA9419A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0C4E5-B471-40A0-A4CD-42758190E6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1E3E84-B3EF-4F05-96DB-3DB7C1FB48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EC22F-23D4-4965-A0E6-24958DD293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95400" y="2819400"/>
            <a:ext cx="7086600" cy="3352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507163"/>
            <a:ext cx="18288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295400" y="65071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791200" y="6172200"/>
            <a:ext cx="7620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51ADF-5611-4671-B48A-9D4BD19AA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95400" y="2819400"/>
            <a:ext cx="7086600" cy="3352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507163"/>
            <a:ext cx="18288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295400" y="65071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791200" y="6172200"/>
            <a:ext cx="7620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122B4-67D8-47EC-A739-AD4D3C240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295400" y="2819400"/>
            <a:ext cx="7086600" cy="3352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507163"/>
            <a:ext cx="18288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295400" y="65071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791200" y="6172200"/>
            <a:ext cx="7620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63F4D-6B61-4EA6-9B26-0D9DF4CD1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BF693-7359-4AAA-B9CC-8E488D79A1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D8AA6-19B9-4988-8128-76DA9131AE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C793E-FA3F-4429-9B59-52A1977D2E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C359E-5ED4-41F4-82DA-8D14EC1044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4B002-5870-47A8-9810-7B22EE2665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91B35-F42A-42E1-9435-2B18A581C4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2E8666DE-4110-4288-90BC-0673AE272B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A0A05-9A9E-40B8-AC37-831444C348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885DF6E-B3FB-43F8-B5C5-7BDFB3F243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060848"/>
            <a:ext cx="7851648" cy="144016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i="1" dirty="0">
                <a:solidFill>
                  <a:srgbClr val="FFFF00"/>
                </a:solidFill>
              </a:rPr>
              <a:t>«</a:t>
            </a:r>
            <a:r>
              <a:rPr lang="ru-RU" sz="4800" i="1" dirty="0">
                <a:solidFill>
                  <a:srgbClr val="FFFF00"/>
                </a:solidFill>
                <a:latin typeface="Times New Roman" pitchFamily="18" charset="0"/>
              </a:rPr>
              <a:t>БЮДЖЕТ ДЛЯ ГРАЖДАН»</a:t>
            </a:r>
            <a:r>
              <a:rPr lang="ru-RU" sz="3600" dirty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</a:rPr>
              <a:t/>
            </a:r>
            <a:br>
              <a:rPr lang="ru-RU" sz="3600" dirty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</a:rPr>
            </a:br>
            <a:endParaRPr lang="ru-RU" sz="3600" dirty="0">
              <a:solidFill>
                <a:schemeClr val="tx2">
                  <a:satMod val="20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717032"/>
            <a:ext cx="7854696" cy="2304256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</a:rPr>
              <a:t>БРОШЮРА 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</a:rPr>
              <a:t>об исполнении бюджета 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</a:rPr>
              <a:t>города </a:t>
            </a: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</a:rPr>
              <a:t>Коврова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</a:rPr>
              <a:t> за 2016 год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sz="36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692696"/>
            <a:ext cx="1512168" cy="136815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52839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4664"/>
            <a:ext cx="331236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2636912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октябре 2016 года на территории города прошли мероприятия в рамках </a:t>
            </a:r>
            <a:r>
              <a:rPr lang="en-U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Международного форума «Россия – спортивная держава», в  котором приняли участие министр спорта России Виталий </a:t>
            </a:r>
            <a:r>
              <a:rPr lang="ru-RU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Мутко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представители Правительства РФ, Государственной Думы, Совета Федерации, крупнейших российских корпораций, а также известные спортсмены: Елена </a:t>
            </a:r>
            <a:r>
              <a:rPr lang="ru-RU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Исинбаева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Ирина Слуцкая, Светлана </a:t>
            </a:r>
            <a:r>
              <a:rPr lang="ru-RU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Хоркина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Светлана </a:t>
            </a:r>
            <a:r>
              <a:rPr lang="ru-RU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Журова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 другие. Участников спортивного форума приветствовал президент страны Владимир Путин.</a:t>
            </a:r>
          </a:p>
          <a:p>
            <a:pPr algn="just"/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В Ледовой арене «</a:t>
            </a:r>
            <a:r>
              <a:rPr lang="ru-RU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Ковровец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в рамках форума прошло пленарное заседание под названием «Спорт-2030. Программа будущего», на котором обсуждались ключевые аспекты спортивной отрасли.</a:t>
            </a:r>
          </a:p>
          <a:p>
            <a:pPr algn="just"/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Организация такого значимого мероприятия на территории города </a:t>
            </a:r>
            <a:r>
              <a:rPr lang="ru-RU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Коврова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подчеркнуло имеющийся потенциал для дальнейшего проведения подобных мероприятий всероссийского и международного масштаба на территории муниципального образования.</a:t>
            </a:r>
          </a:p>
          <a:p>
            <a:pPr algn="just"/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F:\287122kwhFeL7mCZUPDgQz3Til8qfMYrGy1s4nbdHJ605OExSp29tuaoWNcBvXVRIjAK14769517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5229200"/>
            <a:ext cx="2016224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</a:rPr>
              <a:t>ИСПОЛНЕНИЕ ГОРОДСКОГО БЮДЖЕТА 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</a:rPr>
              <a:t>ПО ДОХОДАМ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104456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1400" dirty="0" smtClean="0">
                <a:latin typeface="Times New Roman" pitchFamily="18" charset="0"/>
              </a:rPr>
              <a:t>             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В 2016 году в бюджет  города поступили доходы в сумме 2 318 981,5 тыс. руб., что составило   101,4 % утвержденного плана. Городской бюджет по доходам перевыполнен на 31 435,6 тыс. руб. По сравнению с 2015 годом доходы бюджета города в целом уменьшились на 97 113,5 тыс. руб. или на 4 %.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7740650" y="2420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3912143464"/>
              </p:ext>
            </p:extLst>
          </p:nvPr>
        </p:nvGraphicFramePr>
        <p:xfrm>
          <a:off x="899592" y="2348880"/>
          <a:ext cx="720080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920037" cy="10080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solidFill>
                  <a:srgbClr val="FFFF00"/>
                </a:solidFill>
              </a:rPr>
              <a:t>    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Структура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  <a:t>доходов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городского 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  <a:t>бюджета в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2014-2016  годах</a:t>
            </a:r>
            <a:r>
              <a:rPr lang="ru-RU" sz="2800" dirty="0">
                <a:solidFill>
                  <a:srgbClr val="FFFF00"/>
                </a:solidFill>
              </a:rPr>
              <a:t/>
            </a:r>
            <a:br>
              <a:rPr lang="ru-RU" sz="2800" dirty="0">
                <a:solidFill>
                  <a:srgbClr val="FFFF00"/>
                </a:solidFill>
              </a:rPr>
            </a:b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49158" name="Rectangle 3"/>
          <p:cNvSpPr>
            <a:spLocks noGrp="1" noChangeArrowheads="1"/>
          </p:cNvSpPr>
          <p:nvPr>
            <p:ph idx="1"/>
          </p:nvPr>
        </p:nvSpPr>
        <p:spPr>
          <a:xfrm>
            <a:off x="661988" y="1268413"/>
            <a:ext cx="7772400" cy="492443"/>
          </a:xfr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endParaRPr lang="ru-RU" dirty="0" smtClean="0"/>
          </a:p>
        </p:txBody>
      </p:sp>
      <p:sp>
        <p:nvSpPr>
          <p:cNvPr id="4915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9156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98375494"/>
              </p:ext>
            </p:extLst>
          </p:nvPr>
        </p:nvGraphicFramePr>
        <p:xfrm>
          <a:off x="642143" y="1247274"/>
          <a:ext cx="7915275" cy="3290888"/>
        </p:xfrm>
        <a:graphic>
          <a:graphicData uri="http://schemas.openxmlformats.org/presentationml/2006/ole">
            <p:oleObj spid="_x0000_s49207" name="Лист" r:id="rId3" imgW="5572119" imgH="2562210" progId="Excel.Sheet.8">
              <p:embed/>
            </p:oleObj>
          </a:graphicData>
        </a:graphic>
      </p:graphicFrame>
      <p:sp>
        <p:nvSpPr>
          <p:cNvPr id="49160" name="Rectangle 6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161" name="Rectangle 7"/>
          <p:cNvSpPr>
            <a:spLocks noChangeArrowheads="1"/>
          </p:cNvSpPr>
          <p:nvPr/>
        </p:nvSpPr>
        <p:spPr bwMode="auto">
          <a:xfrm>
            <a:off x="468313" y="4797152"/>
            <a:ext cx="82629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sz="1400" dirty="0" smtClean="0">
                <a:solidFill>
                  <a:srgbClr val="FFFF00"/>
                </a:solidFill>
                <a:latin typeface="Times New Roman" pitchFamily="18" charset="0"/>
              </a:rPr>
              <a:t>        Налоговые доходы по сравнению с 2015 годом  возросли на 26 951 тыс. руб., с 2014 годом -    на 81 645 тыс. руб. </a:t>
            </a:r>
          </a:p>
          <a:p>
            <a:r>
              <a:rPr kumimoji="0" lang="ru-RU" sz="1400" dirty="0" smtClean="0">
                <a:solidFill>
                  <a:srgbClr val="FFFF00"/>
                </a:solidFill>
                <a:latin typeface="Times New Roman" pitchFamily="18" charset="0"/>
              </a:rPr>
              <a:t>        Неналоговые доходы по сравнению с 2015 годом уменьшились на 95 573 тыс. руб., с 2014 годом – на    149 945 тыс. руб. </a:t>
            </a:r>
          </a:p>
          <a:p>
            <a:r>
              <a:rPr kumimoji="0" lang="ru-RU" sz="1400" dirty="0" smtClean="0">
                <a:solidFill>
                  <a:srgbClr val="FFFF00"/>
                </a:solidFill>
                <a:latin typeface="Times New Roman" pitchFamily="18" charset="0"/>
              </a:rPr>
              <a:t>        По </a:t>
            </a:r>
            <a:r>
              <a:rPr kumimoji="0" lang="ru-RU" sz="1400" dirty="0">
                <a:solidFill>
                  <a:srgbClr val="FFFF00"/>
                </a:solidFill>
                <a:latin typeface="Times New Roman" pitchFamily="18" charset="0"/>
              </a:rPr>
              <a:t>сравнению с </a:t>
            </a:r>
            <a:r>
              <a:rPr kumimoji="0" lang="ru-RU" sz="1400" dirty="0" smtClean="0">
                <a:solidFill>
                  <a:srgbClr val="FFFF00"/>
                </a:solidFill>
                <a:latin typeface="Times New Roman" pitchFamily="18" charset="0"/>
              </a:rPr>
              <a:t>2015 </a:t>
            </a:r>
            <a:r>
              <a:rPr kumimoji="0" lang="ru-RU" sz="1400" dirty="0">
                <a:solidFill>
                  <a:srgbClr val="FFFF00"/>
                </a:solidFill>
                <a:latin typeface="Times New Roman" pitchFamily="18" charset="0"/>
              </a:rPr>
              <a:t>годом безвозмездные поступления  </a:t>
            </a:r>
            <a:r>
              <a:rPr kumimoji="0" lang="ru-RU" sz="1400" dirty="0" smtClean="0">
                <a:solidFill>
                  <a:srgbClr val="FFFF00"/>
                </a:solidFill>
                <a:latin typeface="Times New Roman" pitchFamily="18" charset="0"/>
              </a:rPr>
              <a:t>уменьшились </a:t>
            </a:r>
            <a:r>
              <a:rPr kumimoji="0" lang="ru-RU" sz="1400" dirty="0">
                <a:solidFill>
                  <a:srgbClr val="FFFF00"/>
                </a:solidFill>
                <a:latin typeface="Times New Roman" pitchFamily="18" charset="0"/>
              </a:rPr>
              <a:t>на </a:t>
            </a:r>
            <a:r>
              <a:rPr kumimoji="0" lang="ru-RU" sz="1400" dirty="0" smtClean="0">
                <a:solidFill>
                  <a:srgbClr val="FFFF00"/>
                </a:solidFill>
                <a:latin typeface="Times New Roman" pitchFamily="18" charset="0"/>
              </a:rPr>
              <a:t>28 492 </a:t>
            </a:r>
            <a:r>
              <a:rPr kumimoji="0" lang="ru-RU" sz="1400" dirty="0">
                <a:solidFill>
                  <a:srgbClr val="FFFF00"/>
                </a:solidFill>
                <a:latin typeface="Times New Roman" pitchFamily="18" charset="0"/>
              </a:rPr>
              <a:t>тыс. руб., с </a:t>
            </a:r>
            <a:r>
              <a:rPr kumimoji="0" lang="ru-RU" sz="1400" dirty="0" smtClean="0">
                <a:solidFill>
                  <a:srgbClr val="FFFF00"/>
                </a:solidFill>
                <a:latin typeface="Times New Roman" pitchFamily="18" charset="0"/>
              </a:rPr>
              <a:t>2014 </a:t>
            </a:r>
            <a:r>
              <a:rPr kumimoji="0" lang="ru-RU" sz="1400" dirty="0">
                <a:solidFill>
                  <a:srgbClr val="FFFF00"/>
                </a:solidFill>
                <a:latin typeface="Times New Roman" pitchFamily="18" charset="0"/>
              </a:rPr>
              <a:t>годом – </a:t>
            </a:r>
            <a:r>
              <a:rPr kumimoji="0" lang="ru-RU" sz="1400" dirty="0" smtClean="0">
                <a:solidFill>
                  <a:srgbClr val="FFFF00"/>
                </a:solidFill>
                <a:latin typeface="Times New Roman" pitchFamily="18" charset="0"/>
              </a:rPr>
              <a:t>возросли на 95 807 </a:t>
            </a:r>
            <a:r>
              <a:rPr kumimoji="0" lang="ru-RU" sz="1400" dirty="0">
                <a:solidFill>
                  <a:srgbClr val="FFFF00"/>
                </a:solidFill>
                <a:latin typeface="Times New Roman" pitchFamily="18" charset="0"/>
              </a:rPr>
              <a:t>тыс. руб.</a:t>
            </a:r>
            <a:br>
              <a:rPr kumimoji="0" lang="ru-RU" sz="1400" dirty="0">
                <a:solidFill>
                  <a:srgbClr val="FFFF00"/>
                </a:solidFill>
                <a:latin typeface="Times New Roman" pitchFamily="18" charset="0"/>
              </a:rPr>
            </a:br>
            <a:r>
              <a:rPr kumimoji="0" lang="ru-RU" sz="1400" dirty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kumimoji="0" lang="ru-RU" sz="1400" dirty="0">
                <a:solidFill>
                  <a:srgbClr val="FFFF00"/>
                </a:solidFill>
                <a:latin typeface="Times New Roman" pitchFamily="18" charset="0"/>
              </a:rPr>
            </a:br>
            <a:endParaRPr kumimoji="0" lang="ru-RU" sz="14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2360" y="908720"/>
            <a:ext cx="1101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836712"/>
            <a:ext cx="7086600" cy="64807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</a:rPr>
              <a:t>ДОЛЯ НАЛОГОВЫХ И НЕНАЛОГОВЫХ ДОХОДОВ В ОБЩИХ ДОХОДАХ БЮДЖЕТА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  <a:t>2013-2016  годах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9" name="Диаграмма 8"/>
          <p:cNvSpPr>
            <a:spLocks noGrp="1"/>
          </p:cNvSpPr>
          <p:nvPr>
            <p:ph type="chart" idx="1"/>
          </p:nvPr>
        </p:nvSpPr>
        <p:spPr>
          <a:xfrm>
            <a:off x="1295400" y="2819400"/>
            <a:ext cx="6732984" cy="2337792"/>
          </a:xfrm>
        </p:spPr>
      </p:sp>
      <p:sp>
        <p:nvSpPr>
          <p:cNvPr id="5325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3252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91737860"/>
              </p:ext>
            </p:extLst>
          </p:nvPr>
        </p:nvGraphicFramePr>
        <p:xfrm>
          <a:off x="749300" y="1549400"/>
          <a:ext cx="7902575" cy="4181475"/>
        </p:xfrm>
        <a:graphic>
          <a:graphicData uri="http://schemas.openxmlformats.org/presentationml/2006/ole">
            <p:oleObj spid="_x0000_s53303" name="Worksheet" r:id="rId3" imgW="5667375" imgH="2466975" progId="Excel.Sheet.8">
              <p:embed/>
            </p:oleObj>
          </a:graphicData>
        </a:graphic>
      </p:graphicFrame>
      <p:sp>
        <p:nvSpPr>
          <p:cNvPr id="53256" name="Rectangle 6"/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692696"/>
            <a:ext cx="8230815" cy="5831929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                В 2016 году поступило 1 048 198 тыс. руб. н</a:t>
            </a: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</a:rPr>
              <a:t>алоговых и неналоговых доходов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или  103,9 % к уточненному прогнозу (1 008 797 тыс. руб.). В течение 2016 года план поступлений налоговых и неналоговых</a:t>
            </a: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доходов по отношению к первоначальному плану увеличен на 14 642 тыс. руб. или на 1,5 %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                За отчетный период план по собственным (налоговым и неналоговым) доходам городского бюджета перевыполнен на 39 401 тыс. руб. По сравнению с 2015 годом собственные доходы уменьшились на 68 622 тыс.руб., из них  налоговые  доходы возросли на 26 951 тыс. руб., неналоговые доходы уменьшились на 95 573 тыс. руб.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                 Основными </a:t>
            </a:r>
            <a:r>
              <a:rPr lang="ru-RU" sz="1400" dirty="0" err="1" smtClean="0">
                <a:solidFill>
                  <a:srgbClr val="FFFF00"/>
                </a:solidFill>
                <a:latin typeface="Times New Roman" pitchFamily="18" charset="0"/>
              </a:rPr>
              <a:t>бюджетообразующими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 доходами в 2016 году, по-прежнему, являлись налог на доходы физических лиц и земельный налог, поступления которых  соответственно составили 52,4 % и 17,6 % налоговых и неналоговых  доходов городского бюджета.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                 Самым значительным в составе собственных доходов продолжает оставаться налог на доходы физических лиц.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                  В бюджет города для формирования муниципального дорожного фонда зачисляются акцизы на нефтепродукты. В  2016 году  в  городской  бюджет поступило 8 796 тыс. руб. акцизов на нефтепродукты, что выше установленного плана на 368 тыс. рублей. По сравнению с 2015 годом поступления от акцизов увеличились на 2 073 тыс.рублей.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                  По сравнению с 2015 годом снизились поступления земельного налога на 18 215 тыс. руб. Это связано с отменой ежеквартального срока уплаты земельного налога индивидуальными предпринимателями, установлением срока уплаты индивидуальными предпринимателями и физическими лицами не позднее 1 декабря года, следующего за истекшим налоговым периодом, а также уменьшением кадастровой стоимости земельных участков в результате оспаривания правообладателями кадастровой стоимости в судах и комиссиях по рассмотрению споров.                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39"/>
            <a:ext cx="7776864" cy="86409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ОБЪЕМ И СТРУКТУРА НАЛОГОВЫХ ДОХОДОВ ОТ ОБЩЕГО ОБЪЕМА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СОБСТВЕННЫХ ДОХОДОВ </a:t>
            </a:r>
            <a:endParaRPr lang="ru-RU" sz="2000" b="1" dirty="0">
              <a:solidFill>
                <a:srgbClr val="FFFF00"/>
              </a:solidFill>
            </a:endParaRPr>
          </a:p>
        </p:txBody>
      </p:sp>
      <p:graphicFrame>
        <p:nvGraphicFramePr>
          <p:cNvPr id="55298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1911600788"/>
              </p:ext>
            </p:extLst>
          </p:nvPr>
        </p:nvGraphicFramePr>
        <p:xfrm>
          <a:off x="250825" y="1639888"/>
          <a:ext cx="8569325" cy="4730750"/>
        </p:xfrm>
        <a:graphic>
          <a:graphicData uri="http://schemas.openxmlformats.org/presentationml/2006/ole">
            <p:oleObj spid="_x0000_s55349" name="Лист" r:id="rId3" imgW="7696284" imgH="424821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60648"/>
            <a:ext cx="7086600" cy="129614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b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неналоговых доходов</a:t>
            </a: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6322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307664736"/>
              </p:ext>
            </p:extLst>
          </p:nvPr>
        </p:nvGraphicFramePr>
        <p:xfrm>
          <a:off x="757238" y="1628775"/>
          <a:ext cx="7702550" cy="4895850"/>
        </p:xfrm>
        <a:graphic>
          <a:graphicData uri="http://schemas.openxmlformats.org/presentationml/2006/ole">
            <p:oleObj spid="_x0000_s56373" name="Лист" r:id="rId3" imgW="6848400" imgH="4352949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3"/>
          <p:cNvSpPr>
            <a:spLocks noGrp="1" noChangeArrowheads="1"/>
          </p:cNvSpPr>
          <p:nvPr>
            <p:ph idx="1"/>
          </p:nvPr>
        </p:nvSpPr>
        <p:spPr>
          <a:xfrm>
            <a:off x="1907704" y="188641"/>
            <a:ext cx="6840760" cy="63359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4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</a:rPr>
              <a:t>         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</a:rPr>
              <a:t>Администрацией города принимались меры по пополнению доходной части городского бюджета.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</a:rPr>
              <a:t>          С целью обеспечения полного и своевременного поступления платежей в бюджет города продолжила работу межведомственная комиссия по мобилизации доходов в бюджет города. На заседания комиссии приглашались организации и физические лица, имеющие задолженность по налогам, зачисляемым в городской бюджет. С неплательщиками проводилась индивидуальная работа по вопросу  своевременной и полной уплаты налогов.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</a:rPr>
              <a:t>          В целях соблюдения трудовых прав граждан в части легализации работодателями трудовых отношений в администрации города работала межведомственная комиссия по вопросам содействия легализации трудовых отношений. На заседаниях межведомственной комиссии заслушивались налоговые агенты, выплачивающие работникам заработную плату ниже минимального размера оплаты труда и ниже величины прожиточного уровня для трудоспособного населения. Комиссией давались рекомендации по правильному  заполнению отчетности  налоговую инспекцию, пенсионный фонд, фонд социального страхования, проводились разъяснительные беседы по вопросу  необходимости выплат заработной платы в полном объеме для исчисления пенсий и пособий наемным работникам. В 2016 году состоялось 7 заседаний  межведомственной комиссии.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</a:rPr>
              <a:t>          Для сокращения «теневой» заработной платы и пополнения доходной части городского бюджета в финансовом управлении работает телефон горячей линии, по которой можно сообщить о фактах задержки выплаты заработной платы, выплаты заработной платы в «конвертах».  О нарушениях трудового законодательства информация направляется в Государственную инспекцию труда Владимирской области,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</a:rPr>
              <a:t>Ковровскую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</a:rPr>
              <a:t> городскую прокуратуру.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</a:rPr>
              <a:t>          На сайте администрации города размещалась информация для налогоплательщиков с напоминанием о необходимости своевременной  уплаты налогов.</a:t>
            </a:r>
            <a:endParaRPr lang="ru-RU" sz="18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</a:rPr>
              <a:t>          </a:t>
            </a:r>
            <a:endParaRPr lang="ru-RU" sz="14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57346" name="Picture 2" descr="F:\бдг\TCA4HVCO3CA7I2E6ZCAI3BER4CA1060FLCA8A8I60CA5PS3WXCATU7KMBCA4DRTZ2CATF4ESKCACKSJLSCAIGVC1VCAULQLZXCAB6N4CYCA2JXAGICA1Q7LD4CAR28JU0CATOOJD8CAM7V2XKCA2I25RZCAMVDIP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132856"/>
            <a:ext cx="18002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404664"/>
            <a:ext cx="676875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Управлением  </a:t>
            </a:r>
            <a:r>
              <a:rPr lang="ru-RU" sz="1400" dirty="0">
                <a:solidFill>
                  <a:srgbClr val="FFFF00"/>
                </a:solidFill>
                <a:latin typeface="Times New Roman" pitchFamily="18" charset="0"/>
              </a:rPr>
              <a:t>экономики, имущественных и земельных отношений администрации города в 2016 году подготовлено и направлено 1 687 писем – уведомлений гражданам о необходимости оформления правоустанавливающих документов на используемые ими земельные участки под гаражами и  индивидуальными жилыми домами. Всем физическим лицам давались консультации и разъяснения по вопросам оформления земельно-правовых  документов.</a:t>
            </a:r>
          </a:p>
          <a:p>
            <a:pPr algn="just"/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В администрации города проводились заседания комиссии по вопросам взыскания  задолженности по арендной плате, согласовывались графики  погашения, в адрес должников направлялись досудебные предупреждения , акты сверки расчетов, предъявлялись исковые требования  о взыскании задолженности.</a:t>
            </a:r>
          </a:p>
          <a:p>
            <a:pPr algn="just"/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В 2016 году должникам по договорам аренды муниципального имущества  и договорам на  установку и эксплуатацию рекламных конструкций направлено 47 досудебных предупреждений, по 16 договорам документы направлены для  взыскания долгов через суд.</a:t>
            </a:r>
          </a:p>
          <a:p>
            <a:pPr algn="just"/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По взысканию задолженности по аренде земельных участков проведено 14 заседаний комиссии, подготовлено и отправлено 461 досудебное предупреждение, для взыскания задолженности в судебном порядке направлены материалы по 76 договорам.</a:t>
            </a:r>
          </a:p>
          <a:p>
            <a:pPr algn="just"/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МБУ «Город» проводилась работа по взысканию задолженности по плате за  наем муниципального жилищного фонда. В 2016 году направлено должникам 807 досудебных предупреждений, подано 690 исковых заявлений и заявлений о выдаче судебных приказов о взыскании задолженности.</a:t>
            </a:r>
          </a:p>
          <a:p>
            <a:pPr algn="just"/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МБУ «Город» подано 4 исковых заявления о выселении должников в менее благоустроенное жилье, из которых по 2 заявлениям приняты решения о выселении, по 2 заявлениям приняты решения об отказе от исков в связи с  оплатой задолженности.</a:t>
            </a:r>
          </a:p>
          <a:p>
            <a:pPr algn="just"/>
            <a:endParaRPr lang="ru-RU" sz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1400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060848"/>
            <a:ext cx="165618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052513"/>
            <a:ext cx="7345362" cy="864319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</a:rPr>
              <a:t>ИСПОЛНЕНИЕ ГОРОДСКОГО БЮДЖЕТА 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</a:rPr>
              <a:t>ПО РАСХОДАМ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3131840" y="2348880"/>
            <a:ext cx="5554960" cy="3975720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           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</a:rPr>
              <a:t>В пределах поступивших доходов и источников финансирования дефицита бюджета в отчетном периоде произведено расходов в сумме 2 392 822 тыс. руб. или 96,7 %  плановых назначений, что на 44 678  тыс. рублей меньше, чем в 2015 году.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ru-RU" sz="18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</a:rPr>
              <a:t>            Приоритетное направление в расходах городского бюджета занимает финансирование учреждений социальной сферы – 70 % общего объема расходов городского бюджета. Расходы бюджета на социальную сферу составили          1 668 038 тыс. руб. и уменьшились по сравнению с 2015 годом на 11% или на 209 129 тыс. руб.</a:t>
            </a:r>
          </a:p>
        </p:txBody>
      </p:sp>
      <p:pic>
        <p:nvPicPr>
          <p:cNvPr id="58371" name="Picture 2" descr="F:\бдг\MCAOH9PPRCAUQY22HCAM9UK97CAYMSVL7CA0CUI6HCAXF6HY3CA0RKM1MCAAWPUYQCA2IX6T7CAH838VCCA3PM8DDCA2FPKCDCA1XCO86CAMCUNCCCAQSKPLJCA7ATQYHCAAEE6G9CAJ1322OCAT36990CA6WPWY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708921"/>
            <a:ext cx="295232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260350"/>
            <a:ext cx="7086600" cy="9366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Содержание: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412875"/>
            <a:ext cx="8064500" cy="475932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 Вводная часть………………………………..……</a:t>
            </a:r>
          </a:p>
          <a:p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Исполнение городского бюджета по доходам …………………………………………………….…….</a:t>
            </a:r>
          </a:p>
          <a:p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3. Исполнение городского бюджета по расходам …………………………………………………………..</a:t>
            </a:r>
          </a:p>
          <a:p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4. Источники финансирования дефицита городского бюджета ……………………………..…..</a:t>
            </a:r>
          </a:p>
          <a:p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5. Итоги реализации муниципальных программ ………………………………………………..………….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>
          <a:xfrm>
            <a:off x="1258888" y="332656"/>
            <a:ext cx="7086600" cy="136815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</a:rPr>
              <a:t>Функциональная структура расходов бюджета города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</a:rPr>
              <a:t>Коврова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</a:rPr>
              <a:t> за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2016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</a:rPr>
              <a:t>год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</a:rPr>
            </a:br>
            <a:endParaRPr lang="ru-RU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graphicFrame>
        <p:nvGraphicFramePr>
          <p:cNvPr id="59394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290958645"/>
              </p:ext>
            </p:extLst>
          </p:nvPr>
        </p:nvGraphicFramePr>
        <p:xfrm>
          <a:off x="6350" y="1479550"/>
          <a:ext cx="9023350" cy="5338763"/>
        </p:xfrm>
        <a:graphic>
          <a:graphicData uri="http://schemas.openxmlformats.org/presentationml/2006/ole">
            <p:oleObj spid="_x0000_s59445" name="Лист" r:id="rId3" imgW="7324846" imgH="433378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908720"/>
            <a:ext cx="7488238" cy="93610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</a:rPr>
              <a:t>РАСХОДЫ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</a:rPr>
              <a:t> БЮДЖЕТА  Г. КОВРОВА </a:t>
            </a:r>
            <a:br>
              <a:rPr lang="ru-RU" sz="32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</a:rPr>
              <a:t>за 2016 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</a:rPr>
              <a:t>год</a:t>
            </a:r>
            <a:r>
              <a:rPr lang="ru-RU" sz="3600" b="1" dirty="0">
                <a:solidFill>
                  <a:srgbClr val="FFFF00"/>
                </a:solidFill>
              </a:rPr>
              <a:t/>
            </a:r>
            <a:br>
              <a:rPr lang="ru-RU" sz="3600" b="1" dirty="0">
                <a:solidFill>
                  <a:srgbClr val="FFFF00"/>
                </a:solidFill>
              </a:rPr>
            </a:br>
            <a:endParaRPr lang="ru-RU" sz="3600" b="1" dirty="0">
              <a:solidFill>
                <a:srgbClr val="FFFF00"/>
              </a:solidFill>
            </a:endParaRPr>
          </a:p>
        </p:txBody>
      </p:sp>
      <p:graphicFrame>
        <p:nvGraphicFramePr>
          <p:cNvPr id="30830" name="Group 11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1992745055"/>
              </p:ext>
            </p:extLst>
          </p:nvPr>
        </p:nvGraphicFramePr>
        <p:xfrm>
          <a:off x="971550" y="1557338"/>
          <a:ext cx="7462838" cy="4964113"/>
        </p:xfrm>
        <a:graphic>
          <a:graphicData uri="http://schemas.openxmlformats.org/drawingml/2006/table">
            <a:tbl>
              <a:tblPr/>
              <a:tblGrid>
                <a:gridCol w="4860925"/>
                <a:gridCol w="1314450"/>
                <a:gridCol w="1287463"/>
              </a:tblGrid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Наименование  разделов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100 405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99 581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27 090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26 896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448 604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417 079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200 193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153 447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6 775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6 775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ОБРАЗОВАНИЕ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1 348 254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1 347 790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92 587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92 554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СОЦИАЛЬНАЯ ПОЛИТИКА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147 139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145 017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81 910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81 908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770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770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21 201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21 005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ВСЕГО РАСХОДОВ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2 474 928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2 392 822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0" name="Rectangle 22"/>
          <p:cNvSpPr>
            <a:spLocks noGrp="1" noChangeArrowheads="1"/>
          </p:cNvSpPr>
          <p:nvPr>
            <p:ph type="title"/>
          </p:nvPr>
        </p:nvSpPr>
        <p:spPr>
          <a:xfrm>
            <a:off x="2624411" y="116632"/>
            <a:ext cx="6340077" cy="674136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spc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Самыми </a:t>
            </a:r>
            <a:r>
              <a:rPr lang="ru-RU" sz="1400" spc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значительными расходами бюджета являются расходы на образование. Удельный вес данных расходов в общем объеме городского бюджета   составил   </a:t>
            </a:r>
            <a:r>
              <a:rPr lang="ru-RU" sz="1400" spc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56 </a:t>
            </a:r>
            <a:r>
              <a:rPr lang="ru-RU" sz="1400" spc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%.  В   отчетном  периоде  на  </a:t>
            </a:r>
            <a:r>
              <a:rPr lang="ru-RU" sz="1400" spc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pc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образование  направлено 1 </a:t>
            </a:r>
            <a:r>
              <a:rPr lang="ru-RU" sz="1400" spc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347  790 </a:t>
            </a:r>
            <a:r>
              <a:rPr lang="ru-RU" sz="1400" spc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тыс. руб., что составило </a:t>
            </a:r>
            <a:r>
              <a:rPr lang="ru-RU" sz="1400" spc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1400" spc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% годовых бюджетных назначений. По сравнению с </a:t>
            </a:r>
            <a:r>
              <a:rPr lang="ru-RU" sz="1400" spc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400" spc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годом расходы на образование </a:t>
            </a:r>
            <a:r>
              <a:rPr lang="ru-RU" sz="1400" spc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увеличились на 51 357 </a:t>
            </a:r>
            <a:r>
              <a:rPr lang="ru-RU" sz="1400" spc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spc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spc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spc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spc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В  2016 году на территории  г . </a:t>
            </a:r>
            <a:r>
              <a:rPr lang="ru-RU" sz="1400" spc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Коврова</a:t>
            </a:r>
            <a:r>
              <a:rPr lang="ru-RU" sz="1400" spc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 функционировало 40 детских дошкольных учреждений (проведена реорганизация семи детских дошкольных учреждений путем присоединения к другим ДОУ). </a:t>
            </a:r>
            <a:br>
              <a:rPr lang="ru-RU" sz="1400" spc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spc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За  2016 год расходы на дошкольное образование составили  636  923 </a:t>
            </a:r>
            <a:r>
              <a:rPr lang="ru-RU" sz="1400" spc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400" spc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spc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spc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Расходы на общее образование исполнены в сумме 623 416 тыс.рублей , что обеспечило функционирование 18 общеобразовательных школ, 1 вечерней средней общеобразовательной школы, школы –интерната и 8 учреждений по внешкольной работе.</a:t>
            </a:r>
            <a:br>
              <a:rPr lang="ru-RU" sz="1400" spc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spc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Расходы на капитальные вложения в объекты муниципальной собственности составили 123 тыс.рублей (100% плановых значений).</a:t>
            </a:r>
            <a:br>
              <a:rPr lang="ru-RU" sz="1400" spc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spc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На реализацию подпрограммы «Совершенствование организации питания учащихся в общеобразовательных учреждениях города </a:t>
            </a:r>
            <a:r>
              <a:rPr lang="ru-RU" sz="1400" spc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Коврова</a:t>
            </a:r>
            <a:r>
              <a:rPr lang="ru-RU" sz="1400" spc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» расходы составили 11 431 тыс.рублей. За счет субсидии из областного бюджета на организацию питания обучающихся 1-4 классов в муниципальных  образовательных организациях, в частных образовательных организациях, имеющим государственную аккредитацию по основным общеобразовательным программам, произведены расходы в сумме   13 588 тыс.рублей.</a:t>
            </a:r>
            <a:br>
              <a:rPr lang="ru-RU" sz="1400" spc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spc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Расходы на организацию проведения оздоровительной кампании детей  в  каникулярное время составили 3  910 тыс.рублей. </a:t>
            </a:r>
            <a:r>
              <a:rPr lang="ru-RU" sz="1400" spc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400" spc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 расходов по оздоровлению детей в каникулярное время за счет субсидии из областного бюджета составило 9  016 тыс.рублей.</a:t>
            </a:r>
            <a:r>
              <a:rPr lang="ru-RU" sz="1400" spc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spc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spc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222887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223224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0" name="Rectangle 22"/>
          <p:cNvSpPr>
            <a:spLocks noGrp="1" noChangeArrowheads="1"/>
          </p:cNvSpPr>
          <p:nvPr>
            <p:ph type="title"/>
          </p:nvPr>
        </p:nvSpPr>
        <p:spPr>
          <a:xfrm>
            <a:off x="3563888" y="548680"/>
            <a:ext cx="5256584" cy="554461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    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</a:t>
            </a:r>
            <a:br>
              <a:rPr lang="ru-RU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</a:t>
            </a:r>
            <a:br>
              <a:rPr lang="ru-RU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разделу «Культура, кинематография» расходы исполнены на  в сумме 92 554  тыс.рублей или 100% плановых назначений.. Удельный вес данных расходов в общем объеме городского бюджета   составил   3,9 %.  По сравнению с 2015 годом расходы на культуру уменьшились на  3 286 тыс. руб. </a:t>
            </a:r>
            <a:b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В городе действуют 4 дворца культуры, центральная библиотечная сеть, включающая 12 библиотек, Ковровский историко-мемориальный музей с филиалами: домом-музеем В.А.Дегтярева и музеем природы и этнографии, историко-мемориальный парк им.Пушкина и 3 учреждения дополнительного образования в сфере  культуры и искусства.</a:t>
            </a:r>
            <a:b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В учреждениях культуры работает 127 клубных формирований, в них занимается около 3 243 человека.</a:t>
            </a:r>
            <a:b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Бюджетные средства направлены на финансирование дворцов и учреждений культуры  - </a:t>
            </a:r>
            <a:b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44 525 тыс.рублей, музеев – 7 536 тыс.рублей, библиотек – 22 957 тыс.рублей.</a:t>
            </a:r>
            <a:b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sz="1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908721"/>
            <a:ext cx="2736304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3501008"/>
            <a:ext cx="27363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831" y="260648"/>
            <a:ext cx="5833343" cy="633670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             </a:t>
            </a:r>
            <a:r>
              <a:rPr lang="ru-RU" sz="1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разделу «Социальная политика» расходы исполнены на </a:t>
            </a:r>
            <a:r>
              <a:rPr lang="ru-RU" sz="1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99 </a:t>
            </a:r>
            <a:r>
              <a:rPr lang="ru-RU" sz="1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% к уточненному плану. Удельный вес в расходах бюджета сложился на уровне </a:t>
            </a:r>
            <a:r>
              <a:rPr lang="ru-RU" sz="1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%. При </a:t>
            </a:r>
            <a:r>
              <a:rPr lang="ru-RU" sz="1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плане  147 139 тыс</a:t>
            </a:r>
            <a:r>
              <a:rPr lang="ru-RU" sz="1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руб. профинансировано </a:t>
            </a:r>
            <a:r>
              <a:rPr lang="ru-RU" sz="1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145 017 </a:t>
            </a:r>
            <a:r>
              <a:rPr lang="ru-RU" sz="1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r>
              <a:rPr lang="ru-RU" sz="1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В </a:t>
            </a:r>
            <a:r>
              <a:rPr lang="ru-RU" sz="1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составе расходов на социальную политику </a:t>
            </a:r>
            <a:r>
              <a:rPr lang="ru-RU" sz="1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учтены расходы </a:t>
            </a:r>
            <a:r>
              <a:rPr lang="ru-RU" sz="1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организацию перевозки граждан по единым месячным проездным билетам составили за счет средств областного </a:t>
            </a:r>
            <a:r>
              <a:rPr lang="ru-RU" sz="1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 городского бюджетов </a:t>
            </a:r>
            <a:r>
              <a:rPr lang="ru-RU" sz="1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13 465 </a:t>
            </a:r>
            <a:r>
              <a:rPr lang="ru-RU" sz="1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руб., </a:t>
            </a:r>
            <a:r>
              <a:rPr lang="ru-RU" sz="1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льготные месячные проездные билеты для обучающихся за счет средств городского бюджета – 6 425 тыс.руб., на </a:t>
            </a:r>
            <a:r>
              <a:rPr lang="ru-RU" sz="1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обеспечение жильем молодых семей за счет средств федерального, областного и городского бюджетов – </a:t>
            </a:r>
            <a:r>
              <a:rPr lang="ru-RU" sz="1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18 761 </a:t>
            </a:r>
            <a:r>
              <a:rPr lang="ru-RU" sz="1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руб. </a:t>
            </a:r>
            <a:r>
              <a:rPr lang="ru-RU" sz="1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(24 семьи). </a:t>
            </a:r>
            <a:r>
              <a:rPr lang="ru-RU" sz="1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Субвенции </a:t>
            </a:r>
            <a:r>
              <a:rPr lang="ru-RU" sz="1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 областного бюджета направлены на обеспечение жильем 1 </a:t>
            </a:r>
            <a:r>
              <a:rPr lang="ru-RU" sz="1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инвалида </a:t>
            </a:r>
            <a:r>
              <a:rPr lang="ru-RU" sz="1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Великой Отечественной войны </a:t>
            </a:r>
            <a:r>
              <a:rPr lang="ru-RU" sz="1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соответствии с Указом Президента РФ       (1 187 </a:t>
            </a:r>
            <a:r>
              <a:rPr lang="ru-RU" sz="1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руб.), </a:t>
            </a:r>
            <a:r>
              <a:rPr lang="ru-RU" sz="1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гражданин, имеющий </a:t>
            </a:r>
            <a:r>
              <a:rPr lang="ru-RU" sz="1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право на льготы по закону «О социальной защите инвалидов в Российской Федерации» </a:t>
            </a:r>
            <a:r>
              <a:rPr lang="ru-RU" sz="1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(1 187 </a:t>
            </a:r>
            <a:r>
              <a:rPr lang="ru-RU" sz="1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руб.).</a:t>
            </a:r>
            <a:br>
              <a:rPr lang="ru-RU" sz="1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В 2016 </a:t>
            </a:r>
            <a:r>
              <a:rPr lang="ru-RU" sz="1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году за счет средств областного бюджета приобретены жилые помещения для </a:t>
            </a:r>
            <a:r>
              <a:rPr lang="ru-RU" sz="1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13 детей-сирот , детей</a:t>
            </a:r>
            <a:r>
              <a:rPr lang="ru-RU" sz="1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оставшихся без попечения родителей, </a:t>
            </a:r>
            <a:r>
              <a:rPr lang="ru-RU" sz="1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также детей, находящихся под опекой (попечительством),  </a:t>
            </a:r>
            <a:r>
              <a:rPr lang="ru-RU" sz="1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имеющих закрепленного жилого помещения на общую сумму   </a:t>
            </a:r>
            <a:r>
              <a:rPr lang="ru-RU" sz="1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11 243 тыс</a:t>
            </a:r>
            <a:r>
              <a:rPr lang="ru-RU" sz="1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  <a:br>
              <a:rPr lang="ru-RU" sz="1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За </a:t>
            </a:r>
            <a:r>
              <a:rPr lang="ru-RU" sz="1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счет средств областного бюджета  выплачена компенсация части родительской платы за </a:t>
            </a:r>
            <a:r>
              <a:rPr lang="ru-RU" sz="1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присмотр и уход за  детьми в </a:t>
            </a:r>
            <a:r>
              <a:rPr lang="ru-RU" sz="1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образовательных организациях, реализующих общеобразовательную программу дошкольного </a:t>
            </a:r>
            <a:r>
              <a:rPr lang="ru-RU" sz="1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образования, </a:t>
            </a:r>
            <a:r>
              <a:rPr lang="ru-RU" sz="1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1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48 429 тыс. </a:t>
            </a:r>
            <a:r>
              <a:rPr lang="ru-RU" sz="1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br>
              <a:rPr lang="ru-RU" sz="1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За </a:t>
            </a:r>
            <a:r>
              <a:rPr lang="ru-RU" sz="1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счет субвенции из областного бюджета на содержание ребенка в семье опекуна и приемной семье, а также вознаграждение, причитающееся приемному родителю </a:t>
            </a:r>
            <a:r>
              <a:rPr lang="ru-RU" sz="1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направлены средства в сумме 26 359 тыс. руб.</a:t>
            </a:r>
            <a:br>
              <a:rPr lang="ru-RU" sz="1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Расходы на обеспечение полномочий по организации и осуществлению деятельности по опеке о попечительству в отношении несовершеннолетних граждан за счет субвенции из областног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бюджета составили 3 129 тыс.рублей</a:t>
            </a:r>
            <a:r>
              <a:rPr lang="ru-RU" sz="1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0" name="Picture 20" descr="2476af95ca187019ad1c1d6bf32cbe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26642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3501008"/>
            <a:ext cx="273630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Расходы по разделу «Социальная политика»</a:t>
            </a:r>
            <a:endParaRPr lang="ru-RU" sz="24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154450435"/>
              </p:ext>
            </p:extLst>
          </p:nvPr>
        </p:nvGraphicFramePr>
        <p:xfrm>
          <a:off x="683568" y="1052736"/>
          <a:ext cx="799288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764704"/>
            <a:ext cx="7489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FFFF00"/>
                </a:solidFill>
              </a:rPr>
              <a:t>тыс.руб.</a:t>
            </a:r>
            <a:endParaRPr lang="ru-RU" sz="11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3"/>
          <p:cNvSpPr>
            <a:spLocks noGrp="1" noChangeArrowheads="1"/>
          </p:cNvSpPr>
          <p:nvPr>
            <p:ph idx="1"/>
          </p:nvPr>
        </p:nvSpPr>
        <p:spPr>
          <a:xfrm>
            <a:off x="3419872" y="1124744"/>
            <a:ext cx="5257403" cy="388699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По разделу </a:t>
            </a: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</a:rPr>
              <a:t>«Физическая культура и спорт»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 израсходовано 81 908 тыс. руб., что составило 100 % утвержденного плана. Доля расходов на физическую культуру и спорт в объеме городского бюджета – 3 %. 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Расходы на обеспечение деятельности спортивных муниципальных учреждений города </a:t>
            </a:r>
            <a:r>
              <a:rPr lang="ru-RU" sz="1400" dirty="0" err="1" smtClean="0">
                <a:solidFill>
                  <a:srgbClr val="FFFF00"/>
                </a:solidFill>
                <a:latin typeface="Times New Roman" pitchFamily="18" charset="0"/>
              </a:rPr>
              <a:t>Коврова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 и управления физической культуры и спорта оставили 79 787 тыс.рублей.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Расходы на организацию, проведение и участие в спортивно-массовых мероприятиях муниципального, регионального и всероссийского уровня составили 1 921 тыс.руб.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На организацию и проведение мероприятий в целях формирования доступной среды жизнедеятельности для инвалидов, </a:t>
            </a:r>
            <a:r>
              <a:rPr lang="ru-RU" sz="1400" dirty="0" err="1" smtClean="0">
                <a:solidFill>
                  <a:srgbClr val="FFFF00"/>
                </a:solidFill>
                <a:latin typeface="Times New Roman" pitchFamily="18" charset="0"/>
              </a:rPr>
              <a:t>маломобильных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 групп населения и лиц пожилого возраста направлено 200 тыс.руб.</a:t>
            </a:r>
          </a:p>
          <a:p>
            <a:pPr>
              <a:lnSpc>
                <a:spcPct val="80000"/>
              </a:lnSpc>
            </a:pPr>
            <a:endParaRPr lang="ru-RU" sz="14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14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3140968"/>
            <a:ext cx="273630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908720"/>
            <a:ext cx="2736303" cy="1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8" name="Picture 2" descr="F:\537524aiK8Qys1Fbp9UvHh6PEJ05fVBANjckqZLgeXo4RuCSdWnxITzw7M3Dlrt2YGOm1476202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077072"/>
            <a:ext cx="4104456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3"/>
          <p:cNvSpPr>
            <a:spLocks noGrp="1" noChangeArrowheads="1"/>
          </p:cNvSpPr>
          <p:nvPr>
            <p:ph idx="1"/>
          </p:nvPr>
        </p:nvSpPr>
        <p:spPr>
          <a:xfrm>
            <a:off x="3347863" y="980728"/>
            <a:ext cx="5184949" cy="453650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На </a:t>
            </a: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</a:rPr>
              <a:t>национальную экономику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 направлено 417 079 тыс. руб. (93 % плановых ассигнований). 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Расходы по подразделу 0408 «Транспорт» исполнены в сумме 3 889 тыс.руб., в 2,8 раза больше 2015 года. В целях обеспечения доступности общественного пассажирского транспорта из городского бюджета предоставлены субсидии на возмещение затрат перевозчиков, осуществляющих дотируемые перевозки, в сумме  2 127  тыс. руб. В 2016 году за счет средств областного и городского бюджетов на закупку автобусов, работающих на газомоторном топливе, МУП </a:t>
            </a:r>
            <a:r>
              <a:rPr lang="ru-RU" sz="1400" dirty="0" err="1" smtClean="0">
                <a:solidFill>
                  <a:srgbClr val="FFFF00"/>
                </a:solidFill>
                <a:latin typeface="Times New Roman" pitchFamily="18" charset="0"/>
              </a:rPr>
              <a:t>г.Коврова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 «УТТ» произведены расходы в сумме 1 762  тыс.рублей. 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Расходы на дорожное хозяйство профинансированы в сумме 241 009 тыс. руб. против 229 530 тыс. руб. в 2015 году, что составило 88,5% плановых назначений, в том числе за счет субсидии из областного бюджета в рамках государственной программы «Дорожное хозяйство Владимирской области на 2014-2025 годы» - 161 252 тыс. руб. , за счет средств городского бюджета по программе «Дорожное хозяйство города </a:t>
            </a:r>
            <a:r>
              <a:rPr lang="ru-RU" sz="1400" dirty="0" err="1" smtClean="0">
                <a:solidFill>
                  <a:srgbClr val="FFFF00"/>
                </a:solidFill>
                <a:latin typeface="Times New Roman" pitchFamily="18" charset="0"/>
              </a:rPr>
              <a:t>Коврова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 на 2015-2020 годы» – 74 812 тыс.руб.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Расходы по разделу 0412 «Другие вопросы в области национальной экономики» составили 172 180 тыс. руб., что больше расходов 2015 года на 123 007 тыс. руб.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3140968"/>
            <a:ext cx="273630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980729"/>
            <a:ext cx="273630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3"/>
          <p:cNvSpPr>
            <a:spLocks noGrp="1" noChangeArrowheads="1"/>
          </p:cNvSpPr>
          <p:nvPr>
            <p:ph idx="1"/>
          </p:nvPr>
        </p:nvSpPr>
        <p:spPr>
          <a:xfrm>
            <a:off x="2627783" y="765175"/>
            <a:ext cx="5689129" cy="52546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</a:rPr>
              <a:t>Жилищно-коммунальное хозяйство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 занимает 6,4 % расходов городского бюджета. Расходы бюджета города на жилищно-коммунальное хозяйство фактически профинансированы в сумме 153 447 тыс. руб., что составило 76,6 % плановых назначений и больше показателей 2015 года на 29 498 тыс.рублей. 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Наибольшие суммы финансирования в составе расходов на ЖКХ: расходы на благоустройство – 46 809 тыс. руб., на капитальный ремонт жилищного фонда – 11 246 тыс. руб., на обеспечение деятельности МБУ «Город» - 9 354 тыс. руб., на обеспечение инженерной и транспортной инфраструктурой земельных участков, предоставляемых (предоставленных) бесплатно для ИЖС семьям, имеющим троих и более детей в возрасте до 18 лет – 3 215 тыс. руб.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На мероприятия по переселению граждан из аварийного жилищного фонда направлено 67 757 тыс. руб., в том числе за счет средств государственной корпорации – Фонда содействия реформированию ЖКХ – 29 520 тыс. руб., за счет субсидии из областного бюджета – 10 268 тыс.руб., за счет средств городского бюджета в части </a:t>
            </a:r>
            <a:r>
              <a:rPr lang="ru-RU" sz="1400" dirty="0" err="1" smtClean="0">
                <a:solidFill>
                  <a:srgbClr val="FFFF00"/>
                </a:solidFill>
                <a:latin typeface="Times New Roman" pitchFamily="18" charset="0"/>
              </a:rPr>
              <a:t>софинансирования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 – 27 969 тыс.руб. 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844824"/>
            <a:ext cx="216024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293096"/>
            <a:ext cx="5040560" cy="187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65175"/>
            <a:ext cx="7086600" cy="719609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</a:rPr>
              <a:t>ИСТОЧНИКИ ФИНАНСИРОВАНИЯ </a:t>
            </a:r>
            <a:br>
              <a:rPr lang="ru-RU" sz="2000" b="1" dirty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</a:rPr>
              <a:t>ДЕФИЦИТА БЮДЖЕТА</a:t>
            </a:r>
          </a:p>
        </p:txBody>
      </p:sp>
      <p:graphicFrame>
        <p:nvGraphicFramePr>
          <p:cNvPr id="37967" name="Group 7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3387463967"/>
              </p:ext>
            </p:extLst>
          </p:nvPr>
        </p:nvGraphicFramePr>
        <p:xfrm>
          <a:off x="1042988" y="1773238"/>
          <a:ext cx="7561262" cy="318445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224337"/>
                <a:gridCol w="1681163"/>
                <a:gridCol w="1655762"/>
              </a:tblGrid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 руб.)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/>
                    </a:solidFill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 дефицита бюджета – всего: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187382,3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73 840,1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</a:tr>
              <a:tr h="398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внутреннего финансирования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159 900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154 900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27 482,3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-81 059,9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5" y="228600"/>
            <a:ext cx="7803976" cy="118417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</a:rPr>
              <a:t>ВВОДНАЯ ЧАСТЬ</a:t>
            </a:r>
            <a:r>
              <a:rPr lang="ru-RU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1438"/>
            <a:ext cx="7966844" cy="5327650"/>
          </a:xfrm>
        </p:spPr>
        <p:txBody>
          <a:bodyPr>
            <a:normAutofit/>
          </a:bodyPr>
          <a:lstStyle/>
          <a:p>
            <a:pPr marL="411480" fontAlgn="auto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</a:rPr>
              <a:t>Бюджет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</a:rPr>
              <a:t>- </a:t>
            </a: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самоуправления;</a:t>
            </a:r>
          </a:p>
          <a:p>
            <a:pPr marL="411480" fontAlgn="auto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</a:rPr>
              <a:t>Доходы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</a:rPr>
              <a:t>бюджета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</a:rPr>
              <a:t> - </a:t>
            </a: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</a:rPr>
              <a:t>поступающие в бюджет денежные средства, за исключением средств, являющихся в соответствии с Бюджетным Кодексом источниками финансирования дефицита бюджета;</a:t>
            </a:r>
          </a:p>
          <a:p>
            <a:pPr marL="411480" fontAlgn="auto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</a:rPr>
              <a:t>Расходы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</a:rPr>
              <a:t>бюджета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</a:rPr>
              <a:t> - </a:t>
            </a: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</a:rPr>
              <a:t>выплачиваемые из бюджета денежные средства, за исключением средств, являющихся в соответствии с Бюджетным Кодексом источниками финансирования дефицита бюджета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;</a:t>
            </a:r>
          </a:p>
          <a:p>
            <a:pPr marL="411480" fontAlgn="auto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</a:rPr>
              <a:t>Дефицит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</a:rPr>
              <a:t>бюджета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</a:rPr>
              <a:t> - </a:t>
            </a: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</a:rPr>
              <a:t>превышение расходов бюджета над его доходами;</a:t>
            </a:r>
          </a:p>
          <a:p>
            <a:pPr marL="411480" fontAlgn="auto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</a:rPr>
              <a:t>Профицит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</a:rPr>
              <a:t>бюджета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</a:rPr>
              <a:t> - </a:t>
            </a: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</a:rPr>
              <a:t>превышение доходов бюджета над его расходами 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.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8435" name="Picture 5" descr="2086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88913"/>
            <a:ext cx="1475656" cy="12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20687"/>
            <a:ext cx="7086600" cy="1080121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</a:rPr>
              <a:t>ИТОГИ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  <a:t> РЕАЛИЗАЦИИ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000" b="1" dirty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</a:rPr>
              <a:t>МУНИЦИПАЛЬНЫХ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  <a:t> ПРОГРАММ 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  <a:t> ЗА 2016 ГОД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endParaRPr lang="ru-RU" sz="20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196753"/>
            <a:ext cx="7704138" cy="360040"/>
          </a:xfrm>
        </p:spPr>
        <p:txBody>
          <a:bodyPr>
            <a:normAutofit fontScale="85000" lnSpcReduction="20000"/>
          </a:bodyPr>
          <a:lstStyle/>
          <a:p>
            <a:pPr marL="411480"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dirty="0">
              <a:solidFill>
                <a:srgbClr val="FFFF00"/>
              </a:solidFill>
            </a:endParaRPr>
          </a:p>
          <a:p>
            <a:pPr marL="411480" algn="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>
                <a:solidFill>
                  <a:srgbClr val="FFFF00"/>
                </a:solidFill>
                <a:latin typeface="Times New Roman" pitchFamily="18" charset="0"/>
              </a:rPr>
              <a:t>тыс. руб.</a:t>
            </a:r>
          </a:p>
          <a:p>
            <a:pPr marL="41148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dirty="0">
              <a:solidFill>
                <a:srgbClr val="FFFF00"/>
              </a:solidFill>
              <a:latin typeface="Times New Roman" pitchFamily="18" charset="0"/>
            </a:endParaRPr>
          </a:p>
          <a:p>
            <a:pPr marL="41148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dirty="0"/>
          </a:p>
        </p:txBody>
      </p:sp>
      <p:graphicFrame>
        <p:nvGraphicFramePr>
          <p:cNvPr id="40129" name="Group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3359134"/>
              </p:ext>
            </p:extLst>
          </p:nvPr>
        </p:nvGraphicFramePr>
        <p:xfrm>
          <a:off x="467544" y="1556791"/>
          <a:ext cx="8352928" cy="42062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04056"/>
                <a:gridCol w="3227615"/>
                <a:gridCol w="1092865"/>
                <a:gridCol w="1008112"/>
                <a:gridCol w="2520280"/>
              </a:tblGrid>
              <a:tr h="1368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2016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информация по выполнению программных мероприятий за отчетный период. </a:t>
                      </a:r>
                    </a:p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характеристика оценки показателей эффективности реализации за год.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632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«Защита населения и территорий от чрезвычайных ситуаций, обеспечение первичных мер пожарной безопасности людей на водных объектах на 2015 – 2020 годы»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25  540,0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25 413,0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Проложена противопожарная минерализованная полоса. Изготовление памяток по соблюдению требований безопасности,</a:t>
                      </a:r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85 щитов по вопросу безопасности на водных объектах. Организация спасательных постов с 01.06 по 31.08.2016. Проведение учебно-методических сборов. Дополнительно установлено 2 видеокамеры на выезде из города (ул.Белинского) с программой возможности считывания номеров автомобилей.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xmlns="" val="1153661215"/>
              </p:ext>
            </p:extLst>
          </p:nvPr>
        </p:nvGraphicFramePr>
        <p:xfrm>
          <a:off x="935038" y="476250"/>
          <a:ext cx="8208911" cy="59383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5"/>
                <a:gridCol w="2880320"/>
                <a:gridCol w="936104"/>
                <a:gridCol w="1008112"/>
                <a:gridCol w="2880320"/>
              </a:tblGrid>
              <a:tr h="10554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2016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информация по выполнению программных мероприятий за отчетный период. Краткая характеристика оценки показателей эффективности реализации за год.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777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Программа «Обеспечение доступным и комфортным жильем населения города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Коврова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» на 2015 – 2020 годы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Подпрограмма «Стимулирование развития жилищного строительства»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27 536,3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3 242,0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26  275,8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3 241,6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kern="1200" dirty="0" smtClean="0">
                        <a:solidFill>
                          <a:srgbClr val="FFFF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kern="1200" dirty="0" smtClean="0">
                        <a:solidFill>
                          <a:srgbClr val="FFFF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Корректировка проектно-сметной документации по объекту «Внешние инженерные сети для планируемой застройки в микрорайоне им.Чкалова», топографическая съемка, формирование технического плана внешних инженерных сетей (газоснабжение), строительство внешних инженерных сетей водоотведения,</a:t>
                      </a:r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устройство канализационных колодцев, прокладка трубопроводов наружной сети канализации, проведение земляных работ  при прокладке  наружной сети канализации, поставка и монтаж канализационной насосной станции, устройство площадки у канализационной насосной станции, формирование технического плана внешних инженерных сетей (электроснабжения).</a:t>
                      </a:r>
                      <a:endParaRPr kumimoji="0" lang="ru-RU" sz="1200" b="1" kern="1200" dirty="0" smtClean="0">
                        <a:solidFill>
                          <a:srgbClr val="FFFF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kern="1200" dirty="0" smtClean="0">
                        <a:solidFill>
                          <a:srgbClr val="FFFF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337571"/>
              </p:ext>
            </p:extLst>
          </p:nvPr>
        </p:nvGraphicFramePr>
        <p:xfrm>
          <a:off x="467545" y="548680"/>
          <a:ext cx="8208911" cy="5472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5112"/>
                <a:gridCol w="2022147"/>
                <a:gridCol w="1011073"/>
                <a:gridCol w="952187"/>
                <a:gridCol w="3528392"/>
              </a:tblGrid>
              <a:tr h="11055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2016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информация </a:t>
                      </a:r>
                    </a:p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выполнению программных мероприятий за отчетный период. </a:t>
                      </a:r>
                    </a:p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характеристика оценки показателей эффективности реализации за год.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367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2.4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Подпрограмма «Обеспечение жильем молодых семей города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Коврова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Подпрограмма «Создание условий для обеспечения доступным и комфортным жильем отдельных категорий граждан города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Коврова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, установленных законодательством»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Подпрограмма                    « Обеспечение жильем многодетных семей города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Коврова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»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18 781,9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3  622,4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1 890,0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18 781,8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3 622,4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630,0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Социальные выплаты на приобретение жилья предоставлены и реализованы 24 молодым семьями. </a:t>
                      </a:r>
                    </a:p>
                    <a:p>
                      <a:endParaRPr kumimoji="0" lang="ru-RU" sz="1200" b="1" kern="1200" dirty="0" smtClean="0">
                        <a:solidFill>
                          <a:srgbClr val="FFFF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sz="1200" b="1" kern="1200" dirty="0" smtClean="0">
                        <a:solidFill>
                          <a:srgbClr val="FFFF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Государственный жилищный сертификат предоставлен: 2 человекам по категории ЧАЭС, 1 человеку – по категории выехавшие из районов Крайнего</a:t>
                      </a:r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Севера (на 01.01.2017 реализованы). </a:t>
                      </a: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 ветеран боевых действий получил единовременную денежную выплату на приобретение или строительство жилого помещения.</a:t>
                      </a:r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</a:t>
                      </a: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убсидии на приобретение жилья предоставлены 1 инвалиду и 1 ветерану ВОВ. Субсидии реализованы. Жилищные субсидии на приобретение жилья предоставлены 2-м работникам бюджетной сферы, 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реализованы.</a:t>
                      </a:r>
                    </a:p>
                    <a:p>
                      <a:endParaRPr kumimoji="0" lang="ru-RU" sz="1200" b="1" kern="1200" dirty="0" smtClean="0">
                        <a:solidFill>
                          <a:srgbClr val="FFFF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Социальные выплаты на строительство жилых домов предоставлены  3-м многодетным семьям,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социальные выплаты реализованы 1 семьей.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8882378"/>
              </p:ext>
            </p:extLst>
          </p:nvPr>
        </p:nvGraphicFramePr>
        <p:xfrm>
          <a:off x="611560" y="476672"/>
          <a:ext cx="7992889" cy="5944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2592288"/>
                <a:gridCol w="864096"/>
                <a:gridCol w="969754"/>
                <a:gridCol w="3062695"/>
              </a:tblGrid>
              <a:tr h="1097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2016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информация по выполнению программных мероприятий за отчетный период. Краткая характеристика оценки показателей эффективности реализации за год.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73473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 «Комплексные меры профилактики правонарушений 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городе </a:t>
                      </a:r>
                      <a:r>
                        <a:rPr lang="ru-RU" sz="12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Коврове</a:t>
                      </a:r>
                      <a:r>
                        <a:rPr lang="ru-RU" sz="1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2015-2020  годы»</a:t>
                      </a:r>
                      <a:endParaRPr lang="ru-RU" sz="12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1  134,0</a:t>
                      </a:r>
                      <a:endParaRPr lang="ru-RU" sz="12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1  131,7</a:t>
                      </a:r>
                      <a:endParaRPr lang="ru-RU" sz="12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официальном сайте администрации города создан раздел «Противодействие коррупции». Обеспечение постоянной работы  8 клубов по месту жительства, проведение более 150 спортивно-массовых мероприятий в течение всего 2016 года, участие в них более 7 000 человек.</a:t>
                      </a: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Проведение межведомственной комплексной операции «Подросток».Конкурс творческих работ «Безопасная дорога детства». Акция «Засветись на дороге»:торжественное вручение светоотражающих браслетов учащимся начальных классов</a:t>
                      </a:r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(5 554 чел.). Городской конкурс-соревнование юных инспекторов движения «Безопасное колесо».Материально-техническое обеспечение деятельности по профилактике правонарушений. Приобретение сувенирной продукции в рамках профилактических мероприятий. Сформирован и постоянно ведется банк данных на учащихся, находящихся в социально-опасном положении. Конкурс детского рисунка «</a:t>
                      </a:r>
                      <a:r>
                        <a:rPr kumimoji="0" lang="ru-RU" sz="1200" b="1" kern="12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Нарко-стоп</a:t>
                      </a:r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 и многие другие мероприятия.</a:t>
                      </a:r>
                      <a:endParaRPr lang="ru-RU" sz="12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453497"/>
              </p:ext>
            </p:extLst>
          </p:nvPr>
        </p:nvGraphicFramePr>
        <p:xfrm>
          <a:off x="467544" y="260647"/>
          <a:ext cx="8136905" cy="62646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  <a:gridCol w="2664296"/>
                <a:gridCol w="864096"/>
                <a:gridCol w="1080120"/>
                <a:gridCol w="2952329"/>
              </a:tblGrid>
              <a:tr h="10134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2016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информация по выполнению программных мероприятий за отчетный период. Краткая характеристика оценки показателей эффективности реализации за год.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25129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 «Молодежная и семейная политика города </a:t>
                      </a:r>
                      <a:r>
                        <a:rPr lang="ru-RU" sz="12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Коврова</a:t>
                      </a:r>
                      <a:r>
                        <a:rPr lang="ru-RU" sz="1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2015-2020 годы»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«Основные мероприятия по реализации городской молодежной и семейной политики»</a:t>
                      </a:r>
                    </a:p>
                    <a:p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13  648,0</a:t>
                      </a: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778,0</a:t>
                      </a: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13  640,4</a:t>
                      </a: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778,0</a:t>
                      </a: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12 массовых мероприятий рамках празднования Дня молодежи.</a:t>
                      </a:r>
                      <a:r>
                        <a:rPr kumimoji="0" lang="ru-RU" sz="120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Городской</a:t>
                      </a:r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молодежный </a:t>
                      </a:r>
                      <a:r>
                        <a:rPr kumimoji="0" lang="ru-RU" sz="1200" b="1" kern="12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квест</a:t>
                      </a:r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(кол-во участников 58 человек)</a:t>
                      </a:r>
                      <a:r>
                        <a:rPr kumimoji="0" lang="ru-RU" sz="1200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Ежегодная молодежная премия «</a:t>
                      </a:r>
                      <a:r>
                        <a:rPr kumimoji="0" lang="en-US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ONLINE</a:t>
                      </a:r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 Реализация проекта «Наследники Победы».  Реализация проекта программы областной опорной площадки «Гражданско-патриотическое  воспитание молодежи» </a:t>
                      </a: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10 мероприятий, участие молодежных коллективов в  7</a:t>
                      </a:r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областных фестивалях творчества молодежи.</a:t>
                      </a:r>
                      <a:r>
                        <a:rPr kumimoji="0" lang="ru-RU" sz="120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7 массовых спортивных мероприятий, число участников которых составило       3 000 чел.</a:t>
                      </a:r>
                      <a:r>
                        <a:rPr kumimoji="0" lang="ru-RU" sz="120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деятельности 18 общественных организаций. Проведение 10 профилактических мероприятий среди подростков и молодежи города, 1 мероприятие для молодых семей города. Организация 22 мероприятий по патриотической</a:t>
                      </a:r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тематике с участием в них 10 400 человек.</a:t>
                      </a:r>
                      <a:endParaRPr kumimoji="0" lang="ru-RU" sz="1200" b="1" kern="1200" dirty="0" smtClean="0">
                        <a:solidFill>
                          <a:srgbClr val="FFFF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883094"/>
              </p:ext>
            </p:extLst>
          </p:nvPr>
        </p:nvGraphicFramePr>
        <p:xfrm>
          <a:off x="539553" y="476672"/>
          <a:ext cx="8136903" cy="4019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5"/>
                <a:gridCol w="3024336"/>
                <a:gridCol w="1008112"/>
                <a:gridCol w="1008112"/>
                <a:gridCol w="2592288"/>
              </a:tblGrid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2016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информация по выполнению программных мероприятий за отчетный период. Краткая характеристика оценки показателей эффективности реализации за год.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2160240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«Содействие занятости подростков и молодежи»</a:t>
                      </a:r>
                    </a:p>
                    <a:p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«Развитие</a:t>
                      </a:r>
                      <a:r>
                        <a:rPr lang="ru-RU" sz="12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сети клубов по месту жительства ДОД ДЮЦ «Гелиос» </a:t>
                      </a:r>
                    </a:p>
                    <a:p>
                      <a:endParaRPr lang="ru-RU" sz="1200" b="1" baseline="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440,0</a:t>
                      </a: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12 430,0</a:t>
                      </a: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432,4</a:t>
                      </a: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12 430,0</a:t>
                      </a: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трудоустроенных - 169 человек,  привлечено средств ГКУ «Центр занятости населения» - 352,6 тыс. руб.</a:t>
                      </a:r>
                    </a:p>
                    <a:p>
                      <a:endParaRPr kumimoji="0" lang="ru-RU" sz="1200" b="1" kern="1200" dirty="0" smtClean="0">
                        <a:solidFill>
                          <a:srgbClr val="FFFF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образовательных объединений –97.  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обучающихся – 1 074 чел.</a:t>
                      </a:r>
                      <a:endParaRPr lang="ru-RU" sz="12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8442481"/>
              </p:ext>
            </p:extLst>
          </p:nvPr>
        </p:nvGraphicFramePr>
        <p:xfrm>
          <a:off x="539552" y="764704"/>
          <a:ext cx="7848872" cy="43856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  <a:gridCol w="2736304"/>
                <a:gridCol w="864096"/>
                <a:gridCol w="1080120"/>
                <a:gridCol w="2592288"/>
              </a:tblGrid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2016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информация по выполнению программных мероприятий за отчетный период. Краткая характеристика оценки показателей эффективности реализации за год.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01752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5.1</a:t>
                      </a:r>
                      <a:endParaRPr lang="ru-RU" sz="12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 «Развитие культуры и туризма</a:t>
                      </a:r>
                      <a:r>
                        <a:rPr lang="ru-RU" sz="12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2015-2020 годы»</a:t>
                      </a:r>
                    </a:p>
                    <a:p>
                      <a:r>
                        <a:rPr lang="ru-RU" sz="12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«Организация досуга населения»</a:t>
                      </a:r>
                    </a:p>
                    <a:p>
                      <a:endParaRPr lang="ru-RU" sz="12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124  046,0</a:t>
                      </a: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90  565,5</a:t>
                      </a:r>
                      <a:endParaRPr lang="ru-RU" sz="12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124  043,1</a:t>
                      </a: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90  564,5</a:t>
                      </a:r>
                      <a:endParaRPr lang="ru-RU" sz="12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сети </a:t>
                      </a:r>
                      <a:r>
                        <a:rPr kumimoji="0" lang="ru-RU" sz="1200" b="1" kern="12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досуговых</a:t>
                      </a: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учреждений культуры, музеев, библиотек г. </a:t>
                      </a:r>
                      <a:r>
                        <a:rPr kumimoji="0" lang="ru-RU" sz="1200" b="1" kern="12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Коврова</a:t>
                      </a: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Функционирование системы безопасности для охраны музейных фондов.</a:t>
                      </a:r>
                      <a:r>
                        <a:rPr kumimoji="0" lang="ru-RU" sz="120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Выполнение индикаторов Плана мероприятий («дорожной карты») «Изменения, направленные на повышение эффективности сферы культуры города </a:t>
                      </a:r>
                      <a:r>
                        <a:rPr kumimoji="0" lang="ru-RU" sz="1200" b="1" kern="12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Коврова</a:t>
                      </a: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 Организована подписка на литературно-художественные журналы.</a:t>
                      </a:r>
                    </a:p>
                    <a:p>
                      <a:endParaRPr lang="ru-RU" sz="12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8965587"/>
              </p:ext>
            </p:extLst>
          </p:nvPr>
        </p:nvGraphicFramePr>
        <p:xfrm>
          <a:off x="755576" y="1412776"/>
          <a:ext cx="7872536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  <a:gridCol w="2520280"/>
                <a:gridCol w="864096"/>
                <a:gridCol w="1080120"/>
                <a:gridCol w="283197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2016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информация по выполнению программных мероприятий за отчетный период. Краткая характеристика оценки показателей эффективности реализации за год.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5.3</a:t>
                      </a:r>
                      <a:endParaRPr lang="ru-RU" sz="12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«Образование в сфере культуры и искусства»</a:t>
                      </a:r>
                    </a:p>
                    <a:p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«Сохранение и развитие</a:t>
                      </a:r>
                      <a:r>
                        <a:rPr lang="ru-RU" sz="12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культуры на территории </a:t>
                      </a:r>
                      <a:r>
                        <a:rPr lang="ru-RU" sz="1200" b="1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г.Коврова</a:t>
                      </a:r>
                      <a:r>
                        <a:rPr lang="ru-RU" sz="12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32 712,0</a:t>
                      </a: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768,5</a:t>
                      </a:r>
                      <a:endParaRPr lang="ru-RU" sz="12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32 712,0</a:t>
                      </a: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766,6</a:t>
                      </a:r>
                      <a:endParaRPr lang="ru-RU" sz="12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деятельности образовательных учреждений дополнительного образования детей сферы культуры и искусства.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на высоком уровне городских мероприятий на базе муниципальных учреждений. Проведение фейерверка в честь Дня Победы (в соответствии с 120-ФЗ). Награждены  лауреаты премии «Признание». Участие в конкурсах и семинарах . Информационное сопровождение и реклама городских мероприятий. Печать программок, афиш и дипломов.</a:t>
                      </a:r>
                    </a:p>
                    <a:p>
                      <a:endParaRPr lang="ru-RU" sz="12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107" name="Group 9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866120405"/>
              </p:ext>
            </p:extLst>
          </p:nvPr>
        </p:nvGraphicFramePr>
        <p:xfrm>
          <a:off x="468313" y="404665"/>
          <a:ext cx="8424861" cy="5815584"/>
        </p:xfrm>
        <a:graphic>
          <a:graphicData uri="http://schemas.openxmlformats.org/drawingml/2006/table">
            <a:tbl>
              <a:tblPr/>
              <a:tblGrid>
                <a:gridCol w="492145"/>
                <a:gridCol w="3323510"/>
                <a:gridCol w="936104"/>
                <a:gridCol w="1008112"/>
                <a:gridCol w="2664990"/>
              </a:tblGrid>
              <a:tr h="1187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2016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информация по выполнению программных мероприятий за отчетный период. Краткая характеристика оценки показателей эффективности реализации за год.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8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6.1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6.2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Программа «Развитие транспортной системы и транспортной доступности города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Коврова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на 2015 – 2020 годы»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Подпрограмма «Обеспечение  равной доступности услуг общественного транспорта»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Подпрограмма «Обеспечение безопасности дорожного движения»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30 848,4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24 285,8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6 562,6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30 322,1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23 778,3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6 543,8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kern="1200" dirty="0" smtClean="0">
                        <a:solidFill>
                          <a:srgbClr val="FFFF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Карты маршрутов и свидетельства изготовлены и получены. Автобусы закуплены и получены МУП </a:t>
                      </a:r>
                      <a:r>
                        <a:rPr kumimoji="0" lang="ru-RU" sz="1200" b="1" kern="12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г.Коврова</a:t>
                      </a:r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«УТТ».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Изготовление, монтаж, ремонт дорожных ограждений. Разработка проектно-сметной документации , оборудование пешеходных переходов светофорами.</a:t>
                      </a:r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Модернизация светофорных объектов.  Приобретение и монтаж дорожных знаков. Демонтаж разделительного ограждения. Устройство инженерно-технических систем обеспечения безопасности дорожного движения. Оценка уязвимости моста через </a:t>
                      </a:r>
                      <a:r>
                        <a:rPr kumimoji="0" lang="ru-RU" sz="1200" b="1" kern="12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р.Клязьма</a:t>
                      </a:r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Нанесение вертикальной разметки на бордюрный камень по пр. Ленина от ул. Шмидта до путепровода.</a:t>
                      </a:r>
                      <a:endParaRPr kumimoji="0" lang="ru-RU" sz="1200" b="1" kern="1200" dirty="0" smtClean="0">
                        <a:solidFill>
                          <a:srgbClr val="FFFF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0361641"/>
              </p:ext>
            </p:extLst>
          </p:nvPr>
        </p:nvGraphicFramePr>
        <p:xfrm>
          <a:off x="539552" y="620688"/>
          <a:ext cx="7992889" cy="5751936"/>
        </p:xfrm>
        <a:graphic>
          <a:graphicData uri="http://schemas.openxmlformats.org/drawingml/2006/table">
            <a:tbl>
              <a:tblPr/>
              <a:tblGrid>
                <a:gridCol w="504056"/>
                <a:gridCol w="2664297"/>
                <a:gridCol w="936104"/>
                <a:gridCol w="1008112"/>
                <a:gridCol w="2880320"/>
              </a:tblGrid>
              <a:tr h="1080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2016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информация по выполнению программных мероприятий за отчетный период. Краткая характеристика оценки показателей эффективности реализации за год.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18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7.1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7.2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Программа «Дорожное хозяйство города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Коврова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на 2015-2020 годы»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Подпрограмма «Приведение в нормативное состояние улично-дорожной сети»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Подпрограмма «Содержание автомобильных дорог и инженерных сооружений на них»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265 645,5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215 866,4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49 779,1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234 465,9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184 780,1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49 685,8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lvl="0"/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 ямочный ремонт общей площадью 9 547 кв.м. Выполнен ямочный ремонт литой асфальтобетонной смесью площадью  1 090 кв.м. Выполнены работы по засыпке ям щебнем общей площадью 5 816 ,7 кв.м.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Отремонтировано  160 140,9 кв.м автомобильных дорог по улицам согласно адресному перечню.</a:t>
                      </a:r>
                    </a:p>
                    <a:p>
                      <a:pPr lvl="0"/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Произведены работы по ремонту тротуаров </a:t>
                      </a:r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общей площадью  13 653,1 кв.м.</a:t>
                      </a: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Устройство инженерно-технических систем обеспечения безопасности дорожного движения МОУ СОШ № 23, 14, 21. Выполнены работы по ремонту дорожного бортового камня общей протяженностью 2,072 км.  Выполнены работы по ремонту остановочных павильонов в количестве 33 штук.</a:t>
                      </a:r>
                      <a:endParaRPr kumimoji="0" lang="ru-RU" sz="1200" b="1" kern="1200" dirty="0" smtClean="0">
                        <a:solidFill>
                          <a:srgbClr val="FFFF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3568" y="2564904"/>
            <a:ext cx="1944216" cy="165618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Доходы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476672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бюджета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19872" y="1412776"/>
            <a:ext cx="2376264" cy="172819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Источники финансирования дефицита бюджета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60232" y="2492896"/>
            <a:ext cx="1872208" cy="172819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Расходы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491880" y="4365104"/>
            <a:ext cx="2232248" cy="177849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Бюджет</a:t>
            </a:r>
            <a:endParaRPr lang="ru-RU" sz="2800" b="1" dirty="0"/>
          </a:p>
        </p:txBody>
      </p:sp>
      <p:sp>
        <p:nvSpPr>
          <p:cNvPr id="8" name="Плюс 7"/>
          <p:cNvSpPr/>
          <p:nvPr/>
        </p:nvSpPr>
        <p:spPr>
          <a:xfrm>
            <a:off x="2555776" y="2060848"/>
            <a:ext cx="936104" cy="914400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 8"/>
          <p:cNvSpPr/>
          <p:nvPr/>
        </p:nvSpPr>
        <p:spPr>
          <a:xfrm>
            <a:off x="5724128" y="1988840"/>
            <a:ext cx="864096" cy="108012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824802">
            <a:off x="2600267" y="4333904"/>
            <a:ext cx="1000363" cy="529393"/>
          </a:xfrm>
          <a:prstGeom prst="rightArrow">
            <a:avLst>
              <a:gd name="adj1" fmla="val 50000"/>
              <a:gd name="adj2" fmla="val 738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283968" y="3212976"/>
            <a:ext cx="576064" cy="10801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 rot="19279953">
            <a:off x="5814846" y="4293295"/>
            <a:ext cx="967142" cy="60728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6953992"/>
              </p:ext>
            </p:extLst>
          </p:nvPr>
        </p:nvGraphicFramePr>
        <p:xfrm>
          <a:off x="611561" y="332656"/>
          <a:ext cx="8136904" cy="5959250"/>
        </p:xfrm>
        <a:graphic>
          <a:graphicData uri="http://schemas.openxmlformats.org/drawingml/2006/table">
            <a:tbl>
              <a:tblPr/>
              <a:tblGrid>
                <a:gridCol w="502006"/>
                <a:gridCol w="2447277"/>
                <a:gridCol w="1004011"/>
                <a:gridCol w="941261"/>
                <a:gridCol w="3242349"/>
              </a:tblGrid>
              <a:tr h="990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2016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информация по выполнению программных мероприятий за отчетный период. </a:t>
                      </a:r>
                    </a:p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характеристика оценки показателей эффективности реализации за год.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05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8.1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8.2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8.3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Программа «Жилищное хозяйство города 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Коврова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на 2015-2020 годы»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Подпрограмма «Переселение граждан из аварийного жилищного фонда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г.Коврова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, признанного непригодным для проживания и с высоким уровнем износа»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Подпрограмма «Обеспечение мероприятий по переселению граждан из аварийного жилищного фонда с учетом необходимости развития малоэтажного жилищного строительства»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Подпрограмма «Переселение граждан из аварийного жилищного фонда»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113 247,6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5 596,4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107 651,2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67 757,3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5 596,3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62 161,0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Девяти собственникам помещений в д.54 пр.Ленина,  ул.Правды д.10,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ул.Абельмана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д.54 выплачено 5 103,74 тыс.руб.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Предоставлено 36 квартир для расселения жителей д.15 по ул. Октябрьской и д.2 по ул.Володарского. Выплачены денежные средства за проектирование и работы по строительству 109-квартирного дома для жителей тех же домов.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1563316"/>
              </p:ext>
            </p:extLst>
          </p:nvPr>
        </p:nvGraphicFramePr>
        <p:xfrm>
          <a:off x="539551" y="548680"/>
          <a:ext cx="8208914" cy="4700016"/>
        </p:xfrm>
        <a:graphic>
          <a:graphicData uri="http://schemas.openxmlformats.org/drawingml/2006/table">
            <a:tbl>
              <a:tblPr/>
              <a:tblGrid>
                <a:gridCol w="576065"/>
                <a:gridCol w="2160240"/>
                <a:gridCol w="936104"/>
                <a:gridCol w="1008112"/>
                <a:gridCol w="3528393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2016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информация по выполнению программных мероприятий за отчетный период. Краткая характеристика оценки показателей эффективности реализации за год.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9.1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Программа  «Развитие коммунального хозяйства на 2015-2020 годы»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Подпрограмма «Газификация жилищного фонда»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17,8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17,8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17,8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Отключение газа к жилому дому по адресу: г.Ковров, ул.Октябрьская, д.15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«Благоустройство и охрана окружающей среды на 2015-2020 годы»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«Содержание объектов благоустройства»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«Чистый город»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54 652,2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47 165,8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7 486,4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53 584,4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46 129,9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7 454,5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 и текущий ремонт сетей уличного освещения. Проведены работы по строительству</a:t>
                      </a:r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наружных электрических сетей уличного освещения . Проведены мероприятия по благоустройству города: покос травы, посадка цветов, подрезка деревьев, валка аварийных деревьев.</a:t>
                      </a:r>
                      <a:endParaRPr kumimoji="0" lang="ru-RU" sz="1200" b="1" kern="1200" dirty="0" smtClean="0">
                        <a:solidFill>
                          <a:srgbClr val="FFFF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sz="1000" b="1" kern="1200" dirty="0" smtClean="0">
                        <a:solidFill>
                          <a:srgbClr val="FFFF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Ликвидация стихийных свалок с улиц города.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9788145"/>
              </p:ext>
            </p:extLst>
          </p:nvPr>
        </p:nvGraphicFramePr>
        <p:xfrm>
          <a:off x="251519" y="476672"/>
          <a:ext cx="8640960" cy="5918448"/>
        </p:xfrm>
        <a:graphic>
          <a:graphicData uri="http://schemas.openxmlformats.org/drawingml/2006/table">
            <a:tbl>
              <a:tblPr/>
              <a:tblGrid>
                <a:gridCol w="504769"/>
                <a:gridCol w="2591576"/>
                <a:gridCol w="864096"/>
                <a:gridCol w="1080120"/>
                <a:gridCol w="3600399"/>
              </a:tblGrid>
              <a:tr h="887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2016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информация по выполнению программных мероприятий за отчетный период. Краткая характеристика оценки показателей эффективности реализации за год.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0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Программа «Развитие физической культуры и спорта г.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Коврова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на 2015-2020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81 910,0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81 907,8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 за 2016 год проведено  1</a:t>
                      </a:r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150</a:t>
                      </a: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спортивно-массовых мероприятий, включая проведенные на территории города и организацию участия </a:t>
                      </a:r>
                      <a:r>
                        <a:rPr kumimoji="0" lang="ru-RU" sz="1200" b="1" kern="12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ковровских</a:t>
                      </a: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спортсменов в выездных соревнованиях. Всего в отчетном периоде в мероприятиях приняли участие 39 284 человек 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МБУ ДО «Детско-юношеская  спортивная школа» выполнен монтаж системы наблюдения по пути следования инвалидов внутри и на территории объекта по ул.Набережная, 13. В МБУ ДО «Детско-юношеская спортивная школа» произведена установка стационарной</a:t>
                      </a:r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тепловой завесы в спортивном зале для обеспечения температурного режима во время занятий адаптивной физкультурой.</a:t>
                      </a:r>
                      <a:endParaRPr kumimoji="0" lang="ru-RU" sz="1200" b="1" kern="1200" dirty="0" smtClean="0">
                        <a:solidFill>
                          <a:srgbClr val="FFFF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территории города осуществляют деятельность 8 муниципальных учреждений спорта, включая МКУ «Управление</a:t>
                      </a:r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физической культуры и спорта»</a:t>
                      </a: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Количество занимающихся в учреждениях спорта в 2016 году – 6 453 человека, из которых 1 680 на бесплатной основе. В отчетном периоде в каникулярное время отдохнули в загородных и городских лагерях на базе спортивных учреждений 1 530 детей и подростков. Количество спортивных разрядов и званий 1 163 человека.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0087328"/>
              </p:ext>
            </p:extLst>
          </p:nvPr>
        </p:nvGraphicFramePr>
        <p:xfrm>
          <a:off x="539551" y="404664"/>
          <a:ext cx="8136904" cy="5976664"/>
        </p:xfrm>
        <a:graphic>
          <a:graphicData uri="http://schemas.openxmlformats.org/drawingml/2006/table">
            <a:tbl>
              <a:tblPr/>
              <a:tblGrid>
                <a:gridCol w="576065"/>
                <a:gridCol w="2088232"/>
                <a:gridCol w="877024"/>
                <a:gridCol w="995184"/>
                <a:gridCol w="3600399"/>
              </a:tblGrid>
              <a:tr h="9436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2016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информация по выполнению программных мероприятий за отчетный период. Краткая характеристика оценки показателей эффективности реализации за год.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9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Программа «Развитие малого и среднего предпринимательства в городе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Коврове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на 2015-2020 годы»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1 509,1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1 200,0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Выделены 4 безвозмездных субсидии  начинающим субъектам малого и среднего предпринимательства, в т.ч. инновационной сферы,</a:t>
                      </a:r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общую сумму 1200 тыс.руб. </a:t>
                      </a: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В</a:t>
                      </a:r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рамках реализации мероприятий по созданию условий для устойчивого развития бизнеса, расширения деловых контактов, расширения рынка сбыта продукции и налаживания кооперационных связей размещалась информация на официальном сайте администрации </a:t>
                      </a:r>
                      <a:r>
                        <a:rPr kumimoji="0" lang="ru-RU" sz="1200" b="1" kern="12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г.Коврова</a:t>
                      </a:r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28 апреля состоялось экономическое совещание на базе ДК «Современник», которое включало в себя работу выставки продукции, производимой малыми и средними предприятиями </a:t>
                      </a:r>
                      <a:r>
                        <a:rPr kumimoji="0" lang="ru-RU" sz="1200" b="1" kern="12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г.Коврова</a:t>
                      </a:r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Субъекты малого и среднего предпринимательства (МСП)  </a:t>
                      </a:r>
                      <a:r>
                        <a:rPr kumimoji="0" lang="ru-RU" sz="1200" b="1" kern="12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г.Коврова</a:t>
                      </a:r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принимали участие в </a:t>
                      </a:r>
                      <a:r>
                        <a:rPr kumimoji="0" lang="en-US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IV </a:t>
                      </a:r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Владимирском межрегиональном экономическом форуме на тему «Малое и среднее предпринимательство – время быть лидерами».Состоялась деловая встреча «Опоры России» и субъектов МСП на территории областного </a:t>
                      </a:r>
                      <a:r>
                        <a:rPr kumimoji="0" lang="ru-RU" sz="1200" b="1" kern="12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бизнес-инкубатора</a:t>
                      </a:r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С 17 по 18 сентября субъекты МСП участвовали в «Агрокультурной ярмарке» Владимирской области. Были представлены буклеты, каталоги, образцы производимой продукции ведущими предприятиями </a:t>
                      </a:r>
                      <a:r>
                        <a:rPr kumimoji="0" lang="ru-RU" sz="1200" b="1" kern="12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г.Коврова</a:t>
                      </a:r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3392765"/>
              </p:ext>
            </p:extLst>
          </p:nvPr>
        </p:nvGraphicFramePr>
        <p:xfrm>
          <a:off x="611560" y="317361"/>
          <a:ext cx="8208912" cy="5373624"/>
        </p:xfrm>
        <a:graphic>
          <a:graphicData uri="http://schemas.openxmlformats.org/drawingml/2006/table">
            <a:tbl>
              <a:tblPr/>
              <a:tblGrid>
                <a:gridCol w="504056"/>
                <a:gridCol w="2218081"/>
                <a:gridCol w="886277"/>
                <a:gridCol w="1000098"/>
                <a:gridCol w="3600400"/>
              </a:tblGrid>
              <a:tr h="8073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2016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информация по выполнению программных мероприятий за отчетный период. Краткая характеристика оценки показателей эффективности реализации за год.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13.1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13.2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13.3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Программа «Управление муниципальным имуществом и земельными ресурсами в городе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Коврове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на 2015-2020 годы»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Подпрограмма «Владение, пользование и распоряжение имуществом, находящимся в муниципальной собственности города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Коврова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на 2015-2020 годы»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Подпрограмма «Создание системы кадастра недвижимости в городе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Коврове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на 2015-2020 годы»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Подпрограмма «Организация стратегического планирования города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Коврова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на 2016-2020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23 442,0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22 939,0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403,0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23 251,2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22 755,2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396,0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Изготовлено 82 кадастровых паспорта и технических плана на муниципальные объекты недвижимости. Зарегистрировано право муниципальной собственности на 81 объект. Проведена оценка 114 объектов с целью их приватизации, передачи в арендное пользование. Уменьшена задолженность за пользование жилыми помещениями. В муниципальных жилых фондах установлены 4 индивидуальных прибора учета коммунальных ресурсов.  7 специалистов управления экономики, имущественных и земельных отношений  прошли обучение и повышение квалификации в программе «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Консультант+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». 4 специалиста управления экономики, имущественных и земельных отношений прошли обучение и повышение квалификации по программе «Управление государственными и муниципальными закупками».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8317830"/>
              </p:ext>
            </p:extLst>
          </p:nvPr>
        </p:nvGraphicFramePr>
        <p:xfrm>
          <a:off x="539553" y="836712"/>
          <a:ext cx="7992887" cy="4866880"/>
        </p:xfrm>
        <a:graphic>
          <a:graphicData uri="http://schemas.openxmlformats.org/drawingml/2006/table">
            <a:tbl>
              <a:tblPr/>
              <a:tblGrid>
                <a:gridCol w="504055"/>
                <a:gridCol w="2088233"/>
                <a:gridCol w="1008111"/>
                <a:gridCol w="1080120"/>
                <a:gridCol w="3312368"/>
              </a:tblGrid>
              <a:tr h="1008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2016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информация </a:t>
                      </a:r>
                    </a:p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выполнению программных мероприятий за отчетный период. Краткая характеристика оценки показателей эффективности реализации за год.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1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14.1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Программа  «Развитие образования в городе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Коврове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на 2015-2020 годы»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Подпрограмма «Развитие дошкольного, общего и дополнительного образования детей»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1 301 717,0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1 264 187,9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1 301 423,4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1 263 913,3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государственных гарантий реализации прав на получение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организациях, обеспечение дополнительного образования детей в муниципальных общеобразовательных организациях.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Оздоровлено 2556 детей в детских оздоровительных лагерях .</a:t>
                      </a:r>
                      <a:r>
                        <a:rPr kumimoji="0" lang="ru-RU" sz="120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17 955 школьников приняли участие в олимпиадах и конкурсах различного уровня. Охват детей-инвалидов услугами дошкольного образования.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2351001"/>
              </p:ext>
            </p:extLst>
          </p:nvPr>
        </p:nvGraphicFramePr>
        <p:xfrm>
          <a:off x="539552" y="332656"/>
          <a:ext cx="8136903" cy="6403706"/>
        </p:xfrm>
        <a:graphic>
          <a:graphicData uri="http://schemas.openxmlformats.org/drawingml/2006/table">
            <a:tbl>
              <a:tblPr/>
              <a:tblGrid>
                <a:gridCol w="576064"/>
                <a:gridCol w="2062931"/>
                <a:gridCol w="952971"/>
                <a:gridCol w="952971"/>
                <a:gridCol w="3591966"/>
              </a:tblGrid>
              <a:tr h="1155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</a:t>
                      </a: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2016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информация по выполнению программных мероприятий за отчетный период. Краткая характеристика оценки показателей эффективности реализации за год.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75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14.2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14.3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14.4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Подпрограмма  «Развитие инфраструктуры и обеспечение безопасности муниципальных образовательных организаций»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Подпрограмма «Сохранение и развитие кадрового потенциала образовательных учреждений города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Коврова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Подпрограмма  «Совершенствование организации питания учащихся в образовательных учреждениях города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Коврова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12 392,9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25 036,2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12 391,2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25 018,9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специальной оценки рабочих мест, развитие инфраструктуры и обеспечение безопасности муниципальных учреждений. Создание инвалидам равного доступа к объектам социального и другого назначения, предоставления возможности равного участия в жизни общества наряду с другими гражданами в МБДОУ №18.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200" b="1" kern="1200" dirty="0" smtClean="0">
                        <a:solidFill>
                          <a:srgbClr val="FFFF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Поощрение лучших учителей – лауреатов областного</a:t>
                      </a:r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конкурса</a:t>
                      </a: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Охват учащихся 1-4 классов </a:t>
                      </a:r>
                      <a:r>
                        <a:rPr kumimoji="0" lang="ru-RU" sz="1200" b="1" kern="12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общеобразоватедьных</a:t>
                      </a: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учреждений,</a:t>
                      </a:r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обеспеченных бесплатным горячим питанием, - 97%. Охват учащихся, нуждающихся в социальной поддержке (учащиеся из малообеспеченных семей, учащиеся 5-11 классов коррекционно-развивающего обучения) бесплатным питанием, - 99 %.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291504"/>
              </p:ext>
            </p:extLst>
          </p:nvPr>
        </p:nvGraphicFramePr>
        <p:xfrm>
          <a:off x="611560" y="908720"/>
          <a:ext cx="8136904" cy="4502264"/>
        </p:xfrm>
        <a:graphic>
          <a:graphicData uri="http://schemas.openxmlformats.org/drawingml/2006/table">
            <a:tbl>
              <a:tblPr/>
              <a:tblGrid>
                <a:gridCol w="504056"/>
                <a:gridCol w="2134940"/>
                <a:gridCol w="952971"/>
                <a:gridCol w="952971"/>
                <a:gridCol w="3591966"/>
              </a:tblGrid>
              <a:tr h="936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2016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информация по выполнению программных мероприятий за отчетный период. Краткая характеристика оценки показателей эффективности реализации за год.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5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Программа «Капитальный ремонт многоквартирных домов в городе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Коврове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на 2015-2020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3 371,3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3 371,3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капитального ремонта общего имущества 61 многоквартирного дома.</a:t>
                      </a:r>
                      <a:r>
                        <a:rPr kumimoji="0" lang="ru-RU" sz="120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юридическим лицам (кроме муниципальных учреждений) на обеспечение мероприятий по капитальному ремонту многоквартирных домов за счет средств городского бюджета, а также средств</a:t>
                      </a:r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областного бюджета и средств, поступивших от государственной корпорации – Фонда содействия реформированию ЖКХ были предоставлены получателям в полном объеме на капитальный ремонт 2 многоквартирных домов.</a:t>
                      </a:r>
                      <a:r>
                        <a:rPr kumimoji="0" lang="ru-RU" sz="1200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Определение необходимого объема работ капитального ремонта по каждому многоквартирному дому.</a:t>
                      </a:r>
                      <a:r>
                        <a:rPr kumimoji="0" lang="ru-RU" sz="120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актуальной региональной программы капитального ремонта по очередности включения многоквартирных домов и видам работ.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3605374"/>
              </p:ext>
            </p:extLst>
          </p:nvPr>
        </p:nvGraphicFramePr>
        <p:xfrm>
          <a:off x="539552" y="404664"/>
          <a:ext cx="8064896" cy="5871190"/>
        </p:xfrm>
        <a:graphic>
          <a:graphicData uri="http://schemas.openxmlformats.org/drawingml/2006/table">
            <a:tbl>
              <a:tblPr/>
              <a:tblGrid>
                <a:gridCol w="471117"/>
                <a:gridCol w="2144524"/>
                <a:gridCol w="944538"/>
                <a:gridCol w="944538"/>
                <a:gridCol w="3560179"/>
              </a:tblGrid>
              <a:tr h="906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2016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информация по выполнению программных мероприятий за отчетный период. Краткая характеристика оценки показателей эффективности реализации за год.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1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Программа  «Финансовое оздоровление и развитие МУП «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Жилэкс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» на 2016-2019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155 000,0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155 000,0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субсидий МУП «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Жилэкс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в целях частичного возмещения затрат, связанных с выполнением работ, оказанием услуг, в целях предупреждения банкротства и восстановления платежеспособности предприятия (санация).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Программа «Создание новых мест в общеобразовательных организациях в соответствии с прогнозируемой потребностью и современными условиями обучения на 2016-2025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123,0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123,0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проектно-сметной документации для капитального ремонта помещений на первом этаже  МБОУ СОШ № 15 ( создание новых мест)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8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Программа «Ремонт фасадов многоквартирных домов в городе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Коврове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на 2016 год»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4 248,4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4 248,3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необходимого объема работ по ремонту фасада по каждому многоквартирному дому. Утверждение объема и стоимости работ по ремонту фасада по каждому многоквартирному дому. Приведение состояния фасадов многоквартирных домов в соответствие с требованиями нормативно-технической документации. Проведение работ по ремонту фасадов 29  многоквартирных домов.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4352153"/>
              </p:ext>
            </p:extLst>
          </p:nvPr>
        </p:nvGraphicFramePr>
        <p:xfrm>
          <a:off x="467545" y="476673"/>
          <a:ext cx="7992886" cy="4752527"/>
        </p:xfrm>
        <a:graphic>
          <a:graphicData uri="http://schemas.openxmlformats.org/drawingml/2006/table">
            <a:tbl>
              <a:tblPr/>
              <a:tblGrid>
                <a:gridCol w="576063"/>
                <a:gridCol w="2016224"/>
                <a:gridCol w="1108123"/>
                <a:gridCol w="1196133"/>
                <a:gridCol w="3096343"/>
              </a:tblGrid>
              <a:tr h="11356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2016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Краткая информация по выполнению программных мероприятий за отчетный период. Краткая характеристика оценки показателей эффективности реализации за год.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5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Программа  «Финансовое оздоровление и развитие МУП «САХ» в 2016 году»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9 583,7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9 583,7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Субсидия предоставляется предприятию в целях частичного погашения задолженности по договорам предприятия (денежным обязательствам), заключенным в ходе его уставной деятельности, обязательным платежам в бюджетную систему Российской Федерации, просроченным более чем на 1 месяц, в пределах бюджетных ассигнований и лимитов бюджетных обязательств, предусмотренных Управлению городского хозяйства администрации города </a:t>
                      </a:r>
                      <a:r>
                        <a:rPr kumimoji="0" lang="ru-RU" sz="1200" b="1" kern="12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Коврова</a:t>
                      </a:r>
                      <a:r>
                        <a:rPr kumimoji="0" lang="ru-RU" sz="12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соответствии с бюджетной росписью.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Всего по программам: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2 237220,3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2  156 760 ,2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Основная характеристика бюджета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Арка 2"/>
          <p:cNvSpPr/>
          <p:nvPr/>
        </p:nvSpPr>
        <p:spPr>
          <a:xfrm>
            <a:off x="1907704" y="3789040"/>
            <a:ext cx="914400" cy="100811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Арка 3"/>
          <p:cNvSpPr/>
          <p:nvPr/>
        </p:nvSpPr>
        <p:spPr>
          <a:xfrm>
            <a:off x="6444208" y="3717032"/>
            <a:ext cx="914400" cy="108012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745432">
            <a:off x="811312" y="3571752"/>
            <a:ext cx="3168352" cy="193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92522">
            <a:off x="2902824" y="2724046"/>
            <a:ext cx="117100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9229">
            <a:off x="982016" y="2302499"/>
            <a:ext cx="1162033" cy="107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907704" y="134076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Профицит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1" y="4437112"/>
            <a:ext cx="3888432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FF00"/>
                </a:solidFill>
              </a:rPr>
              <a:t>При превышении доходов над расходами принимается решение как их использовать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20830935">
            <a:off x="5078287" y="3520866"/>
            <a:ext cx="3449634" cy="220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75384">
            <a:off x="7144268" y="2232957"/>
            <a:ext cx="1186891" cy="107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59120">
            <a:off x="5014790" y="2688396"/>
            <a:ext cx="1150917" cy="111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868144" y="1340768"/>
            <a:ext cx="187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32040" y="4437112"/>
            <a:ext cx="3960440" cy="73866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FF00"/>
                </a:solidFill>
              </a:rPr>
              <a:t>При превышении расходов над доходами принимается решение об источниках покрытия дефицита бюджета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520" y="5301208"/>
            <a:ext cx="8640960" cy="116955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FF00"/>
                </a:solidFill>
              </a:rPr>
              <a:t>Одним  из принципов бюджетной системы РФ является принцип сбалансированности. Сбалансированность бюджета означает, что объем расходов бюджета должен соответствовать суммарному объему доходов бюджета и поступлений источников финансирования его дефицита, уменьшенных на суммы выплат из бюджета, связанных с источниками финансирования дефицита бюджета и изменением остатков на счетах по учету средств </a:t>
            </a:r>
            <a:r>
              <a:rPr lang="ru-RU" sz="1400" dirty="0" err="1" smtClean="0">
                <a:solidFill>
                  <a:srgbClr val="FFFF00"/>
                </a:solidFill>
              </a:rPr>
              <a:t>бюджетоа</a:t>
            </a:r>
            <a:r>
              <a:rPr lang="ru-RU" sz="1400" dirty="0" smtClean="0">
                <a:solidFill>
                  <a:srgbClr val="FFFF00"/>
                </a:solidFill>
              </a:rPr>
              <a:t>.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703266">
            <a:off x="1171972" y="1939771"/>
            <a:ext cx="117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доходы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20889328">
            <a:off x="4853156" y="2290323"/>
            <a:ext cx="1101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доходы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754202">
            <a:off x="3044874" y="2368680"/>
            <a:ext cx="1187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расходы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20845425">
            <a:off x="6928580" y="1862675"/>
            <a:ext cx="1257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расходы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772816"/>
            <a:ext cx="7534275" cy="432048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19458" name="Picture 5" descr="362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188913"/>
            <a:ext cx="29860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6613" y="404664"/>
            <a:ext cx="8307387" cy="79171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Основные показатели социально-экономического развития  города Ковров </a:t>
            </a: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за 2016 </a:t>
            </a:r>
            <a:r>
              <a:rPr lang="ru-RU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год</a:t>
            </a:r>
            <a:r>
              <a:rPr lang="ru-RU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9346" name="Group 13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2829843911"/>
              </p:ext>
            </p:extLst>
          </p:nvPr>
        </p:nvGraphicFramePr>
        <p:xfrm>
          <a:off x="755577" y="1185312"/>
          <a:ext cx="7848872" cy="4464306"/>
        </p:xfrm>
        <a:graphic>
          <a:graphicData uri="http://schemas.openxmlformats.org/drawingml/2006/table">
            <a:tbl>
              <a:tblPr/>
              <a:tblGrid>
                <a:gridCol w="3888432"/>
                <a:gridCol w="1158925"/>
                <a:gridCol w="1145331"/>
                <a:gridCol w="1656184"/>
              </a:tblGrid>
              <a:tr h="5154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Показатели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2015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2016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Справочно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2016  г.  к 2015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Оборот организаций по всем видам деятельности*, млн. руб.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73 870,0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80 591,7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109,1%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0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Отгружено товаров собственного производства, выполнено работ и услуг собственными силами по чистым видам экономической деятельности* (млн. руб.)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52 439,8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61 424,8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117,1%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Объем строительных подрядных работ * (млн. руб.)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758,4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219,6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в сопоставимой оценке  34,2%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4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Введено в действие жилья общей площадью (тыс. кв. м.)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50,9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51,8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101,8%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Оборот розничной торговли во всех каналах реализации (млн. руб.)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15 821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16 559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В товарной массе – 94,6 %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Финансовый результат деятельности предприятий за январь-декабрь, прибыль*, млн. руб.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15 634,3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13 322,6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85,2%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44" name="Group 5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2806334545"/>
              </p:ext>
            </p:extLst>
          </p:nvPr>
        </p:nvGraphicFramePr>
        <p:xfrm>
          <a:off x="827585" y="1052513"/>
          <a:ext cx="7987804" cy="2186775"/>
        </p:xfrm>
        <a:graphic>
          <a:graphicData uri="http://schemas.openxmlformats.org/drawingml/2006/table">
            <a:tbl>
              <a:tblPr/>
              <a:tblGrid>
                <a:gridCol w="4104455"/>
                <a:gridCol w="1270324"/>
                <a:gridCol w="1177948"/>
                <a:gridCol w="1435077"/>
              </a:tblGrid>
              <a:tr h="504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Показатели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2015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2016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Справочно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2016  г.  к 2015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Среднемесячная номинальная зарплата в расчете на 1 работника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Январь-декабрь * (руб.)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30 468,5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41 924,7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137,6%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Численность безработных, зарегистрированных в службе занятости на конец года (чел.)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651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449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69%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Уровень безработицы на конец года,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27" name="Rectangle 46"/>
          <p:cNvSpPr>
            <a:spLocks noChangeArrowheads="1"/>
          </p:cNvSpPr>
          <p:nvPr/>
        </p:nvSpPr>
        <p:spPr bwMode="auto">
          <a:xfrm>
            <a:off x="1116013" y="3314700"/>
            <a:ext cx="763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kumimoji="0" lang="ru-RU" sz="1400" b="1" dirty="0">
                <a:solidFill>
                  <a:srgbClr val="FFFF00"/>
                </a:solidFill>
                <a:latin typeface="Times New Roman" pitchFamily="18" charset="0"/>
              </a:rPr>
              <a:t>* По организациям, не относящимся к субъектам малого предпринимательства</a:t>
            </a:r>
            <a:r>
              <a:rPr kumimoji="0" lang="ru-RU" dirty="0">
                <a:solidFill>
                  <a:srgbClr val="FFFF00"/>
                </a:solidFill>
                <a:latin typeface="Times New Roman" pitchFamily="18" charset="0"/>
              </a:rPr>
              <a:t>          </a:t>
            </a:r>
            <a:r>
              <a:rPr kumimoji="0"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     </a:t>
            </a:r>
          </a:p>
        </p:txBody>
      </p:sp>
      <p:sp>
        <p:nvSpPr>
          <p:cNvPr id="21528" name="Rectangle 48"/>
          <p:cNvSpPr>
            <a:spLocks noChangeArrowheads="1"/>
          </p:cNvSpPr>
          <p:nvPr/>
        </p:nvSpPr>
        <p:spPr bwMode="auto">
          <a:xfrm>
            <a:off x="684213" y="4413250"/>
            <a:ext cx="80645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kumimoji="0" lang="ru-RU" sz="1400" dirty="0">
                <a:latin typeface="Times New Roman" pitchFamily="18" charset="0"/>
              </a:rPr>
              <a:t>     </a:t>
            </a:r>
            <a:r>
              <a:rPr kumimoji="0" lang="ru-RU" sz="1400" dirty="0">
                <a:solidFill>
                  <a:srgbClr val="FFFF00"/>
                </a:solidFill>
                <a:latin typeface="Times New Roman" pitchFamily="18" charset="0"/>
              </a:rPr>
              <a:t>В </a:t>
            </a:r>
            <a:r>
              <a:rPr kumimoji="0" lang="ru-RU" sz="1400" dirty="0" smtClean="0">
                <a:solidFill>
                  <a:srgbClr val="FFFF00"/>
                </a:solidFill>
                <a:latin typeface="Times New Roman" pitchFamily="18" charset="0"/>
              </a:rPr>
              <a:t>2016 </a:t>
            </a:r>
            <a:r>
              <a:rPr kumimoji="0" lang="ru-RU" sz="1400" dirty="0">
                <a:solidFill>
                  <a:srgbClr val="FFFF00"/>
                </a:solidFill>
                <a:latin typeface="Times New Roman" pitchFamily="18" charset="0"/>
              </a:rPr>
              <a:t>году в </a:t>
            </a:r>
            <a:r>
              <a:rPr kumimoji="0" lang="ru-RU" sz="1400" dirty="0" err="1">
                <a:solidFill>
                  <a:srgbClr val="FFFF00"/>
                </a:solidFill>
                <a:latin typeface="Times New Roman" pitchFamily="18" charset="0"/>
              </a:rPr>
              <a:t>Коврове</a:t>
            </a:r>
            <a:r>
              <a:rPr kumimoji="0" lang="ru-RU" sz="1400" dirty="0">
                <a:solidFill>
                  <a:srgbClr val="FFFF00"/>
                </a:solidFill>
                <a:latin typeface="Times New Roman" pitchFamily="18" charset="0"/>
              </a:rPr>
              <a:t> осуществляли финансово-хозяйственную деятельность </a:t>
            </a:r>
            <a:r>
              <a:rPr kumimoji="0" lang="ru-RU" sz="1400" dirty="0" smtClean="0">
                <a:solidFill>
                  <a:srgbClr val="FFFF00"/>
                </a:solidFill>
                <a:latin typeface="Times New Roman" pitchFamily="18" charset="0"/>
              </a:rPr>
              <a:t>125 </a:t>
            </a:r>
            <a:r>
              <a:rPr kumimoji="0" lang="ru-RU" sz="1400" dirty="0">
                <a:solidFill>
                  <a:srgbClr val="FFFF00"/>
                </a:solidFill>
                <a:latin typeface="Times New Roman" pitchFamily="18" charset="0"/>
              </a:rPr>
              <a:t>крупных и средних промышленных предприятий, где трудились </a:t>
            </a:r>
            <a:r>
              <a:rPr kumimoji="0" lang="ru-RU" sz="1400" dirty="0" smtClean="0">
                <a:solidFill>
                  <a:srgbClr val="FFFF00"/>
                </a:solidFill>
                <a:latin typeface="Times New Roman" pitchFamily="18" charset="0"/>
              </a:rPr>
              <a:t>40 897 </a:t>
            </a:r>
            <a:r>
              <a:rPr kumimoji="0" lang="ru-RU" sz="1400" dirty="0">
                <a:solidFill>
                  <a:srgbClr val="FFFF00"/>
                </a:solidFill>
                <a:latin typeface="Times New Roman" pitchFamily="18" charset="0"/>
              </a:rPr>
              <a:t>работника. В истекшем </a:t>
            </a:r>
            <a:r>
              <a:rPr kumimoji="0" lang="ru-RU" sz="1400" dirty="0" smtClean="0">
                <a:solidFill>
                  <a:srgbClr val="FFFF00"/>
                </a:solidFill>
                <a:latin typeface="Times New Roman" pitchFamily="18" charset="0"/>
              </a:rPr>
              <a:t>2016 </a:t>
            </a:r>
            <a:r>
              <a:rPr kumimoji="0" lang="ru-RU" sz="1400" dirty="0">
                <a:solidFill>
                  <a:srgbClr val="FFFF00"/>
                </a:solidFill>
                <a:latin typeface="Times New Roman" pitchFamily="18" charset="0"/>
              </a:rPr>
              <a:t>году наибольший оборот производства товаров и услуг приходится на обрабатывающие </a:t>
            </a:r>
            <a:r>
              <a:rPr kumimoji="0" lang="ru-RU" sz="1400" dirty="0" smtClean="0">
                <a:solidFill>
                  <a:srgbClr val="FFFF00"/>
                </a:solidFill>
                <a:latin typeface="Times New Roman" pitchFamily="18" charset="0"/>
              </a:rPr>
              <a:t>производства, как и в прошлом году. </a:t>
            </a:r>
            <a:r>
              <a:rPr kumimoji="0" lang="ru-RU" sz="1400" dirty="0">
                <a:solidFill>
                  <a:srgbClr val="FFFF00"/>
                </a:solidFill>
                <a:latin typeface="Times New Roman" pitchFamily="18" charset="0"/>
              </a:rPr>
              <a:t>Самого высокого роста объема отгруженной продукции достигли организации по </a:t>
            </a:r>
            <a:r>
              <a:rPr kumimoji="0" lang="ru-RU" sz="1400" dirty="0" smtClean="0">
                <a:solidFill>
                  <a:srgbClr val="FFFF00"/>
                </a:solidFill>
                <a:latin typeface="Times New Roman" pitchFamily="18" charset="0"/>
              </a:rPr>
              <a:t>производству резиновых и пластмассовых изделий  </a:t>
            </a:r>
            <a:r>
              <a:rPr kumimoji="0" lang="ru-RU" sz="1400" dirty="0">
                <a:solidFill>
                  <a:srgbClr val="FFFF00"/>
                </a:solidFill>
                <a:latin typeface="Times New Roman" pitchFamily="18" charset="0"/>
              </a:rPr>
              <a:t>(</a:t>
            </a:r>
            <a:r>
              <a:rPr kumimoji="0" lang="ru-RU" sz="1400" dirty="0" smtClean="0">
                <a:solidFill>
                  <a:srgbClr val="FFFF00"/>
                </a:solidFill>
                <a:latin typeface="Times New Roman" pitchFamily="18" charset="0"/>
              </a:rPr>
              <a:t>149% к прошлому году).      </a:t>
            </a:r>
            <a:endParaRPr kumimoji="0" lang="ru-RU" sz="1400" dirty="0">
              <a:solidFill>
                <a:srgbClr val="FFFF00"/>
              </a:solidFill>
              <a:latin typeface="Times New Roman" pitchFamily="18" charset="0"/>
            </a:endParaRPr>
          </a:p>
          <a:p>
            <a:r>
              <a:rPr kumimoji="0" lang="ru-RU" dirty="0">
                <a:solidFill>
                  <a:srgbClr val="FFFF00"/>
                </a:solidFill>
                <a:latin typeface="Times New Roman" pitchFamily="18" charset="0"/>
              </a:rPr>
              <a:t>  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764704"/>
            <a:ext cx="6912893" cy="6093296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900" dirty="0" smtClean="0">
                <a:solidFill>
                  <a:srgbClr val="FFFF00"/>
                </a:solidFill>
              </a:rPr>
              <a:t>                         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В отчетном году в городе </a:t>
            </a:r>
            <a:r>
              <a:rPr lang="ru-RU" sz="1400" dirty="0" err="1" smtClean="0">
                <a:solidFill>
                  <a:srgbClr val="FFFF00"/>
                </a:solidFill>
                <a:latin typeface="Times New Roman" pitchFamily="18" charset="0"/>
              </a:rPr>
              <a:t>Коврове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 введена новая маршрутная сеть, дополнительно охвачено автобусным сообщением 10 улиц города.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                 Органы местного самоуправления успешно решают задачу по обеспечению местами в ДОУ детей.  В настоящее время в городе потребность населения в устройстве детей в дошкольные образовательные учреждения удовлетворена в полном объеме.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                  В целях создания </a:t>
            </a:r>
            <a:r>
              <a:rPr lang="ru-RU" sz="1400" dirty="0" err="1" smtClean="0">
                <a:solidFill>
                  <a:srgbClr val="FFFF00"/>
                </a:solidFill>
                <a:latin typeface="Times New Roman" pitchFamily="18" charset="0"/>
              </a:rPr>
              <a:t>безбарьерной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 среды для инвалидов в МБДОУ № 18 произведен ремонт входной группы, установка пандуса.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                  В рамках реализации подпрограммы «Стимулирование развития жилищного строительства», а именно основного мероприятия «Обеспечение инженерной и транспортной инфраструктурой земельных участков, предоставляемых (предоставленных) бесплатно для индивидуального жилищного строительства семьям, имеющим троих и более детей в возрасте до 18 лет» заключены и исполнены в полном объеме контракты на изготовление  проектно-сметной документации на внешние инженерные сети для планируемой малоэтажной застройки в микрорайоне им. Чкалова: наружного газоснабжения, сетей  водоснабжения, наружного водоотведения, внешних инженерных сетей электроснабжения. В микрорайоне им.Чкалова введены в эксплуатацию инженерные сети  газоснабжения и водоотведения, установлена канализационная насосная станция. В настоящее время 34 земельных участка для многодетных семей полностью обеспечены инженерной инфраструктурой (водоотведение, </a:t>
            </a:r>
            <a:r>
              <a:rPr lang="ru-RU" sz="1400" dirty="0" err="1" smtClean="0">
                <a:solidFill>
                  <a:srgbClr val="FFFF00"/>
                </a:solidFill>
                <a:latin typeface="Times New Roman" pitchFamily="18" charset="0"/>
              </a:rPr>
              <a:t>водо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- и газоснабжение).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                  Построено большое количество жилья - 703 новых квартиры общей площадью 51 759 кв.м, или 101,6% к показателю 2015 года.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                 В 2016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году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построены и введены в эксплуатацию новые спортивные объекты: площадка для сдачи норм ГТО и площадка для </a:t>
            </a:r>
            <a:r>
              <a:rPr lang="ru-RU" sz="1400" smtClean="0">
                <a:solidFill>
                  <a:srgbClr val="FFFF00"/>
                </a:solidFill>
                <a:latin typeface="Times New Roman" pitchFamily="18" charset="0"/>
              </a:rPr>
              <a:t>пляжного </a:t>
            </a:r>
            <a:r>
              <a:rPr lang="ru-RU" sz="1400" smtClean="0">
                <a:solidFill>
                  <a:srgbClr val="FFFF00"/>
                </a:solidFill>
                <a:latin typeface="Times New Roman" pitchFamily="18" charset="0"/>
              </a:rPr>
              <a:t>волейбола</a:t>
            </a:r>
            <a:r>
              <a:rPr lang="ru-RU" sz="140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на базе МАУ СК «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Молодежный, спорт-парк на территории ледового дворца «</a:t>
            </a:r>
            <a:r>
              <a:rPr lang="ru-RU" sz="1400" dirty="0" err="1" smtClean="0">
                <a:solidFill>
                  <a:srgbClr val="FFFF00"/>
                </a:solidFill>
                <a:latin typeface="Times New Roman" pitchFamily="18" charset="0"/>
              </a:rPr>
              <a:t>Ковровец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».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В МБУ «СК Вымпел» произведена реконструкция теннисного корта. На базе МАУ СК «Молодежный» создан «Центр ГТО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». </a:t>
            </a:r>
            <a:endParaRPr lang="ru-RU" sz="14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                </a:t>
            </a:r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9"/>
            <a:ext cx="21602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2564904"/>
            <a:ext cx="216023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581128"/>
            <a:ext cx="2160239" cy="1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10738</TotalTime>
  <Words>5498</Words>
  <Application>Microsoft Office PowerPoint</Application>
  <PresentationFormat>Экран (4:3)</PresentationFormat>
  <Paragraphs>1006</Paragraphs>
  <Slides>49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49</vt:i4>
      </vt:variant>
    </vt:vector>
  </HeadingPairs>
  <TitlesOfParts>
    <vt:vector size="52" baseType="lpstr">
      <vt:lpstr>Техническая</vt:lpstr>
      <vt:lpstr>Лист</vt:lpstr>
      <vt:lpstr>Worksheet</vt:lpstr>
      <vt:lpstr>«БЮДЖЕТ ДЛЯ ГРАЖДАН» </vt:lpstr>
      <vt:lpstr>Содержание:</vt:lpstr>
      <vt:lpstr>ВВОДНАЯ ЧАСТЬ </vt:lpstr>
      <vt:lpstr>Слайд 4</vt:lpstr>
      <vt:lpstr>Основная характеристика бюджета</vt:lpstr>
      <vt:lpstr>Слайд 6</vt:lpstr>
      <vt:lpstr>Основные показатели социально-экономического развития  города Ковров  за 2016 год </vt:lpstr>
      <vt:lpstr>Слайд 8</vt:lpstr>
      <vt:lpstr>Слайд 9</vt:lpstr>
      <vt:lpstr>Слайд 10</vt:lpstr>
      <vt:lpstr>ИСПОЛНЕНИЕ ГОРОДСКОГО БЮДЖЕТА  ПО ДОХОДАМ</vt:lpstr>
      <vt:lpstr>     Структура доходов  городского  бюджета в 2014-2016  годах </vt:lpstr>
      <vt:lpstr>ДОЛЯ НАЛОГОВЫХ И НЕНАЛОГОВЫХ ДОХОДОВ В ОБЩИХ ДОХОДАХ БЮДЖЕТА 2013-2016  годах</vt:lpstr>
      <vt:lpstr>Слайд 14</vt:lpstr>
      <vt:lpstr> ОБЪЕМ И СТРУКТУРА НАЛОГОВЫХ ДОХОДОВ ОТ ОБЩЕГО ОБЪЕМА   СОБСТВЕННЫХ ДОХОДОВ </vt:lpstr>
      <vt:lpstr>Структура неналоговых доходов</vt:lpstr>
      <vt:lpstr>Слайд 17</vt:lpstr>
      <vt:lpstr>Слайд 18</vt:lpstr>
      <vt:lpstr>ИСПОЛНЕНИЕ ГОРОДСКОГО БЮДЖЕТА  ПО РАСХОДАМ</vt:lpstr>
      <vt:lpstr>Функциональная структура расходов бюджета города Коврова за 2016 год </vt:lpstr>
      <vt:lpstr>РАСХОДЫ  БЮДЖЕТА  Г. КОВРОВА  за 2016 год </vt:lpstr>
      <vt:lpstr>           Самыми значительными расходами бюджета являются расходы на образование. Удельный вес данных расходов в общем объеме городского бюджета   составил   56 %.  В   отчетном  периоде  на   образование  направлено 1 347  790 тыс. руб., что составило 100 % годовых бюджетных назначений. По сравнению с 2015 годом расходы на образование увеличились на 51 357 тыс.руб.             В  2016 году на территории  г . Коврова  функционировало 40 детских дошкольных учреждений (проведена реорганизация семи детских дошкольных учреждений путем присоединения к другим ДОУ).             За  2016 год расходы на дошкольное образование составили  636  923 тыс.рублей.            Расходы на общее образование исполнены в сумме 623 416 тыс.рублей , что обеспечило функционирование 18 общеобразовательных школ, 1 вечерней средней общеобразовательной школы, школы –интерната и 8 учреждений по внешкольной работе.            Расходы на капитальные вложения в объекты муниципальной собственности составили 123 тыс.рублей (100% плановых значений).            На реализацию подпрограммы «Совершенствование организации питания учащихся в общеобразовательных учреждениях города Коврова» расходы составили 11 431 тыс.рублей. За счет субсидии из областного бюджета на организацию питания обучающихся 1-4 классов в муниципальных  образовательных организациях, в частных образовательных организациях, имеющим государственную аккредитацию по основным общеобразовательным программам, произведены расходы в сумме   13 588 тыс.рублей.            Расходы на организацию проведения оздоровительной кампании детей  в  каникулярное время составили 3  910 тыс.рублей. Софинансирование  расходов по оздоровлению детей в каникулярное время за счет субсидии из областного бюджета составило 9  016 тыс.рублей. </vt:lpstr>
      <vt:lpstr>                              По разделу «Культура, кинематография» расходы исполнены на  в сумме 92 554  тыс.рублей или 100% плановых назначений.. Удельный вес данных расходов в общем объеме городского бюджета   составил   3,9 %.  По сравнению с 2015 годом расходы на культуру уменьшились на  3 286 тыс. руб.           В городе действуют 4 дворца культуры, центральная библиотечная сеть, включающая 12 библиотек, Ковровский историко-мемориальный музей с филиалами: домом-музеем В.А.Дегтярева и музеем природы и этнографии, историко-мемориальный парк им.Пушкина и 3 учреждения дополнительного образования в сфере  культуры и искусства.          В учреждениях культуры работает 127 клубных формирований, в них занимается около 3 243 человека.          Бюджетные средства направлены на финансирование дворцов и учреждений культуры  -  44 525 тыс.рублей, музеев – 7 536 тыс.рублей, библиотек – 22 957 тыс.рублей.   </vt:lpstr>
      <vt:lpstr>             По разделу «Социальная политика» расходы исполнены на 99 % к уточненному плану. Удельный вес в расходах бюджета сложился на уровне 6 %. При плане  147 139 тыс. руб. профинансировано 145 017 тыс. руб.              В составе расходов на социальную политику учтены расходы на организацию перевозки граждан по единым месячным проездным билетам составили за счет средств областного  и городского бюджетов – 13 465 тыс. руб.,   льготные месячные проездные билеты для обучающихся за счет средств городского бюджета – 6 425 тыс.руб., на обеспечение жильем молодых семей за счет средств федерального, областного и городского бюджетов – 18 761 тыс. руб. (24 семьи).               Субвенции из областного бюджета направлены на обеспечение жильем 1 инвалида Великой Отечественной войны  в соответствии с Указом Президента РФ       (1 187 тыс. руб.), 1 гражданин, имеющий право на льготы по закону «О социальной защите инвалидов в Российской Федерации» (1 187 тыс. руб.).              В 2016 году за счет средств областного бюджета приобретены жилые помещения для 13 детей-сирот , детей, оставшихся без попечения родителей, а также детей, находящихся под опекой (попечительством),  не имеющих закрепленного жилого помещения на общую сумму   11 243 тыс. руб.              За счет средств областного бюджета  выплачена компенсация части родительской платы за присмотр и уход за  детьми в образовательных организациях, реализующих общеобразовательную программу дошкольного образования, в сумме 48 429 тыс. руб.              За счет субвенции из областного бюджета на содержание ребенка в семье опекуна и приемной семье, а также вознаграждение, причитающееся приемному родителю направлены средства в сумме 26 359 тыс. руб.              Расходы на обеспечение полномочий по организации и осуществлению деятельности по опеке о попечительству в отношении несовершеннолетних граждан за счет субвенции из областного бюджета составили 3 129 тыс.рублей.</vt:lpstr>
      <vt:lpstr>Расходы по разделу «Социальная политика»</vt:lpstr>
      <vt:lpstr>Слайд 26</vt:lpstr>
      <vt:lpstr>Слайд 27</vt:lpstr>
      <vt:lpstr>Слайд 28</vt:lpstr>
      <vt:lpstr>ИСТОЧНИКИ ФИНАНСИРОВАНИЯ  ДЕФИЦИТА БЮДЖЕТА</vt:lpstr>
      <vt:lpstr>ИТОГИ  РЕАЛИЗАЦИИ  МУНИЦИПАЛЬНЫХ  ПРОГРАММ   ЗА 2016 ГОД 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Admin</dc:creator>
  <cp:lastModifiedBy>User</cp:lastModifiedBy>
  <cp:revision>930</cp:revision>
  <dcterms:created xsi:type="dcterms:W3CDTF">2015-03-19T13:20:04Z</dcterms:created>
  <dcterms:modified xsi:type="dcterms:W3CDTF">2017-05-17T05:24:20Z</dcterms:modified>
</cp:coreProperties>
</file>