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Layouts/slideLayout6.xml" ContentType="application/vnd.openxmlformats-officedocument.presentationml.slideLayout+xml"/>
  <Override PartName="/ppt/drawings/drawing2.xml" ContentType="application/vnd.openxmlformats-officedocument.drawingml.chartshapes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slides/slide7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27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notesSlides/notesSlide23.xml" ContentType="application/vnd.openxmlformats-officedocument.presentationml.notesSlide+xml"/>
  <Override PartName="/ppt/notesSlides/notesSlide12.xml" ContentType="application/vnd.openxmlformats-officedocument.presentationml.notesSlide+xml"/>
  <Override PartName="/ppt/diagrams/layout1.xml" ContentType="application/vnd.openxmlformats-officedocument.drawingml.diagramLayout+xml"/>
  <Override PartName="/ppt/notesSlides/notesSlide7.xml" ContentType="application/vnd.openxmlformats-officedocument.presentationml.notesSlide+xml"/>
  <Default Extension="xlsx" ContentType="application/vnd.openxmlformats-officedocument.spreadsheetml.sheet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viewProps.xml" ContentType="application/vnd.openxmlformats-officedocument.presentationml.viewProp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s/slide66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slides/slide64.xml" ContentType="application/vnd.openxmlformats-officedocument.presentationml.slide+xml"/>
  <Override PartName="/ppt/slides/slide7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drawings/drawing1.xml" ContentType="application/vnd.openxmlformats-officedocument.drawingml.chartshapes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Override PartName="/ppt/slides/slide71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emf" ContentType="image/x-emf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Default Extension="vml" ContentType="application/vnd.openxmlformats-officedocument.vmlDrawing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slides/slide69.xml" ContentType="application/vnd.openxmlformats-officedocument.presentationml.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s/slide74.xml" ContentType="application/vnd.openxmlformats-officedocument.presentationml.slide+xml"/>
  <Override PartName="/ppt/slideLayouts/slideLayout4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Default Extension="xls" ContentType="application/vnd.ms-excel"/>
  <Override PartName="/ppt/notesSlides/notesSlide18.xml" ContentType="application/vnd.openxmlformats-officedocument.presentationml.notes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s/slide70.xml" ContentType="application/vnd.openxmlformats-officedocument.presentationml.slide+xml"/>
  <Override PartName="/ppt/notesSlides/notesSlide25.xml" ContentType="application/vnd.openxmlformats-officedocument.presentationml.notes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commentAuthors.xml" ContentType="application/vnd.openxmlformats-officedocument.presentationml.commentAuthors+xml"/>
  <Override PartName="/ppt/notesSlides/notesSlide9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68.xml" ContentType="application/vnd.openxmlformats-officedocument.presentationml.slide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71" r:id="rId1"/>
  </p:sldMasterIdLst>
  <p:notesMasterIdLst>
    <p:notesMasterId r:id="rId76"/>
  </p:notesMasterIdLst>
  <p:sldIdLst>
    <p:sldId id="256" r:id="rId2"/>
    <p:sldId id="257" r:id="rId3"/>
    <p:sldId id="305" r:id="rId4"/>
    <p:sldId id="259" r:id="rId5"/>
    <p:sldId id="260" r:id="rId6"/>
    <p:sldId id="261" r:id="rId7"/>
    <p:sldId id="262" r:id="rId8"/>
    <p:sldId id="306" r:id="rId9"/>
    <p:sldId id="307" r:id="rId10"/>
    <p:sldId id="308" r:id="rId11"/>
    <p:sldId id="309" r:id="rId12"/>
    <p:sldId id="310" r:id="rId13"/>
    <p:sldId id="311" r:id="rId14"/>
    <p:sldId id="335" r:id="rId15"/>
    <p:sldId id="313" r:id="rId16"/>
    <p:sldId id="314" r:id="rId17"/>
    <p:sldId id="315" r:id="rId18"/>
    <p:sldId id="317" r:id="rId19"/>
    <p:sldId id="318" r:id="rId20"/>
    <p:sldId id="319" r:id="rId21"/>
    <p:sldId id="337" r:id="rId22"/>
    <p:sldId id="321" r:id="rId23"/>
    <p:sldId id="322" r:id="rId24"/>
    <p:sldId id="323" r:id="rId25"/>
    <p:sldId id="324" r:id="rId26"/>
    <p:sldId id="325" r:id="rId27"/>
    <p:sldId id="326" r:id="rId28"/>
    <p:sldId id="327" r:id="rId29"/>
    <p:sldId id="328" r:id="rId30"/>
    <p:sldId id="329" r:id="rId31"/>
    <p:sldId id="330" r:id="rId32"/>
    <p:sldId id="331" r:id="rId33"/>
    <p:sldId id="332" r:id="rId34"/>
    <p:sldId id="333" r:id="rId35"/>
    <p:sldId id="267" r:id="rId36"/>
    <p:sldId id="336" r:id="rId37"/>
    <p:sldId id="268" r:id="rId38"/>
    <p:sldId id="266" r:id="rId39"/>
    <p:sldId id="269" r:id="rId40"/>
    <p:sldId id="270" r:id="rId41"/>
    <p:sldId id="271" r:id="rId42"/>
    <p:sldId id="272" r:id="rId43"/>
    <p:sldId id="273" r:id="rId44"/>
    <p:sldId id="274" r:id="rId45"/>
    <p:sldId id="275" r:id="rId46"/>
    <p:sldId id="279" r:id="rId47"/>
    <p:sldId id="280" r:id="rId48"/>
    <p:sldId id="282" r:id="rId49"/>
    <p:sldId id="283" r:id="rId50"/>
    <p:sldId id="284" r:id="rId51"/>
    <p:sldId id="285" r:id="rId52"/>
    <p:sldId id="286" r:id="rId53"/>
    <p:sldId id="287" r:id="rId54"/>
    <p:sldId id="288" r:id="rId55"/>
    <p:sldId id="289" r:id="rId56"/>
    <p:sldId id="290" r:id="rId57"/>
    <p:sldId id="291" r:id="rId58"/>
    <p:sldId id="292" r:id="rId59"/>
    <p:sldId id="293" r:id="rId60"/>
    <p:sldId id="294" r:id="rId61"/>
    <p:sldId id="295" r:id="rId62"/>
    <p:sldId id="296" r:id="rId63"/>
    <p:sldId id="343" r:id="rId64"/>
    <p:sldId id="344" r:id="rId65"/>
    <p:sldId id="299" r:id="rId66"/>
    <p:sldId id="300" r:id="rId67"/>
    <p:sldId id="338" r:id="rId68"/>
    <p:sldId id="301" r:id="rId69"/>
    <p:sldId id="302" r:id="rId70"/>
    <p:sldId id="341" r:id="rId71"/>
    <p:sldId id="342" r:id="rId72"/>
    <p:sldId id="339" r:id="rId73"/>
    <p:sldId id="340" r:id="rId74"/>
    <p:sldId id="304" r:id="rId75"/>
  </p:sldIdLst>
  <p:sldSz cx="9144000" cy="6858000" type="screen4x3"/>
  <p:notesSz cx="6797675" cy="9926638"/>
  <p:defaultTextStyle>
    <a:defPPr>
      <a:defRPr lang="ru-RU"/>
    </a:defPPr>
    <a:lvl1pPr algn="ctr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Admin" initials="A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000022"/>
    <a:srgbClr val="FFCC00"/>
    <a:srgbClr val="FF9933"/>
    <a:srgbClr val="66FFFF"/>
    <a:srgbClr val="FFFF00"/>
    <a:srgbClr val="FFFF99"/>
    <a:srgbClr val="FFCCCC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615" autoAdjust="0"/>
    <p:restoredTop sz="88636" autoAdjust="0"/>
  </p:normalViewPr>
  <p:slideViewPr>
    <p:cSldViewPr>
      <p:cViewPr varScale="1">
        <p:scale>
          <a:sx n="93" d="100"/>
          <a:sy n="93" d="100"/>
        </p:scale>
        <p:origin x="-150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8586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viewProps" Target="view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presProps" Target="presProps.xml"/><Relationship Id="rId8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commentAuthors" Target="commentAuthor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_____Microsoft_Office_Excel1.xlsx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_____Microsoft_Office_Excel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18"/>
  <c:chart>
    <c:plotArea>
      <c:layout>
        <c:manualLayout>
          <c:layoutTarget val="inner"/>
          <c:xMode val="edge"/>
          <c:yMode val="edge"/>
          <c:x val="0"/>
          <c:y val="4.6682140987692654E-2"/>
          <c:w val="0.74215649606299261"/>
          <c:h val="0.81533043698838892"/>
        </c:manualLayout>
      </c:layout>
      <c:barChart>
        <c:barDir val="col"/>
        <c:grouping val="stacked"/>
        <c:ser>
          <c:idx val="0"/>
          <c:order val="0"/>
          <c:tx>
            <c:strRef>
              <c:f>Лист1!$B$1</c:f>
              <c:strCache>
                <c:ptCount val="1"/>
                <c:pt idx="0">
                  <c:v>дотации на выравнивание бюджетной обеспеченности</c:v>
                </c:pt>
              </c:strCache>
            </c:strRef>
          </c:tx>
          <c:spPr>
            <a:solidFill>
              <a:srgbClr val="FF33CC"/>
            </a:solidFill>
          </c:spPr>
          <c:dLbls>
            <c:dLbl>
              <c:idx val="1"/>
              <c:layout>
                <c:manualLayout>
                  <c:x val="1.388888888888867E-3"/>
                  <c:y val="0"/>
                </c:manualLayout>
              </c:layout>
              <c:showVal val="1"/>
            </c:dLbl>
            <c:dLbl>
              <c:idx val="2"/>
              <c:layout>
                <c:manualLayout>
                  <c:x val="2.7777777777777931E-3"/>
                  <c:y val="-7.5117200577121089E-3"/>
                </c:manualLayout>
              </c:layout>
              <c:showVal val="1"/>
            </c:dLbl>
            <c:dLbl>
              <c:idx val="3"/>
              <c:layout>
                <c:manualLayout>
                  <c:x val="0"/>
                  <c:y val="-7.5117200577121089E-3"/>
                </c:manualLayout>
              </c:layout>
              <c:showVal val="1"/>
            </c:dLbl>
            <c:numFmt formatCode="#,##0" sourceLinked="0"/>
            <c:txPr>
              <a:bodyPr/>
              <a:lstStyle/>
              <a:p>
                <a:pPr>
                  <a:defRPr sz="1400" b="1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</c:dLbls>
          <c:cat>
            <c:strRef>
              <c:f>Лист1!$A$2:$A$5</c:f>
              <c:strCache>
                <c:ptCount val="4"/>
                <c:pt idx="0">
                  <c:v>2016 год</c:v>
                </c:pt>
                <c:pt idx="1">
                  <c:v>2017 год</c:v>
                </c:pt>
                <c:pt idx="2">
                  <c:v>2018 год</c:v>
                </c:pt>
                <c:pt idx="3">
                  <c:v>2019 год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75142</c:v>
                </c:pt>
                <c:pt idx="1">
                  <c:v>107809</c:v>
                </c:pt>
                <c:pt idx="2">
                  <c:v>32672</c:v>
                </c:pt>
                <c:pt idx="3">
                  <c:v>32672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безвозмездные поступления</c:v>
                </c:pt>
              </c:strCache>
            </c:strRef>
          </c:tx>
          <c:spPr>
            <a:solidFill>
              <a:srgbClr val="C00000"/>
            </a:solidFill>
          </c:spPr>
          <c:dLbls>
            <c:dLbl>
              <c:idx val="0"/>
              <c:layout>
                <c:manualLayout>
                  <c:x val="6.9444444444444675E-3"/>
                  <c:y val="-3.2550984074759225E-2"/>
                </c:manualLayout>
              </c:layout>
              <c:showVal val="1"/>
            </c:dLbl>
            <c:dLbl>
              <c:idx val="1"/>
              <c:layout>
                <c:manualLayout>
                  <c:x val="5.5555555555555558E-3"/>
                  <c:y val="-5.2582040403984703E-2"/>
                </c:manualLayout>
              </c:layout>
              <c:showVal val="1"/>
            </c:dLbl>
            <c:dLbl>
              <c:idx val="2"/>
              <c:layout>
                <c:manualLayout>
                  <c:x val="1.3888888888888946E-3"/>
                  <c:y val="-3.505469360265645E-2"/>
                </c:manualLayout>
              </c:layout>
              <c:showVal val="1"/>
            </c:dLbl>
            <c:dLbl>
              <c:idx val="3"/>
              <c:layout>
                <c:manualLayout>
                  <c:x val="2.7777777777777948E-3"/>
                  <c:y val="-3.505469360265645E-2"/>
                </c:manualLayout>
              </c:layout>
              <c:showVal val="1"/>
            </c:dLbl>
            <c:numFmt formatCode="#,##0.0" sourceLinked="0"/>
            <c:txPr>
              <a:bodyPr/>
              <a:lstStyle/>
              <a:p>
                <a:pPr>
                  <a:defRPr sz="1400" b="1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</c:dLbls>
          <c:cat>
            <c:strRef>
              <c:f>Лист1!$A$2:$A$5</c:f>
              <c:strCache>
                <c:ptCount val="4"/>
                <c:pt idx="0">
                  <c:v>2016 год</c:v>
                </c:pt>
                <c:pt idx="1">
                  <c:v>2017 год</c:v>
                </c:pt>
                <c:pt idx="2">
                  <c:v>2018 год</c:v>
                </c:pt>
                <c:pt idx="3">
                  <c:v>2019 год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1119044.3</c:v>
                </c:pt>
                <c:pt idx="1">
                  <c:v>940730.9</c:v>
                </c:pt>
                <c:pt idx="2">
                  <c:v>934377.2</c:v>
                </c:pt>
                <c:pt idx="3" formatCode="#,##0.0">
                  <c:v>930648.4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неналоговые доходы</c:v>
                </c:pt>
              </c:strCache>
            </c:strRef>
          </c:tx>
          <c:spPr>
            <a:solidFill>
              <a:schemeClr val="accent5"/>
            </a:solidFill>
          </c:spPr>
          <c:dLbls>
            <c:numFmt formatCode="#,##0" sourceLinked="0"/>
            <c:txPr>
              <a:bodyPr/>
              <a:lstStyle/>
              <a:p>
                <a:pPr>
                  <a:defRPr sz="1400" b="1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</c:dLbls>
          <c:cat>
            <c:strRef>
              <c:f>Лист1!$A$2:$A$5</c:f>
              <c:strCache>
                <c:ptCount val="4"/>
                <c:pt idx="0">
                  <c:v>2016 год</c:v>
                </c:pt>
                <c:pt idx="1">
                  <c:v>2017 год</c:v>
                </c:pt>
                <c:pt idx="2">
                  <c:v>2018 год</c:v>
                </c:pt>
                <c:pt idx="3">
                  <c:v>2019 год</c:v>
                </c:pt>
              </c:strCache>
            </c:strRef>
          </c:cat>
          <c:val>
            <c:numRef>
              <c:f>Лист1!$D$2:$D$5</c:f>
              <c:numCache>
                <c:formatCode>General</c:formatCode>
                <c:ptCount val="4"/>
                <c:pt idx="0">
                  <c:v>151182</c:v>
                </c:pt>
                <c:pt idx="1">
                  <c:v>126780</c:v>
                </c:pt>
                <c:pt idx="2">
                  <c:v>110827</c:v>
                </c:pt>
                <c:pt idx="3">
                  <c:v>109354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налоговые доходы</c:v>
                </c:pt>
              </c:strCache>
            </c:strRef>
          </c:tx>
          <c:spPr>
            <a:solidFill>
              <a:srgbClr val="7030A0"/>
            </a:solidFill>
          </c:spPr>
          <c:dLbls>
            <c:dLbl>
              <c:idx val="0"/>
              <c:layout>
                <c:manualLayout>
                  <c:x val="-5.5555555555555558E-3"/>
                  <c:y val="-5.0078133718080634E-3"/>
                </c:manualLayout>
              </c:layout>
              <c:showVal val="1"/>
            </c:dLbl>
            <c:dLbl>
              <c:idx val="1"/>
              <c:layout>
                <c:manualLayout>
                  <c:x val="-1.3888888888888946E-3"/>
                  <c:y val="-5.508594708988878E-2"/>
                </c:manualLayout>
              </c:layout>
              <c:showVal val="1"/>
            </c:dLbl>
            <c:dLbl>
              <c:idx val="2"/>
              <c:layout>
                <c:manualLayout>
                  <c:x val="0"/>
                  <c:y val="-3.7558600288560492E-2"/>
                </c:manualLayout>
              </c:layout>
              <c:showVal val="1"/>
            </c:dLbl>
            <c:dLbl>
              <c:idx val="3"/>
              <c:layout>
                <c:manualLayout>
                  <c:x val="-2.7777777777777948E-3"/>
                  <c:y val="-3.5054890760663288E-2"/>
                </c:manualLayout>
              </c:layout>
              <c:showVal val="1"/>
            </c:dLbl>
            <c:numFmt formatCode="#,##0" sourceLinked="0"/>
            <c:txPr>
              <a:bodyPr/>
              <a:lstStyle/>
              <a:p>
                <a:pPr>
                  <a:defRPr sz="1400" b="1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</c:dLbls>
          <c:cat>
            <c:strRef>
              <c:f>Лист1!$A$2:$A$5</c:f>
              <c:strCache>
                <c:ptCount val="4"/>
                <c:pt idx="0">
                  <c:v>2016 год</c:v>
                </c:pt>
                <c:pt idx="1">
                  <c:v>2017 год</c:v>
                </c:pt>
                <c:pt idx="2">
                  <c:v>2018 год</c:v>
                </c:pt>
                <c:pt idx="3">
                  <c:v>2019 год</c:v>
                </c:pt>
              </c:strCache>
            </c:strRef>
          </c:cat>
          <c:val>
            <c:numRef>
              <c:f>Лист1!$E$2:$E$5</c:f>
              <c:numCache>
                <c:formatCode>General</c:formatCode>
                <c:ptCount val="4"/>
                <c:pt idx="0">
                  <c:v>846943</c:v>
                </c:pt>
                <c:pt idx="1">
                  <c:v>882976</c:v>
                </c:pt>
                <c:pt idx="2">
                  <c:v>928706</c:v>
                </c:pt>
                <c:pt idx="3">
                  <c:v>960094</c:v>
                </c:pt>
              </c:numCache>
            </c:numRef>
          </c:val>
        </c:ser>
        <c:overlap val="100"/>
        <c:axId val="125918592"/>
        <c:axId val="125936768"/>
      </c:barChart>
      <c:catAx>
        <c:axId val="125918592"/>
        <c:scaling>
          <c:orientation val="minMax"/>
        </c:scaling>
        <c:axPos val="b"/>
        <c:tickLblPos val="nextTo"/>
        <c:txPr>
          <a:bodyPr/>
          <a:lstStyle/>
          <a:p>
            <a:pPr>
              <a:defRPr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25936768"/>
        <c:crosses val="autoZero"/>
        <c:auto val="1"/>
        <c:lblAlgn val="ctr"/>
        <c:lblOffset val="100"/>
      </c:catAx>
      <c:valAx>
        <c:axId val="125936768"/>
        <c:scaling>
          <c:orientation val="minMax"/>
        </c:scaling>
        <c:delete val="1"/>
        <c:axPos val="l"/>
        <c:majorGridlines/>
        <c:numFmt formatCode="General" sourceLinked="1"/>
        <c:tickLblPos val="none"/>
        <c:crossAx val="125918592"/>
        <c:crosses val="autoZero"/>
        <c:crossBetween val="between"/>
      </c:valAx>
      <c:spPr>
        <a:noFill/>
        <a:ln w="25400">
          <a:noFill/>
        </a:ln>
      </c:spPr>
    </c:plotArea>
    <c:legend>
      <c:legendPos val="r"/>
      <c:layout>
        <c:manualLayout>
          <c:xMode val="edge"/>
          <c:yMode val="edge"/>
          <c:x val="0.70346183289589348"/>
          <c:y val="9.8709916298540076E-2"/>
          <c:w val="0.29653816710411546"/>
          <c:h val="0.90129008370145958"/>
        </c:manualLayout>
      </c:layout>
      <c:txPr>
        <a:bodyPr/>
        <a:lstStyle/>
        <a:p>
          <a:pPr>
            <a:defRPr>
              <a:solidFill>
                <a:schemeClr val="bg1"/>
              </a:solidFill>
            </a:defRPr>
          </a:pPr>
          <a:endParaRPr lang="ru-RU"/>
        </a:p>
      </c:txPr>
    </c:legend>
    <c:plotVisOnly val="1"/>
  </c:chart>
  <c:txPr>
    <a:bodyPr/>
    <a:lstStyle/>
    <a:p>
      <a:pPr>
        <a:defRPr sz="1800"/>
      </a:pPr>
      <a:endParaRPr lang="ru-RU"/>
    </a:p>
  </c:txPr>
  <c:externalData r:id="rId1"/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perspective val="30"/>
    </c:view3D>
    <c:sideWall>
      <c:spPr>
        <a:noFill/>
        <a:ln w="25400">
          <a:noFill/>
        </a:ln>
      </c:spPr>
    </c:sideWall>
    <c:backWall>
      <c:spPr>
        <a:noFill/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0.12960290901137358"/>
          <c:y val="2.5915434199106708E-2"/>
          <c:w val="0.62751301399825021"/>
          <c:h val="0.86888519370971362"/>
        </c:manualLayout>
      </c:layout>
      <c:bar3DChart>
        <c:barDir val="col"/>
        <c:grouping val="standard"/>
        <c:ser>
          <c:idx val="0"/>
          <c:order val="0"/>
          <c:tx>
            <c:strRef>
              <c:f>Лист1!$B$1</c:f>
              <c:strCache>
                <c:ptCount val="1"/>
                <c:pt idx="0">
                  <c:v>безвозмездные поступления от других бюджетов бюджетной системы РФ</c:v>
                </c:pt>
              </c:strCache>
            </c:strRef>
          </c:tx>
          <c:spPr>
            <a:solidFill>
              <a:srgbClr val="FF0000"/>
            </a:solidFill>
          </c:spPr>
          <c:dLbls>
            <c:dLbl>
              <c:idx val="0"/>
              <c:layout>
                <c:manualLayout>
                  <c:x val="-1.0936132983377192E-7"/>
                  <c:y val="0.27292582876353927"/>
                </c:manualLayout>
              </c:layout>
              <c:tx>
                <c:rich>
                  <a:bodyPr/>
                  <a:lstStyle/>
                  <a:p>
                    <a:r>
                      <a:rPr lang="ru-RU" sz="1800" dirty="0" smtClean="0"/>
                      <a:t>1</a:t>
                    </a:r>
                    <a:r>
                      <a:rPr lang="ru-RU" sz="1800" baseline="0" dirty="0" smtClean="0"/>
                      <a:t> 194 187</a:t>
                    </a:r>
                    <a:endParaRPr lang="en-US" sz="1800" dirty="0"/>
                  </a:p>
                </c:rich>
              </c:tx>
              <c:showVal val="1"/>
            </c:dLbl>
            <c:dLbl>
              <c:idx val="1"/>
              <c:layout>
                <c:manualLayout>
                  <c:x val="-2.7777777777778334E-3"/>
                  <c:y val="0.2378711351608829"/>
                </c:manualLayout>
              </c:layout>
              <c:tx>
                <c:rich>
                  <a:bodyPr rot="-5400000" vert="horz"/>
                  <a:lstStyle/>
                  <a:p>
                    <a:pPr>
                      <a:defRPr sz="1800" b="1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defRPr>
                    </a:pPr>
                    <a:r>
                      <a:rPr lang="ru-RU" dirty="0" smtClean="0"/>
                      <a:t> 1</a:t>
                    </a:r>
                    <a:r>
                      <a:rPr lang="ru-RU" baseline="0" dirty="0" smtClean="0"/>
                      <a:t> 048 539,9</a:t>
                    </a:r>
                    <a:endParaRPr lang="en-US" dirty="0"/>
                  </a:p>
                </c:rich>
              </c:tx>
              <c:numFmt formatCode="#,##0.0" sourceLinked="0"/>
              <c:spPr/>
              <c:showVal val="1"/>
            </c:dLbl>
            <c:dLbl>
              <c:idx val="2"/>
              <c:layout>
                <c:manualLayout>
                  <c:x val="-1.3888888888888928E-3"/>
                  <c:y val="0.18779300144280275"/>
                </c:manualLayout>
              </c:layout>
              <c:tx>
                <c:rich>
                  <a:bodyPr rot="-5400000" vert="horz"/>
                  <a:lstStyle/>
                  <a:p>
                    <a:pPr>
                      <a:defRPr sz="1800" b="1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defRPr>
                    </a:pPr>
                    <a:r>
                      <a:rPr lang="ru-RU" dirty="0" smtClean="0"/>
                      <a:t> 967 049,2</a:t>
                    </a:r>
                    <a:endParaRPr lang="en-US" dirty="0"/>
                  </a:p>
                </c:rich>
              </c:tx>
              <c:numFmt formatCode="#,##0.0" sourceLinked="0"/>
              <c:spPr/>
              <c:showVal val="1"/>
            </c:dLbl>
            <c:dLbl>
              <c:idx val="3"/>
              <c:layout>
                <c:manualLayout>
                  <c:x val="-1.3888888888888928E-3"/>
                  <c:y val="0.19780862818641842"/>
                </c:manualLayout>
              </c:layout>
              <c:tx>
                <c:rich>
                  <a:bodyPr rot="-5400000" vert="horz"/>
                  <a:lstStyle/>
                  <a:p>
                    <a:pPr>
                      <a:defRPr sz="1800" b="1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defRPr>
                    </a:pPr>
                    <a:r>
                      <a:rPr lang="ru-RU" dirty="0" smtClean="0"/>
                      <a:t> 963</a:t>
                    </a:r>
                    <a:r>
                      <a:rPr lang="ru-RU" baseline="0" dirty="0" smtClean="0"/>
                      <a:t> 320,4</a:t>
                    </a:r>
                    <a:endParaRPr lang="en-US" dirty="0"/>
                  </a:p>
                </c:rich>
              </c:tx>
              <c:numFmt formatCode="#,##0.0" sourceLinked="0"/>
              <c:spPr/>
              <c:showVal val="1"/>
            </c:dLbl>
            <c:numFmt formatCode="#,##0" sourceLinked="0"/>
            <c:txPr>
              <a:bodyPr rot="-5400000" vert="horz"/>
              <a:lstStyle/>
              <a:p>
                <a:pPr>
                  <a:defRPr sz="1800" b="1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</c:dLbls>
          <c:cat>
            <c:strRef>
              <c:f>Лист1!$A$2:$A$5</c:f>
              <c:strCache>
                <c:ptCount val="4"/>
                <c:pt idx="0">
                  <c:v>2016 год</c:v>
                </c:pt>
                <c:pt idx="1">
                  <c:v>2017 год</c:v>
                </c:pt>
                <c:pt idx="2">
                  <c:v>2018 год</c:v>
                </c:pt>
                <c:pt idx="3">
                  <c:v>2019 год</c:v>
                </c:pt>
              </c:strCache>
            </c:strRef>
          </c:cat>
          <c:val>
            <c:numRef>
              <c:f>Лист1!$B$2:$B$5</c:f>
              <c:numCache>
                <c:formatCode>#,##0.00</c:formatCode>
                <c:ptCount val="4"/>
                <c:pt idx="0">
                  <c:v>1119045</c:v>
                </c:pt>
                <c:pt idx="1">
                  <c:v>1048539.9</c:v>
                </c:pt>
                <c:pt idx="2">
                  <c:v>967049.2</c:v>
                </c:pt>
                <c:pt idx="3">
                  <c:v>963320.4</c:v>
                </c:pt>
              </c:numCache>
            </c:numRef>
          </c:val>
        </c:ser>
        <c:shape val="box"/>
        <c:axId val="115489408"/>
        <c:axId val="115495296"/>
        <c:axId val="115276416"/>
      </c:bar3DChart>
      <c:catAx>
        <c:axId val="115489408"/>
        <c:scaling>
          <c:orientation val="minMax"/>
        </c:scaling>
        <c:axPos val="b"/>
        <c:tickLblPos val="nextTo"/>
        <c:txPr>
          <a:bodyPr/>
          <a:lstStyle/>
          <a:p>
            <a:pPr>
              <a:defRPr sz="24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15495296"/>
        <c:crosses val="autoZero"/>
        <c:auto val="1"/>
        <c:lblAlgn val="ctr"/>
        <c:lblOffset val="100"/>
      </c:catAx>
      <c:valAx>
        <c:axId val="115495296"/>
        <c:scaling>
          <c:orientation val="minMax"/>
        </c:scaling>
        <c:delete val="1"/>
        <c:axPos val="l"/>
        <c:majorGridlines/>
        <c:numFmt formatCode="#,##0" sourceLinked="0"/>
        <c:tickLblPos val="none"/>
        <c:crossAx val="115489408"/>
        <c:crosses val="autoZero"/>
        <c:crossBetween val="between"/>
      </c:valAx>
      <c:serAx>
        <c:axId val="115276416"/>
        <c:scaling>
          <c:orientation val="minMax"/>
        </c:scaling>
        <c:delete val="1"/>
        <c:axPos val="b"/>
        <c:tickLblPos val="none"/>
        <c:crossAx val="115495296"/>
        <c:crosses val="autoZero"/>
      </c:serAx>
    </c:plotArea>
    <c:legend>
      <c:legendPos val="r"/>
      <c:layout>
        <c:manualLayout>
          <c:xMode val="edge"/>
          <c:yMode val="edge"/>
          <c:x val="0.72610761154856318"/>
          <c:y val="0.18322977937624726"/>
          <c:w val="0.24889238845144629"/>
          <c:h val="0.47829822672145555"/>
        </c:manualLayout>
      </c:layout>
      <c:txPr>
        <a:bodyPr/>
        <a:lstStyle/>
        <a:p>
          <a:pPr>
            <a:defRPr sz="2000" b="1">
              <a:solidFill>
                <a:schemeClr val="bg1"/>
              </a:solidFill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</c:chart>
  <c:txPr>
    <a:bodyPr/>
    <a:lstStyle/>
    <a:p>
      <a:pPr>
        <a:defRPr sz="1800"/>
      </a:pPr>
      <a:endParaRPr lang="ru-RU"/>
    </a:p>
  </c:txPr>
  <c:externalData r:id="rId1"/>
  <c:userShapes r:id="rId2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B7092E8-6279-49FD-94CD-4D259BF7FC1F}" type="doc">
      <dgm:prSet loTypeId="urn:microsoft.com/office/officeart/2005/8/layout/list1" loCatId="list" qsTypeId="urn:microsoft.com/office/officeart/2005/8/quickstyle/3d3" qsCatId="3D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600759F8-92EE-4B97-9163-9220F092E0EE}">
      <dgm:prSet phldrT="[Текст]" custT="1"/>
      <dgm:spPr>
        <a:solidFill>
          <a:schemeClr val="accent6"/>
        </a:solidFill>
      </dgm:spPr>
      <dgm:t>
        <a:bodyPr/>
        <a:lstStyle/>
        <a:p>
          <a:r>
            <a:rPr lang="ru-RU" sz="44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Земельный налог</a:t>
          </a:r>
          <a:endParaRPr lang="ru-RU" sz="4400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gm:t>
    </dgm:pt>
    <dgm:pt modelId="{8F198ACE-39B9-4AE1-8D56-63C11AF2F863}" type="parTrans" cxnId="{5816C76E-79AF-4906-BE11-B6E9912A76A3}">
      <dgm:prSet/>
      <dgm:spPr/>
      <dgm:t>
        <a:bodyPr/>
        <a:lstStyle/>
        <a:p>
          <a:endParaRPr lang="ru-RU"/>
        </a:p>
      </dgm:t>
    </dgm:pt>
    <dgm:pt modelId="{14DFA620-BDEC-454D-B572-6667D81459E4}" type="sibTrans" cxnId="{5816C76E-79AF-4906-BE11-B6E9912A76A3}">
      <dgm:prSet/>
      <dgm:spPr/>
      <dgm:t>
        <a:bodyPr/>
        <a:lstStyle/>
        <a:p>
          <a:endParaRPr lang="ru-RU"/>
        </a:p>
      </dgm:t>
    </dgm:pt>
    <dgm:pt modelId="{03446E93-643A-4CC8-8B54-082481BB0FA2}">
      <dgm:prSet phldrT="[Текст]" custT="1"/>
      <dgm:spPr>
        <a:solidFill>
          <a:schemeClr val="accent6"/>
        </a:solidFill>
      </dgm:spPr>
      <dgm:t>
        <a:bodyPr/>
        <a:lstStyle/>
        <a:p>
          <a:r>
            <a:rPr lang="ru-RU" sz="40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Налог на имущество физических лиц</a:t>
          </a:r>
          <a:endParaRPr lang="ru-RU" sz="4000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gm:t>
    </dgm:pt>
    <dgm:pt modelId="{3239FA31-E09B-41C1-82BE-317C1932767D}" type="parTrans" cxnId="{F8E0F0B4-137E-4A99-B7C2-E3D3CD667730}">
      <dgm:prSet/>
      <dgm:spPr/>
      <dgm:t>
        <a:bodyPr/>
        <a:lstStyle/>
        <a:p>
          <a:endParaRPr lang="ru-RU"/>
        </a:p>
      </dgm:t>
    </dgm:pt>
    <dgm:pt modelId="{94678555-91F6-4683-BC46-A148F370F290}" type="sibTrans" cxnId="{F8E0F0B4-137E-4A99-B7C2-E3D3CD667730}">
      <dgm:prSet/>
      <dgm:spPr/>
      <dgm:t>
        <a:bodyPr/>
        <a:lstStyle/>
        <a:p>
          <a:endParaRPr lang="ru-RU"/>
        </a:p>
      </dgm:t>
    </dgm:pt>
    <dgm:pt modelId="{EB598F18-D816-47B8-A122-EBC8E9B87EBA}" type="pres">
      <dgm:prSet presAssocID="{DB7092E8-6279-49FD-94CD-4D259BF7FC1F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D4124C9-6F3F-4691-901E-7EC6A3E9C308}" type="pres">
      <dgm:prSet presAssocID="{600759F8-92EE-4B97-9163-9220F092E0EE}" presName="parentLin" presStyleCnt="0"/>
      <dgm:spPr/>
    </dgm:pt>
    <dgm:pt modelId="{7EECF4AB-92EF-49EA-BA30-F7C6B944726C}" type="pres">
      <dgm:prSet presAssocID="{600759F8-92EE-4B97-9163-9220F092E0EE}" presName="parentLeftMargin" presStyleLbl="node1" presStyleIdx="0" presStyleCnt="2"/>
      <dgm:spPr/>
      <dgm:t>
        <a:bodyPr/>
        <a:lstStyle/>
        <a:p>
          <a:endParaRPr lang="ru-RU"/>
        </a:p>
      </dgm:t>
    </dgm:pt>
    <dgm:pt modelId="{F5EC6CBB-C50C-4606-BF26-6FD6767D761B}" type="pres">
      <dgm:prSet presAssocID="{600759F8-92EE-4B97-9163-9220F092E0EE}" presName="parentText" presStyleLbl="node1" presStyleIdx="0" presStyleCnt="2" custScaleY="6856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43FC52E-A68A-434F-B737-2D633C44C9BD}" type="pres">
      <dgm:prSet presAssocID="{600759F8-92EE-4B97-9163-9220F092E0EE}" presName="negativeSpace" presStyleCnt="0"/>
      <dgm:spPr/>
    </dgm:pt>
    <dgm:pt modelId="{C0EDAD15-53F5-4EC7-A658-04FFA7A2F29C}" type="pres">
      <dgm:prSet presAssocID="{600759F8-92EE-4B97-9163-9220F092E0EE}" presName="childText" presStyleLbl="conFgAcc1" presStyleIdx="0" presStyleCnt="2">
        <dgm:presLayoutVars>
          <dgm:bulletEnabled val="1"/>
        </dgm:presLayoutVars>
      </dgm:prSet>
      <dgm:spPr/>
    </dgm:pt>
    <dgm:pt modelId="{68DAB97F-12D1-490A-8093-05249F77DD3C}" type="pres">
      <dgm:prSet presAssocID="{14DFA620-BDEC-454D-B572-6667D81459E4}" presName="spaceBetweenRectangles" presStyleCnt="0"/>
      <dgm:spPr/>
    </dgm:pt>
    <dgm:pt modelId="{3E6ED9D0-8244-4D3D-BE6B-3A15EABC86F2}" type="pres">
      <dgm:prSet presAssocID="{03446E93-643A-4CC8-8B54-082481BB0FA2}" presName="parentLin" presStyleCnt="0"/>
      <dgm:spPr/>
    </dgm:pt>
    <dgm:pt modelId="{E8114828-E581-4A0D-B5ED-EF0EF9120419}" type="pres">
      <dgm:prSet presAssocID="{03446E93-643A-4CC8-8B54-082481BB0FA2}" presName="parentLeftMargin" presStyleLbl="node1" presStyleIdx="0" presStyleCnt="2"/>
      <dgm:spPr/>
      <dgm:t>
        <a:bodyPr/>
        <a:lstStyle/>
        <a:p>
          <a:endParaRPr lang="ru-RU"/>
        </a:p>
      </dgm:t>
    </dgm:pt>
    <dgm:pt modelId="{213A31D6-3C0B-4150-BC42-C77EBEC6C249}" type="pres">
      <dgm:prSet presAssocID="{03446E93-643A-4CC8-8B54-082481BB0FA2}" presName="parentText" presStyleLbl="node1" presStyleIdx="1" presStyleCnt="2" custScaleY="6679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F4E585D-929E-4BB8-860E-514C8BBBB03E}" type="pres">
      <dgm:prSet presAssocID="{03446E93-643A-4CC8-8B54-082481BB0FA2}" presName="negativeSpace" presStyleCnt="0"/>
      <dgm:spPr/>
    </dgm:pt>
    <dgm:pt modelId="{C969A990-1083-4C26-8F2D-05FAC5634D35}" type="pres">
      <dgm:prSet presAssocID="{03446E93-643A-4CC8-8B54-082481BB0FA2}" presName="childText" presStyleLbl="conFgAcc1" presStyleIdx="1" presStyleCnt="2">
        <dgm:presLayoutVars>
          <dgm:bulletEnabled val="1"/>
        </dgm:presLayoutVars>
      </dgm:prSet>
      <dgm:spPr/>
    </dgm:pt>
  </dgm:ptLst>
  <dgm:cxnLst>
    <dgm:cxn modelId="{0DFC759F-F216-4052-A3BC-B11809700C53}" type="presOf" srcId="{DB7092E8-6279-49FD-94CD-4D259BF7FC1F}" destId="{EB598F18-D816-47B8-A122-EBC8E9B87EBA}" srcOrd="0" destOrd="0" presId="urn:microsoft.com/office/officeart/2005/8/layout/list1"/>
    <dgm:cxn modelId="{EF19FC5E-D985-4B49-A6FC-08F16F82A959}" type="presOf" srcId="{03446E93-643A-4CC8-8B54-082481BB0FA2}" destId="{E8114828-E581-4A0D-B5ED-EF0EF9120419}" srcOrd="0" destOrd="0" presId="urn:microsoft.com/office/officeart/2005/8/layout/list1"/>
    <dgm:cxn modelId="{B73DC755-7543-4691-AF28-F16F65ADE231}" type="presOf" srcId="{600759F8-92EE-4B97-9163-9220F092E0EE}" destId="{F5EC6CBB-C50C-4606-BF26-6FD6767D761B}" srcOrd="1" destOrd="0" presId="urn:microsoft.com/office/officeart/2005/8/layout/list1"/>
    <dgm:cxn modelId="{9551C68C-EAC9-40FF-A7A1-BF767C8DEEE4}" type="presOf" srcId="{03446E93-643A-4CC8-8B54-082481BB0FA2}" destId="{213A31D6-3C0B-4150-BC42-C77EBEC6C249}" srcOrd="1" destOrd="0" presId="urn:microsoft.com/office/officeart/2005/8/layout/list1"/>
    <dgm:cxn modelId="{69C47369-8A00-43BF-8229-B7669A427ED9}" type="presOf" srcId="{600759F8-92EE-4B97-9163-9220F092E0EE}" destId="{7EECF4AB-92EF-49EA-BA30-F7C6B944726C}" srcOrd="0" destOrd="0" presId="urn:microsoft.com/office/officeart/2005/8/layout/list1"/>
    <dgm:cxn modelId="{5816C76E-79AF-4906-BE11-B6E9912A76A3}" srcId="{DB7092E8-6279-49FD-94CD-4D259BF7FC1F}" destId="{600759F8-92EE-4B97-9163-9220F092E0EE}" srcOrd="0" destOrd="0" parTransId="{8F198ACE-39B9-4AE1-8D56-63C11AF2F863}" sibTransId="{14DFA620-BDEC-454D-B572-6667D81459E4}"/>
    <dgm:cxn modelId="{F8E0F0B4-137E-4A99-B7C2-E3D3CD667730}" srcId="{DB7092E8-6279-49FD-94CD-4D259BF7FC1F}" destId="{03446E93-643A-4CC8-8B54-082481BB0FA2}" srcOrd="1" destOrd="0" parTransId="{3239FA31-E09B-41C1-82BE-317C1932767D}" sibTransId="{94678555-91F6-4683-BC46-A148F370F290}"/>
    <dgm:cxn modelId="{5F3D862E-A394-4E48-ACC7-381D76CFDE9B}" type="presParOf" srcId="{EB598F18-D816-47B8-A122-EBC8E9B87EBA}" destId="{DD4124C9-6F3F-4691-901E-7EC6A3E9C308}" srcOrd="0" destOrd="0" presId="urn:microsoft.com/office/officeart/2005/8/layout/list1"/>
    <dgm:cxn modelId="{9B10E224-43B8-4A3F-BC3F-89FF9077065A}" type="presParOf" srcId="{DD4124C9-6F3F-4691-901E-7EC6A3E9C308}" destId="{7EECF4AB-92EF-49EA-BA30-F7C6B944726C}" srcOrd="0" destOrd="0" presId="urn:microsoft.com/office/officeart/2005/8/layout/list1"/>
    <dgm:cxn modelId="{FF8E6855-D270-41AB-89D3-22DB6D3F8FB7}" type="presParOf" srcId="{DD4124C9-6F3F-4691-901E-7EC6A3E9C308}" destId="{F5EC6CBB-C50C-4606-BF26-6FD6767D761B}" srcOrd="1" destOrd="0" presId="urn:microsoft.com/office/officeart/2005/8/layout/list1"/>
    <dgm:cxn modelId="{17EABFB3-B7A7-40F3-A190-B8BFBD51EBC6}" type="presParOf" srcId="{EB598F18-D816-47B8-A122-EBC8E9B87EBA}" destId="{C43FC52E-A68A-434F-B737-2D633C44C9BD}" srcOrd="1" destOrd="0" presId="urn:microsoft.com/office/officeart/2005/8/layout/list1"/>
    <dgm:cxn modelId="{94B7750A-8B09-4DF4-B2BE-3BBD9FE2F5B2}" type="presParOf" srcId="{EB598F18-D816-47B8-A122-EBC8E9B87EBA}" destId="{C0EDAD15-53F5-4EC7-A658-04FFA7A2F29C}" srcOrd="2" destOrd="0" presId="urn:microsoft.com/office/officeart/2005/8/layout/list1"/>
    <dgm:cxn modelId="{31C34007-D91D-466F-9452-A8412DA3E218}" type="presParOf" srcId="{EB598F18-D816-47B8-A122-EBC8E9B87EBA}" destId="{68DAB97F-12D1-490A-8093-05249F77DD3C}" srcOrd="3" destOrd="0" presId="urn:microsoft.com/office/officeart/2005/8/layout/list1"/>
    <dgm:cxn modelId="{5D441ECC-78AB-4533-A16C-94148231CE7F}" type="presParOf" srcId="{EB598F18-D816-47B8-A122-EBC8E9B87EBA}" destId="{3E6ED9D0-8244-4D3D-BE6B-3A15EABC86F2}" srcOrd="4" destOrd="0" presId="urn:microsoft.com/office/officeart/2005/8/layout/list1"/>
    <dgm:cxn modelId="{C9B2E137-A928-4E36-802D-9B00BA794E37}" type="presParOf" srcId="{3E6ED9D0-8244-4D3D-BE6B-3A15EABC86F2}" destId="{E8114828-E581-4A0D-B5ED-EF0EF9120419}" srcOrd="0" destOrd="0" presId="urn:microsoft.com/office/officeart/2005/8/layout/list1"/>
    <dgm:cxn modelId="{EDBB957E-BB48-4226-BFA5-BB216728D81C}" type="presParOf" srcId="{3E6ED9D0-8244-4D3D-BE6B-3A15EABC86F2}" destId="{213A31D6-3C0B-4150-BC42-C77EBEC6C249}" srcOrd="1" destOrd="0" presId="urn:microsoft.com/office/officeart/2005/8/layout/list1"/>
    <dgm:cxn modelId="{2EF897D8-FF0E-4B55-9664-B67B992299A9}" type="presParOf" srcId="{EB598F18-D816-47B8-A122-EBC8E9B87EBA}" destId="{9F4E585D-929E-4BB8-860E-514C8BBBB03E}" srcOrd="5" destOrd="0" presId="urn:microsoft.com/office/officeart/2005/8/layout/list1"/>
    <dgm:cxn modelId="{15C58324-D27C-4817-A8BB-9C4D8C7DFA29}" type="presParOf" srcId="{EB598F18-D816-47B8-A122-EBC8E9B87EBA}" destId="{C969A990-1083-4C26-8F2D-05FAC5634D35}" srcOrd="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C0EDAD15-53F5-4EC7-A658-04FFA7A2F29C}">
      <dsp:nvSpPr>
        <dsp:cNvPr id="0" name=""/>
        <dsp:cNvSpPr/>
      </dsp:nvSpPr>
      <dsp:spPr>
        <a:xfrm>
          <a:off x="0" y="1275274"/>
          <a:ext cx="8358246" cy="1638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5EC6CBB-C50C-4606-BF26-6FD6767D761B}">
      <dsp:nvSpPr>
        <dsp:cNvPr id="0" name=""/>
        <dsp:cNvSpPr/>
      </dsp:nvSpPr>
      <dsp:spPr>
        <a:xfrm>
          <a:off x="417912" y="919087"/>
          <a:ext cx="5850772" cy="1315586"/>
        </a:xfrm>
        <a:prstGeom prst="roundRect">
          <a:avLst/>
        </a:prstGeom>
        <a:solidFill>
          <a:schemeClr val="accent6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1145" tIns="0" rIns="221145" bIns="0" numCol="1" spcCol="1270" anchor="ctr" anchorCtr="0">
          <a:noAutofit/>
        </a:bodyPr>
        <a:lstStyle/>
        <a:p>
          <a:pPr lvl="0" algn="l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400" kern="12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Земельный налог</a:t>
          </a:r>
          <a:endParaRPr lang="ru-RU" sz="4400" kern="1200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417912" y="919087"/>
        <a:ext cx="5850772" cy="1315586"/>
      </dsp:txXfrm>
    </dsp:sp>
    <dsp:sp modelId="{C969A990-1083-4C26-8F2D-05FAC5634D35}">
      <dsp:nvSpPr>
        <dsp:cNvPr id="0" name=""/>
        <dsp:cNvSpPr/>
      </dsp:nvSpPr>
      <dsp:spPr>
        <a:xfrm>
          <a:off x="0" y="3586556"/>
          <a:ext cx="8358246" cy="1638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13A31D6-3C0B-4150-BC42-C77EBEC6C249}">
      <dsp:nvSpPr>
        <dsp:cNvPr id="0" name=""/>
        <dsp:cNvSpPr/>
      </dsp:nvSpPr>
      <dsp:spPr>
        <a:xfrm>
          <a:off x="417912" y="3264274"/>
          <a:ext cx="5850772" cy="1281681"/>
        </a:xfrm>
        <a:prstGeom prst="roundRect">
          <a:avLst/>
        </a:prstGeom>
        <a:solidFill>
          <a:schemeClr val="accent6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1145" tIns="0" rIns="221145" bIns="0" numCol="1" spcCol="1270" anchor="ctr" anchorCtr="0">
          <a:noAutofit/>
        </a:bodyPr>
        <a:lstStyle/>
        <a:p>
          <a:pPr lvl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000" kern="12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Налог на имущество физических лиц</a:t>
          </a:r>
          <a:endParaRPr lang="ru-RU" sz="4000" kern="1200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417912" y="3264274"/>
        <a:ext cx="5850772" cy="128168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30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1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2.e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3.e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34.e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35.e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36.e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37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e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2" Type="http://schemas.openxmlformats.org/officeDocument/2006/relationships/image" Target="../media/image23.emf"/><Relationship Id="rId1" Type="http://schemas.openxmlformats.org/officeDocument/2006/relationships/image" Target="../media/image22.e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27.emf"/><Relationship Id="rId2" Type="http://schemas.openxmlformats.org/officeDocument/2006/relationships/image" Target="../media/image26.emf"/><Relationship Id="rId1" Type="http://schemas.openxmlformats.org/officeDocument/2006/relationships/image" Target="../media/image25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8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29.emf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0.03906</cdr:x>
      <cdr:y>0.09679</cdr:y>
    </cdr:from>
    <cdr:to>
      <cdr:x>0.17713</cdr:x>
      <cdr:y>0.16778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357165" y="490946"/>
          <a:ext cx="1262507" cy="36004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pPr algn="ctr"/>
          <a:r>
            <a:rPr lang="ru-RU" sz="16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2 192 311,3</a:t>
          </a:r>
          <a:endParaRPr lang="ru-RU" sz="1600" b="1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0.39062</cdr:x>
      <cdr:y>0.09938</cdr:y>
    </cdr:from>
    <cdr:to>
      <cdr:x>0.53125</cdr:x>
      <cdr:y>0.23944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3571829" y="504056"/>
          <a:ext cx="1285921" cy="71040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pPr algn="ctr"/>
          <a:r>
            <a:rPr lang="ru-RU" sz="16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2 006 582,2</a:t>
          </a: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0.25781</cdr:x>
      <cdr:y>0.05634</cdr:y>
    </cdr:from>
    <cdr:to>
      <cdr:x>0.35781</cdr:x>
      <cdr:y>0.23662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2357422" y="285752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0.32675</cdr:x>
      <cdr:y>0.19617</cdr:y>
    </cdr:from>
    <cdr:to>
      <cdr:x>0.42675</cdr:x>
      <cdr:y>0.37645</cdr:y>
    </cdr:to>
    <cdr:sp macro="" textlink="">
      <cdr:nvSpPr>
        <cdr:cNvPr id="6" name="TextBox 5"/>
        <cdr:cNvSpPr txBox="1"/>
      </cdr:nvSpPr>
      <cdr:spPr>
        <a:xfrm xmlns:a="http://schemas.openxmlformats.org/drawingml/2006/main">
          <a:off x="2987824" y="995002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0.25944</cdr:x>
      <cdr:y>0.26968</cdr:y>
    </cdr:from>
    <cdr:to>
      <cdr:x>0.41957</cdr:x>
      <cdr:y>0.35721</cdr:y>
    </cdr:to>
    <cdr:sp macro="" textlink="">
      <cdr:nvSpPr>
        <cdr:cNvPr id="4" name="Выгнутая вверх стрелка 3"/>
        <cdr:cNvSpPr/>
      </cdr:nvSpPr>
      <cdr:spPr>
        <a:xfrm xmlns:a="http://schemas.openxmlformats.org/drawingml/2006/main" rot="1605336">
          <a:off x="2372365" y="1367856"/>
          <a:ext cx="1464194" cy="443954"/>
        </a:xfrm>
        <a:prstGeom xmlns:a="http://schemas.openxmlformats.org/drawingml/2006/main" prst="curvedDownArrow">
          <a:avLst/>
        </a:prstGeom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0.26663</cdr:x>
      <cdr:y>0.27013</cdr:y>
    </cdr:from>
    <cdr:to>
      <cdr:x>0.36663</cdr:x>
      <cdr:y>0.32802</cdr:y>
    </cdr:to>
    <cdr:sp macro="" textlink="">
      <cdr:nvSpPr>
        <cdr:cNvPr id="5" name="TextBox 4"/>
        <cdr:cNvSpPr txBox="1"/>
      </cdr:nvSpPr>
      <cdr:spPr>
        <a:xfrm xmlns:a="http://schemas.openxmlformats.org/drawingml/2006/main" rot="1520100">
          <a:off x="2438085" y="1370111"/>
          <a:ext cx="914400" cy="29365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800" b="1" dirty="0" smtClean="0"/>
            <a:t>- </a:t>
          </a:r>
          <a:r>
            <a:rPr lang="ru-RU" sz="1800" b="1" dirty="0" smtClean="0"/>
            <a:t>145 647,1</a:t>
          </a:r>
          <a:endParaRPr lang="ru-RU" sz="1800" b="1" dirty="0"/>
        </a:p>
      </cdr:txBody>
    </cdr:sp>
  </cdr:relSizeAnchor>
  <cdr:relSizeAnchor xmlns:cdr="http://schemas.openxmlformats.org/drawingml/2006/chartDrawing">
    <cdr:from>
      <cdr:x>0.22422</cdr:x>
      <cdr:y>0.17055</cdr:y>
    </cdr:from>
    <cdr:to>
      <cdr:x>0.58527</cdr:x>
      <cdr:y>0.36486</cdr:y>
    </cdr:to>
    <cdr:sp macro="" textlink="">
      <cdr:nvSpPr>
        <cdr:cNvPr id="7" name="Выгнутая вверх стрелка 6"/>
        <cdr:cNvSpPr/>
      </cdr:nvSpPr>
      <cdr:spPr>
        <a:xfrm xmlns:a="http://schemas.openxmlformats.org/drawingml/2006/main" rot="859076">
          <a:off x="2050303" y="865026"/>
          <a:ext cx="3301439" cy="985557"/>
        </a:xfrm>
        <a:prstGeom xmlns:a="http://schemas.openxmlformats.org/drawingml/2006/main" prst="curvedDownArrow">
          <a:avLst>
            <a:gd name="adj1" fmla="val 25322"/>
            <a:gd name="adj2" fmla="val 69053"/>
            <a:gd name="adj3" fmla="val 32680"/>
          </a:avLst>
        </a:prstGeom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0.34382</cdr:x>
      <cdr:y>0.20927</cdr:y>
    </cdr:from>
    <cdr:to>
      <cdr:x>0.48548</cdr:x>
      <cdr:y>0.40394</cdr:y>
    </cdr:to>
    <cdr:sp macro="" textlink="">
      <cdr:nvSpPr>
        <cdr:cNvPr id="8" name="TextBox 7"/>
        <cdr:cNvSpPr txBox="1"/>
      </cdr:nvSpPr>
      <cdr:spPr>
        <a:xfrm xmlns:a="http://schemas.openxmlformats.org/drawingml/2006/main" rot="1490499">
          <a:off x="3143930" y="1061415"/>
          <a:ext cx="1295301" cy="98737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800" b="1" dirty="0" smtClean="0"/>
            <a:t>- 151 995,8</a:t>
          </a:r>
          <a:endParaRPr lang="ru-RU" sz="1800" b="1" dirty="0"/>
        </a:p>
      </cdr:txBody>
    </cdr:sp>
  </cdr:relSizeAnchor>
  <cdr:relSizeAnchor xmlns:cdr="http://schemas.openxmlformats.org/drawingml/2006/chartDrawing">
    <cdr:from>
      <cdr:x>0.24013</cdr:x>
      <cdr:y>0.0684</cdr:y>
    </cdr:from>
    <cdr:to>
      <cdr:x>0.77475</cdr:x>
      <cdr:y>0.39493</cdr:y>
    </cdr:to>
    <cdr:sp macro="" textlink="">
      <cdr:nvSpPr>
        <cdr:cNvPr id="9" name="Выгнутая вверх стрелка 8"/>
        <cdr:cNvSpPr/>
      </cdr:nvSpPr>
      <cdr:spPr>
        <a:xfrm xmlns:a="http://schemas.openxmlformats.org/drawingml/2006/main" rot="985322">
          <a:off x="2195736" y="346930"/>
          <a:ext cx="4888560" cy="1656184"/>
        </a:xfrm>
        <a:prstGeom xmlns:a="http://schemas.openxmlformats.org/drawingml/2006/main" prst="curvedDownArrow">
          <a:avLst/>
        </a:prstGeom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0.44529</cdr:x>
      <cdr:y>0.13085</cdr:y>
    </cdr:from>
    <cdr:to>
      <cdr:x>0.63637</cdr:x>
      <cdr:y>0.31114</cdr:y>
    </cdr:to>
    <cdr:sp macro="" textlink="">
      <cdr:nvSpPr>
        <cdr:cNvPr id="10" name="TextBox 9"/>
        <cdr:cNvSpPr txBox="1"/>
      </cdr:nvSpPr>
      <cdr:spPr>
        <a:xfrm xmlns:a="http://schemas.openxmlformats.org/drawingml/2006/main" rot="1603793">
          <a:off x="4071763" y="663704"/>
          <a:ext cx="1747165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800" b="1" dirty="0" smtClean="0"/>
            <a:t>- 155 724,6</a:t>
          </a:r>
          <a:endParaRPr lang="ru-RU" sz="1800" b="1" dirty="0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2FD3FD35-12D3-471C-A5C6-ED77606FFEFE}" type="datetimeFigureOut">
              <a:rPr lang="ru-RU"/>
              <a:pPr>
                <a:defRPr/>
              </a:pPr>
              <a:t>05.12.2016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5E9BBFB0-3DA4-47CA-A0F5-8606765D5A4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E9BBFB0-3DA4-47CA-A0F5-8606765D5A41}" type="slidenum">
              <a:rPr lang="ru-RU" smtClean="0"/>
              <a:pPr>
                <a:defRPr/>
              </a:pPr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9091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0115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113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216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3187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5235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625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728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8307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9331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089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ru-RU" dirty="0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0355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137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40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3427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4451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5475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649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752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192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2947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3971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ru-RU" dirty="0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4995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601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ru-RU" dirty="0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6563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dirty="0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8067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D02175B-08FD-4629-AF25-B5F1814ED6D7}" type="datetime1">
              <a:rPr lang="ru-RU" smtClean="0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05.12.2016</a:t>
            </a:fld>
            <a:endParaRPr lang="ru-RU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>
                <a:solidFill>
                  <a:prstClr val="white">
                    <a:tint val="75000"/>
                  </a:prstClr>
                </a:solidFill>
              </a:rPr>
              <a:t>Экономическое совещание 2013 год </a:t>
            </a:r>
            <a:endParaRPr lang="ru-RU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536F8C7-7EF5-415C-B729-8A66B6E08AB1}" type="slidenum">
              <a:rPr lang="ru-RU" smtClean="0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1">
              <a:defRPr/>
            </a:pPr>
            <a:fld id="{C61BB41D-07CB-47E3-B616-014727A3A33D}" type="slidenum">
              <a:rPr lang="ru-RU" smtClean="0"/>
              <a:pPr lvl="1">
                <a:defRPr/>
              </a:pPr>
              <a:t>‹#›</a:t>
            </a:fld>
            <a:endParaRPr lang="ru-RU">
              <a:latin typeface="+mn-lt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1">
              <a:defRPr/>
            </a:pPr>
            <a:fld id="{1233ED18-9A79-4698-8FB7-3E417003201F}" type="slidenum">
              <a:rPr lang="ru-RU" smtClean="0"/>
              <a:pPr lvl="1">
                <a:defRPr/>
              </a:pPr>
              <a:t>‹#›</a:t>
            </a:fld>
            <a:endParaRPr lang="ru-RU">
              <a:latin typeface="+mn-lt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1">
              <a:defRPr/>
            </a:pPr>
            <a:fld id="{15239638-15C3-460A-BC7E-2BED1CAD146E}" type="slidenum">
              <a:rPr lang="ru-RU" smtClean="0"/>
              <a:pPr lvl="1"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pPr lvl="1">
              <a:defRPr/>
            </a:pPr>
            <a:fld id="{68E3B552-8FEF-4B0B-A817-8FF2C39F4879}" type="slidenum">
              <a:rPr lang="ru-RU" smtClean="0"/>
              <a:pPr lvl="1">
                <a:defRPr/>
              </a:pPr>
              <a:t>‹#›</a:t>
            </a:fld>
            <a:endParaRPr lang="ru-RU">
              <a:latin typeface="+mn-lt"/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1">
              <a:defRPr/>
            </a:pPr>
            <a:fld id="{15239638-15C3-460A-BC7E-2BED1CAD146E}" type="slidenum">
              <a:rPr lang="ru-RU" smtClean="0"/>
              <a:pPr lvl="1"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1">
              <a:defRPr/>
            </a:pPr>
            <a:fld id="{13FE137E-2A11-4F5F-85FE-BF0CE4BE9E57}" type="slidenum">
              <a:rPr lang="ru-RU" smtClean="0"/>
              <a:pPr lvl="1">
                <a:defRPr/>
              </a:pPr>
              <a:t>‹#›</a:t>
            </a:fld>
            <a:endParaRPr lang="ru-RU">
              <a:latin typeface="+mn-lt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1">
              <a:defRPr/>
            </a:pPr>
            <a:fld id="{0D09EC02-937C-43F8-9088-5A6123593061}" type="slidenum">
              <a:rPr lang="ru-RU" smtClean="0"/>
              <a:pPr lvl="1">
                <a:defRPr/>
              </a:pPr>
              <a:t>‹#›</a:t>
            </a:fld>
            <a:endParaRPr lang="ru-RU">
              <a:latin typeface="+mn-lt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1">
              <a:defRPr/>
            </a:pPr>
            <a:fld id="{3F318ABE-285C-49F1-BD49-F276378B089E}" type="slidenum">
              <a:rPr lang="ru-RU" smtClean="0"/>
              <a:pPr lvl="1">
                <a:defRPr/>
              </a:pPr>
              <a:t>‹#›</a:t>
            </a:fld>
            <a:endParaRPr lang="ru-RU">
              <a:latin typeface="+mn-lt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1">
              <a:defRPr/>
            </a:pPr>
            <a:fld id="{2687074F-AE38-4BAD-AE1E-1217FA27A710}" type="slidenum">
              <a:rPr lang="ru-RU" smtClean="0"/>
              <a:pPr lvl="1">
                <a:defRPr/>
              </a:pPr>
              <a:t>‹#›</a:t>
            </a:fld>
            <a:endParaRPr lang="ru-RU">
              <a:latin typeface="+mn-lt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1">
              <a:defRPr/>
            </a:pPr>
            <a:fld id="{69024A55-49DA-4483-A78E-F33555D4BCB2}" type="slidenum">
              <a:rPr lang="ru-RU" smtClean="0"/>
              <a:pPr lvl="1">
                <a:defRPr/>
              </a:pPr>
              <a:t>‹#›</a:t>
            </a:fld>
            <a:endParaRPr lang="ru-RU">
              <a:latin typeface="+mn-lt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pPr lvl="1">
              <a:defRPr/>
            </a:pPr>
            <a:fld id="{15239638-15C3-460A-BC7E-2BED1CAD146E}" type="slidenum">
              <a:rPr lang="ru-RU" smtClean="0"/>
              <a:pPr lvl="1">
                <a:defRPr/>
              </a:pPr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72" r:id="rId1"/>
    <p:sldLayoutId id="2147483873" r:id="rId2"/>
    <p:sldLayoutId id="2147483874" r:id="rId3"/>
    <p:sldLayoutId id="2147483875" r:id="rId4"/>
    <p:sldLayoutId id="2147483876" r:id="rId5"/>
    <p:sldLayoutId id="2147483877" r:id="rId6"/>
    <p:sldLayoutId id="2147483878" r:id="rId7"/>
    <p:sldLayoutId id="2147483879" r:id="rId8"/>
    <p:sldLayoutId id="2147483880" r:id="rId9"/>
    <p:sldLayoutId id="2147483881" r:id="rId10"/>
    <p:sldLayoutId id="2147483882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_____Microsoft_Office_Excel_97-20031.xls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4" Type="http://schemas.openxmlformats.org/officeDocument/2006/relationships/oleObject" Target="../embeddings/_____Microsoft_Office_Excel_97-20032.xls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4" Type="http://schemas.openxmlformats.org/officeDocument/2006/relationships/oleObject" Target="../embeddings/_____Microsoft_Office_Excel_97-20033.xls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4" Type="http://schemas.openxmlformats.org/officeDocument/2006/relationships/oleObject" Target="../embeddings/_____Microsoft_Office_Excel_97-20034.xls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4" Type="http://schemas.openxmlformats.org/officeDocument/2006/relationships/oleObject" Target="../embeddings/_____Microsoft_Office_Excel_97-20035.xls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_____Microsoft_Office_Excel_97-20038.xls"/><Relationship Id="rId5" Type="http://schemas.openxmlformats.org/officeDocument/2006/relationships/oleObject" Target="../embeddings/_____Microsoft_Office_Excel_97-20037.xls"/><Relationship Id="rId4" Type="http://schemas.openxmlformats.org/officeDocument/2006/relationships/oleObject" Target="../embeddings/_____Microsoft_Office_Excel_97-20036.xls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.vml"/><Relationship Id="rId6" Type="http://schemas.openxmlformats.org/officeDocument/2006/relationships/oleObject" Target="../embeddings/_____Microsoft_Office_Excel_97-200311.xls"/><Relationship Id="rId5" Type="http://schemas.openxmlformats.org/officeDocument/2006/relationships/oleObject" Target="../embeddings/_____Microsoft_Office_Excel_97-200310.xls"/><Relationship Id="rId4" Type="http://schemas.openxmlformats.org/officeDocument/2006/relationships/oleObject" Target="../embeddings/_____Microsoft_Office_Excel_97-20039.xls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8.vml"/><Relationship Id="rId4" Type="http://schemas.openxmlformats.org/officeDocument/2006/relationships/oleObject" Target="../embeddings/_____Microsoft_Office_Excel_97-200312.xls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9.vml"/><Relationship Id="rId4" Type="http://schemas.openxmlformats.org/officeDocument/2006/relationships/oleObject" Target="../embeddings/_____Microsoft_Office_Excel_97-200313.xls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0.vml"/><Relationship Id="rId4" Type="http://schemas.openxmlformats.org/officeDocument/2006/relationships/oleObject" Target="../embeddings/_____Microsoft_Office_Excel_97-200314.xls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1.vml"/><Relationship Id="rId4" Type="http://schemas.openxmlformats.org/officeDocument/2006/relationships/oleObject" Target="../embeddings/_____Microsoft_Office_Excel_97-200315.xls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2.vml"/><Relationship Id="rId4" Type="http://schemas.openxmlformats.org/officeDocument/2006/relationships/oleObject" Target="../embeddings/_____Microsoft_Office_Excel_97-200316.xls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13" Type="http://schemas.openxmlformats.org/officeDocument/2006/relationships/image" Target="../media/image12.jpe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12" Type="http://schemas.openxmlformats.org/officeDocument/2006/relationships/image" Target="../media/image1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11" Type="http://schemas.openxmlformats.org/officeDocument/2006/relationships/image" Target="../media/image10.jpeg"/><Relationship Id="rId5" Type="http://schemas.openxmlformats.org/officeDocument/2006/relationships/image" Target="../media/image4.jpeg"/><Relationship Id="rId15" Type="http://schemas.openxmlformats.org/officeDocument/2006/relationships/image" Target="../media/image14.jpeg"/><Relationship Id="rId10" Type="http://schemas.openxmlformats.org/officeDocument/2006/relationships/image" Target="../media/image9.jpeg"/><Relationship Id="rId4" Type="http://schemas.openxmlformats.org/officeDocument/2006/relationships/image" Target="../media/image3.jpeg"/><Relationship Id="rId9" Type="http://schemas.openxmlformats.org/officeDocument/2006/relationships/image" Target="../media/image8.jpeg"/><Relationship Id="rId14" Type="http://schemas.openxmlformats.org/officeDocument/2006/relationships/image" Target="../media/image13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3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3.vml"/><Relationship Id="rId4" Type="http://schemas.openxmlformats.org/officeDocument/2006/relationships/oleObject" Target="../embeddings/_____Microsoft_Office_Excel_97-200317.xls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4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4.vml"/><Relationship Id="rId4" Type="http://schemas.openxmlformats.org/officeDocument/2006/relationships/oleObject" Target="../embeddings/_____Microsoft_Office_Excel_97-200318.xls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5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5.vml"/><Relationship Id="rId4" Type="http://schemas.openxmlformats.org/officeDocument/2006/relationships/oleObject" Target="../embeddings/_____Microsoft_Office_Excel_97-200319.xls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6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6.vml"/><Relationship Id="rId4" Type="http://schemas.openxmlformats.org/officeDocument/2006/relationships/oleObject" Target="../embeddings/_____Microsoft_Office_Excel_97-200320.xls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7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7.vml"/><Relationship Id="rId4" Type="http://schemas.openxmlformats.org/officeDocument/2006/relationships/oleObject" Target="../embeddings/_____Microsoft_Office_Excel_97-200321.xls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0.jpe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4.jpeg"/><Relationship Id="rId4" Type="http://schemas.openxmlformats.org/officeDocument/2006/relationships/image" Target="../media/image43.jpe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7.jpeg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1.jpeg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4.jpeg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8.jpeg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eg"/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2.jpeg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6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7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jpeg"/><Relationship Id="rId1" Type="http://schemas.openxmlformats.org/officeDocument/2006/relationships/slideLayout" Target="../slideLayouts/slideLayout7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7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7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6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7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6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251520" y="0"/>
            <a:ext cx="8892480" cy="6381750"/>
          </a:xfrm>
        </p:spPr>
        <p:txBody>
          <a:bodyPr anchor="b"/>
          <a:lstStyle/>
          <a:p>
            <a:pPr algn="ctr" eaLnBrk="1" hangingPunct="1">
              <a:defRPr/>
            </a:pPr>
            <a:r>
              <a:rPr lang="ru-RU" sz="4800" b="1" dirty="0">
                <a:solidFill>
                  <a:schemeClr val="tx2"/>
                </a:solidFill>
                <a:latin typeface="Times New Roman" pitchFamily="18" charset="0"/>
              </a:rPr>
              <a:t>БРОШЮРА </a:t>
            </a:r>
            <a:br>
              <a:rPr lang="ru-RU" sz="4800" b="1" dirty="0">
                <a:solidFill>
                  <a:schemeClr val="tx2"/>
                </a:solidFill>
                <a:latin typeface="Times New Roman" pitchFamily="18" charset="0"/>
              </a:rPr>
            </a:br>
            <a:r>
              <a:rPr lang="ru-RU" sz="4800" b="1" dirty="0">
                <a:solidFill>
                  <a:schemeClr val="tx2"/>
                </a:solidFill>
                <a:latin typeface="Times New Roman" pitchFamily="18" charset="0"/>
              </a:rPr>
              <a:t>«БЮДЖЕТ ДЛЯ ГРАЖДАН» </a:t>
            </a:r>
            <a:br>
              <a:rPr lang="ru-RU" sz="4800" b="1" dirty="0">
                <a:solidFill>
                  <a:schemeClr val="tx2"/>
                </a:solidFill>
                <a:latin typeface="Times New Roman" pitchFamily="18" charset="0"/>
              </a:rPr>
            </a:br>
            <a:r>
              <a:rPr lang="ru-RU" sz="4800" b="1" dirty="0">
                <a:solidFill>
                  <a:schemeClr val="tx2"/>
                </a:solidFill>
                <a:latin typeface="Times New Roman" pitchFamily="18" charset="0"/>
              </a:rPr>
              <a:t>по проекту бюджета </a:t>
            </a:r>
            <a:br>
              <a:rPr lang="ru-RU" sz="4800" b="1" dirty="0">
                <a:solidFill>
                  <a:schemeClr val="tx2"/>
                </a:solidFill>
                <a:latin typeface="Times New Roman" pitchFamily="18" charset="0"/>
              </a:rPr>
            </a:br>
            <a:r>
              <a:rPr lang="ru-RU" sz="4800" b="1" dirty="0">
                <a:solidFill>
                  <a:schemeClr val="tx2"/>
                </a:solidFill>
                <a:latin typeface="Times New Roman" pitchFamily="18" charset="0"/>
              </a:rPr>
              <a:t>города </a:t>
            </a:r>
            <a:r>
              <a:rPr lang="ru-RU" sz="4800" b="1" dirty="0" err="1">
                <a:solidFill>
                  <a:schemeClr val="tx2"/>
                </a:solidFill>
                <a:latin typeface="Times New Roman" pitchFamily="18" charset="0"/>
              </a:rPr>
              <a:t>Коврова</a:t>
            </a:r>
            <a:r>
              <a:rPr lang="ru-RU" sz="4800" b="1" dirty="0">
                <a:solidFill>
                  <a:schemeClr val="tx2"/>
                </a:solidFill>
                <a:latin typeface="Times New Roman" pitchFamily="18" charset="0"/>
              </a:rPr>
              <a:t> на </a:t>
            </a:r>
            <a:r>
              <a:rPr lang="ru-RU" sz="4800" b="1" dirty="0" smtClean="0">
                <a:solidFill>
                  <a:schemeClr val="tx2"/>
                </a:solidFill>
                <a:latin typeface="Times New Roman" pitchFamily="18" charset="0"/>
              </a:rPr>
              <a:t>2017 </a:t>
            </a:r>
            <a:r>
              <a:rPr lang="ru-RU" sz="4800" b="1" dirty="0">
                <a:solidFill>
                  <a:schemeClr val="tx2"/>
                </a:solidFill>
                <a:latin typeface="Times New Roman" pitchFamily="18" charset="0"/>
              </a:rPr>
              <a:t>год </a:t>
            </a:r>
            <a:br>
              <a:rPr lang="ru-RU" sz="4800" b="1" dirty="0">
                <a:solidFill>
                  <a:schemeClr val="tx2"/>
                </a:solidFill>
                <a:latin typeface="Times New Roman" pitchFamily="18" charset="0"/>
              </a:rPr>
            </a:br>
            <a:r>
              <a:rPr lang="ru-RU" sz="4800" b="1" dirty="0">
                <a:solidFill>
                  <a:schemeClr val="tx2"/>
                </a:solidFill>
                <a:latin typeface="Times New Roman" pitchFamily="18" charset="0"/>
              </a:rPr>
              <a:t>и на плановый период </a:t>
            </a:r>
            <a:br>
              <a:rPr lang="ru-RU" sz="4800" b="1" dirty="0">
                <a:solidFill>
                  <a:schemeClr val="tx2"/>
                </a:solidFill>
                <a:latin typeface="Times New Roman" pitchFamily="18" charset="0"/>
              </a:rPr>
            </a:br>
            <a:r>
              <a:rPr lang="ru-RU" sz="4800" b="1" dirty="0" smtClean="0">
                <a:solidFill>
                  <a:schemeClr val="tx2"/>
                </a:solidFill>
                <a:latin typeface="Times New Roman" pitchFamily="18" charset="0"/>
              </a:rPr>
              <a:t>2018 </a:t>
            </a:r>
            <a:r>
              <a:rPr lang="ru-RU" sz="4800" b="1" dirty="0">
                <a:solidFill>
                  <a:schemeClr val="tx2"/>
                </a:solidFill>
                <a:latin typeface="Times New Roman" pitchFamily="18" charset="0"/>
              </a:rPr>
              <a:t>и </a:t>
            </a:r>
            <a:r>
              <a:rPr lang="ru-RU" sz="4800" b="1" dirty="0" smtClean="0">
                <a:solidFill>
                  <a:schemeClr val="tx2"/>
                </a:solidFill>
                <a:latin typeface="Times New Roman" pitchFamily="18" charset="0"/>
              </a:rPr>
              <a:t>2019 годов</a:t>
            </a:r>
            <a:r>
              <a:rPr lang="ru-RU" sz="4800" b="1" dirty="0" smtClean="0">
                <a:latin typeface="Times New Roman" pitchFamily="18" charset="0"/>
              </a:rPr>
              <a:t/>
            </a:r>
            <a:br>
              <a:rPr lang="ru-RU" sz="4800" b="1" dirty="0" smtClean="0">
                <a:latin typeface="Times New Roman" pitchFamily="18" charset="0"/>
              </a:rPr>
            </a:br>
            <a:endParaRPr lang="ru-RU" sz="4800" b="1" dirty="0"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extBox 3"/>
          <p:cNvSpPr txBox="1">
            <a:spLocks noChangeArrowheads="1"/>
          </p:cNvSpPr>
          <p:nvPr/>
        </p:nvSpPr>
        <p:spPr bwMode="auto">
          <a:xfrm>
            <a:off x="2857500" y="1000125"/>
            <a:ext cx="1841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/>
          </a:p>
        </p:txBody>
      </p:sp>
      <p:graphicFrame>
        <p:nvGraphicFramePr>
          <p:cNvPr id="11" name="Схема 10"/>
          <p:cNvGraphicFramePr/>
          <p:nvPr/>
        </p:nvGraphicFramePr>
        <p:xfrm>
          <a:off x="0" y="714356"/>
          <a:ext cx="8358246" cy="61436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0" y="214290"/>
            <a:ext cx="9144000" cy="64633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3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МЕСТНЫЕ НАЛОГИ И СБОРЫ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1" grpId="0">
        <p:bldAsOne/>
      </p:bldGraphic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extBox 3"/>
          <p:cNvSpPr txBox="1">
            <a:spLocks noChangeArrowheads="1"/>
          </p:cNvSpPr>
          <p:nvPr/>
        </p:nvSpPr>
        <p:spPr bwMode="auto">
          <a:xfrm>
            <a:off x="2857500" y="1000125"/>
            <a:ext cx="1841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/>
          </a:p>
        </p:txBody>
      </p:sp>
      <p:sp>
        <p:nvSpPr>
          <p:cNvPr id="41987" name="TextBox 5"/>
          <p:cNvSpPr txBox="1">
            <a:spLocks noChangeArrowheads="1"/>
          </p:cNvSpPr>
          <p:nvPr/>
        </p:nvSpPr>
        <p:spPr bwMode="auto">
          <a:xfrm>
            <a:off x="0" y="142875"/>
            <a:ext cx="91440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ru-RU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НЕНАЛОГОВЫЕ</a:t>
            </a:r>
            <a:r>
              <a:rPr lang="ru-RU" sz="3600" b="1" dirty="0">
                <a:cs typeface="Times New Roman" pitchFamily="18" charset="0"/>
              </a:rPr>
              <a:t> ДОХОДЫ</a:t>
            </a:r>
          </a:p>
        </p:txBody>
      </p:sp>
      <p:sp>
        <p:nvSpPr>
          <p:cNvPr id="13" name="Пятиугольник 12"/>
          <p:cNvSpPr/>
          <p:nvPr/>
        </p:nvSpPr>
        <p:spPr>
          <a:xfrm>
            <a:off x="642938" y="1357313"/>
            <a:ext cx="7786687" cy="1714500"/>
          </a:xfrm>
          <a:prstGeom prst="homePlat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>
              <a:defRPr/>
            </a:pPr>
            <a:r>
              <a:rPr lang="ru-RU" sz="2000" dirty="0">
                <a:cs typeface="Times New Roman" pitchFamily="18" charset="0"/>
              </a:rPr>
              <a:t>Доходы, получаемые в виде арендной платы за земельные участки, государственная собственность на которые не разграничена и которые расположены в границах городского округа, а также от продажи права на заключение договоров аренды указанных земельных участков</a:t>
            </a:r>
          </a:p>
        </p:txBody>
      </p:sp>
      <p:sp>
        <p:nvSpPr>
          <p:cNvPr id="14" name="Пятиугольник 13"/>
          <p:cNvSpPr/>
          <p:nvPr/>
        </p:nvSpPr>
        <p:spPr>
          <a:xfrm>
            <a:off x="642938" y="3357563"/>
            <a:ext cx="7786687" cy="1071562"/>
          </a:xfrm>
          <a:prstGeom prst="homePlat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>
              <a:defRPr/>
            </a:pPr>
            <a:r>
              <a:rPr lang="ru-RU" sz="2000" dirty="0">
                <a:cs typeface="Times New Roman" pitchFamily="18" charset="0"/>
              </a:rPr>
              <a:t>Доходы от продажи земельных участков, государственная собственность на которые не разграничена и которые расположены в границах городского округа</a:t>
            </a:r>
          </a:p>
        </p:txBody>
      </p:sp>
      <p:sp>
        <p:nvSpPr>
          <p:cNvPr id="15" name="Пятиугольник 14"/>
          <p:cNvSpPr/>
          <p:nvPr/>
        </p:nvSpPr>
        <p:spPr>
          <a:xfrm>
            <a:off x="642938" y="4714875"/>
            <a:ext cx="7786687" cy="571500"/>
          </a:xfrm>
          <a:prstGeom prst="homePlat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>
              <a:defRPr/>
            </a:pPr>
            <a:r>
              <a:rPr lang="ru-RU" sz="2000" dirty="0">
                <a:cs typeface="Times New Roman" pitchFamily="18" charset="0"/>
              </a:rPr>
              <a:t>Доходы от сдачи в аренду муниципального имущества</a:t>
            </a:r>
          </a:p>
        </p:txBody>
      </p:sp>
      <p:sp>
        <p:nvSpPr>
          <p:cNvPr id="16" name="Пятиугольник 15"/>
          <p:cNvSpPr/>
          <p:nvPr/>
        </p:nvSpPr>
        <p:spPr>
          <a:xfrm>
            <a:off x="642938" y="5572125"/>
            <a:ext cx="7786687" cy="928688"/>
          </a:xfrm>
          <a:prstGeom prst="homePlat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>
              <a:defRPr/>
            </a:pPr>
            <a:r>
              <a:rPr lang="ru-RU" sz="2000" dirty="0">
                <a:cs typeface="Times New Roman" pitchFamily="18" charset="0"/>
              </a:rPr>
              <a:t>Доходы от перечисления части прибыли, остающейся после уплаты налогов и иных обязательных платежей муниципальных унитарных предприятий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 animBg="1"/>
      <p:bldP spid="1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extBox 3"/>
          <p:cNvSpPr txBox="1">
            <a:spLocks noChangeArrowheads="1"/>
          </p:cNvSpPr>
          <p:nvPr/>
        </p:nvSpPr>
        <p:spPr bwMode="auto">
          <a:xfrm>
            <a:off x="2857500" y="1000125"/>
            <a:ext cx="1841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/>
          </a:p>
        </p:txBody>
      </p:sp>
      <p:sp>
        <p:nvSpPr>
          <p:cNvPr id="14" name="Пятиугольник 13"/>
          <p:cNvSpPr/>
          <p:nvPr/>
        </p:nvSpPr>
        <p:spPr>
          <a:xfrm>
            <a:off x="714375" y="1214438"/>
            <a:ext cx="7786688" cy="714375"/>
          </a:xfrm>
          <a:prstGeom prst="homePlat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>
              <a:defRPr/>
            </a:pPr>
            <a:r>
              <a:rPr lang="ru-RU" sz="2000" dirty="0">
                <a:cs typeface="Times New Roman" pitchFamily="18" charset="0"/>
              </a:rPr>
              <a:t>Доходы от оказания платных услуг муниципальными казенными учреждениями</a:t>
            </a:r>
          </a:p>
        </p:txBody>
      </p:sp>
      <p:sp>
        <p:nvSpPr>
          <p:cNvPr id="15" name="Пятиугольник 14"/>
          <p:cNvSpPr/>
          <p:nvPr/>
        </p:nvSpPr>
        <p:spPr>
          <a:xfrm>
            <a:off x="714375" y="2286000"/>
            <a:ext cx="7786688" cy="571500"/>
          </a:xfrm>
          <a:prstGeom prst="homePlat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>
              <a:defRPr/>
            </a:pPr>
            <a:r>
              <a:rPr lang="ru-RU" sz="2000" dirty="0">
                <a:cs typeface="Times New Roman" pitchFamily="18" charset="0"/>
              </a:rPr>
              <a:t>Плата за негативное воздействие на окружающую среду</a:t>
            </a:r>
          </a:p>
        </p:txBody>
      </p:sp>
      <p:sp>
        <p:nvSpPr>
          <p:cNvPr id="10" name="Пятиугольник 9"/>
          <p:cNvSpPr/>
          <p:nvPr/>
        </p:nvSpPr>
        <p:spPr>
          <a:xfrm>
            <a:off x="714375" y="3357563"/>
            <a:ext cx="7858125" cy="928687"/>
          </a:xfrm>
          <a:prstGeom prst="homePlat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>
              <a:defRPr/>
            </a:pPr>
            <a:r>
              <a:rPr lang="ru-RU" sz="2000" dirty="0">
                <a:cs typeface="Times New Roman" pitchFamily="18" charset="0"/>
              </a:rPr>
              <a:t>Штрафы по месту нахождения органа или должностного лица, принявшего решение о наложении штрафа – в соответствии с законодательством РФ</a:t>
            </a:r>
          </a:p>
        </p:txBody>
      </p:sp>
      <p:sp>
        <p:nvSpPr>
          <p:cNvPr id="11" name="Пятиугольник 10"/>
          <p:cNvSpPr/>
          <p:nvPr/>
        </p:nvSpPr>
        <p:spPr>
          <a:xfrm>
            <a:off x="714375" y="4714875"/>
            <a:ext cx="7786688" cy="642938"/>
          </a:xfrm>
          <a:prstGeom prst="homePlat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>
              <a:defRPr/>
            </a:pPr>
            <a:r>
              <a:rPr lang="ru-RU" sz="2000" dirty="0">
                <a:cs typeface="Times New Roman" pitchFamily="18" charset="0"/>
              </a:rPr>
              <a:t>Денежные взыскания (штрафы) за несоблюдение муниципальных правовых актов</a:t>
            </a:r>
          </a:p>
        </p:txBody>
      </p:sp>
      <p:sp>
        <p:nvSpPr>
          <p:cNvPr id="12" name="Пятиугольник 11"/>
          <p:cNvSpPr/>
          <p:nvPr/>
        </p:nvSpPr>
        <p:spPr>
          <a:xfrm>
            <a:off x="714375" y="5786438"/>
            <a:ext cx="7786688" cy="428625"/>
          </a:xfrm>
          <a:prstGeom prst="homePlat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>
              <a:defRPr/>
            </a:pPr>
            <a:r>
              <a:rPr lang="ru-RU" sz="2000" dirty="0">
                <a:cs typeface="Times New Roman" pitchFamily="18" charset="0"/>
              </a:rPr>
              <a:t>Иные </a:t>
            </a:r>
            <a:r>
              <a:rPr lang="ru-RU" sz="2000" dirty="0" smtClean="0">
                <a:cs typeface="Times New Roman" pitchFamily="18" charset="0"/>
              </a:rPr>
              <a:t>неналоговые </a:t>
            </a:r>
            <a:r>
              <a:rPr lang="ru-RU" sz="2000" dirty="0">
                <a:cs typeface="Times New Roman" pitchFamily="18" charset="0"/>
              </a:rPr>
              <a:t>доходы </a:t>
            </a:r>
          </a:p>
        </p:txBody>
      </p:sp>
      <p:sp>
        <p:nvSpPr>
          <p:cNvPr id="40968" name="TextBox 12"/>
          <p:cNvSpPr txBox="1">
            <a:spLocks noChangeArrowheads="1"/>
          </p:cNvSpPr>
          <p:nvPr/>
        </p:nvSpPr>
        <p:spPr bwMode="auto">
          <a:xfrm>
            <a:off x="0" y="142875"/>
            <a:ext cx="91440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600" b="1">
                <a:cs typeface="Times New Roman" pitchFamily="18" charset="0"/>
              </a:rPr>
              <a:t>НЕНАЛОГОВЫЕ ДОХОДЫ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0" grpId="0" animBg="1"/>
      <p:bldP spid="11" grpId="0" animBg="1"/>
      <p:bldP spid="1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extBox 3"/>
          <p:cNvSpPr txBox="1">
            <a:spLocks noChangeArrowheads="1"/>
          </p:cNvSpPr>
          <p:nvPr/>
        </p:nvSpPr>
        <p:spPr bwMode="auto">
          <a:xfrm>
            <a:off x="2857500" y="1000125"/>
            <a:ext cx="1841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/>
          </a:p>
        </p:txBody>
      </p:sp>
      <p:sp>
        <p:nvSpPr>
          <p:cNvPr id="41987" name="TextBox 6"/>
          <p:cNvSpPr txBox="1">
            <a:spLocks noChangeArrowheads="1"/>
          </p:cNvSpPr>
          <p:nvPr/>
        </p:nvSpPr>
        <p:spPr bwMode="auto">
          <a:xfrm>
            <a:off x="0" y="0"/>
            <a:ext cx="914400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 dirty="0">
                <a:cs typeface="Times New Roman" pitchFamily="18" charset="0"/>
              </a:rPr>
              <a:t>ДОХОДЫ БЮДЖЕТА </a:t>
            </a:r>
          </a:p>
          <a:p>
            <a:r>
              <a:rPr lang="ru-RU" sz="2400" b="1" dirty="0">
                <a:cs typeface="Times New Roman" pitchFamily="18" charset="0"/>
              </a:rPr>
              <a:t>ГОРОДА КОВРОВА</a:t>
            </a:r>
          </a:p>
          <a:p>
            <a:r>
              <a:rPr lang="ru-RU" sz="2400" b="1" dirty="0">
                <a:cs typeface="Times New Roman" pitchFamily="18" charset="0"/>
              </a:rPr>
              <a:t> НА </a:t>
            </a:r>
            <a:r>
              <a:rPr lang="ru-RU" sz="2400" b="1" dirty="0" smtClean="0">
                <a:cs typeface="Times New Roman" pitchFamily="18" charset="0"/>
              </a:rPr>
              <a:t>2015-2019 </a:t>
            </a:r>
            <a:r>
              <a:rPr lang="ru-RU" sz="2400" b="1" dirty="0">
                <a:cs typeface="Times New Roman" pitchFamily="18" charset="0"/>
              </a:rPr>
              <a:t>ГОДЫ</a:t>
            </a:r>
          </a:p>
        </p:txBody>
      </p:sp>
      <p:sp>
        <p:nvSpPr>
          <p:cNvPr id="41988" name="TextBox 13"/>
          <p:cNvSpPr txBox="1">
            <a:spLocks noChangeArrowheads="1"/>
          </p:cNvSpPr>
          <p:nvPr/>
        </p:nvSpPr>
        <p:spPr bwMode="auto">
          <a:xfrm>
            <a:off x="7786688" y="1714500"/>
            <a:ext cx="1357312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solidFill>
                  <a:schemeClr val="bg1"/>
                </a:solidFill>
                <a:cs typeface="Times New Roman" pitchFamily="18" charset="0"/>
              </a:rPr>
              <a:t>тыс. руб.</a:t>
            </a: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/>
        </p:nvGraphicFramePr>
        <p:xfrm>
          <a:off x="0" y="1214420"/>
          <a:ext cx="9144001" cy="5643579"/>
        </p:xfrm>
        <a:graphic>
          <a:graphicData uri="http://schemas.openxmlformats.org/drawingml/2006/table">
            <a:tbl>
              <a:tblPr firstRow="1" lastRow="1" bandRow="1">
                <a:tableStyleId>{21E4AEA4-8DFA-4A89-87EB-49C32662AFE0}</a:tableStyleId>
              </a:tblPr>
              <a:tblGrid>
                <a:gridCol w="2643174"/>
                <a:gridCol w="1214446"/>
                <a:gridCol w="1214446"/>
                <a:gridCol w="1357322"/>
                <a:gridCol w="1285884"/>
                <a:gridCol w="1428729"/>
              </a:tblGrid>
              <a:tr h="653933">
                <a:tc rowSpan="2"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effectLst>
                            <a:glow rad="63500">
                              <a:schemeClr val="accent6">
                                <a:satMod val="175000"/>
                                <a:alpha val="40000"/>
                              </a:schemeClr>
                            </a:glo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Показатель</a:t>
                      </a:r>
                      <a:endParaRPr lang="ru-RU" sz="1600" dirty="0">
                        <a:effectLst>
                          <a:glow rad="63500">
                            <a:schemeClr val="accent6">
                              <a:satMod val="175000"/>
                              <a:alpha val="40000"/>
                            </a:schemeClr>
                          </a:glo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effectLst>
                            <a:glow rad="63500">
                              <a:schemeClr val="accent6">
                                <a:satMod val="175000"/>
                                <a:alpha val="40000"/>
                              </a:schemeClr>
                            </a:glo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2015 год, отчет</a:t>
                      </a:r>
                      <a:endParaRPr lang="ru-RU" sz="1600" dirty="0">
                        <a:effectLst>
                          <a:glow rad="63500">
                            <a:schemeClr val="accent6">
                              <a:satMod val="175000"/>
                              <a:alpha val="40000"/>
                            </a:schemeClr>
                          </a:glo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effectLst>
                            <a:glow rad="63500">
                              <a:schemeClr val="accent6">
                                <a:satMod val="175000"/>
                                <a:alpha val="40000"/>
                              </a:schemeClr>
                            </a:glo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2016 год, оценка</a:t>
                      </a:r>
                      <a:endParaRPr lang="ru-RU" sz="1600" dirty="0">
                        <a:effectLst>
                          <a:glow rad="63500">
                            <a:schemeClr val="accent6">
                              <a:satMod val="175000"/>
                              <a:alpha val="40000"/>
                            </a:schemeClr>
                          </a:glo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effectLst>
                            <a:glow rad="63500">
                              <a:schemeClr val="accent6">
                                <a:satMod val="175000"/>
                                <a:alpha val="40000"/>
                              </a:schemeClr>
                            </a:glo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Прогноз</a:t>
                      </a:r>
                      <a:endParaRPr lang="ru-RU" sz="1600" dirty="0">
                        <a:effectLst>
                          <a:glow rad="63500">
                            <a:schemeClr val="accent6">
                              <a:satMod val="175000"/>
                              <a:alpha val="40000"/>
                            </a:schemeClr>
                          </a:glo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1600" dirty="0">
                        <a:effectLst>
                          <a:glow rad="63500">
                            <a:schemeClr val="accent6">
                              <a:satMod val="175000"/>
                              <a:alpha val="40000"/>
                            </a:schemeClr>
                          </a:glo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2">
                            <a:shade val="30000"/>
                            <a:satMod val="115000"/>
                          </a:schemeClr>
                        </a:gs>
                        <a:gs pos="50000">
                          <a:schemeClr val="accent2">
                            <a:shade val="67500"/>
                            <a:satMod val="115000"/>
                          </a:schemeClr>
                        </a:gs>
                        <a:gs pos="100000">
                          <a:schemeClr val="accent2">
                            <a:shade val="100000"/>
                            <a:satMod val="115000"/>
                          </a:scheme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1600" dirty="0">
                        <a:effectLst>
                          <a:glow rad="63500">
                            <a:schemeClr val="accent6">
                              <a:satMod val="175000"/>
                              <a:alpha val="40000"/>
                            </a:schemeClr>
                          </a:glo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2">
                            <a:shade val="30000"/>
                            <a:satMod val="115000"/>
                          </a:schemeClr>
                        </a:gs>
                        <a:gs pos="50000">
                          <a:schemeClr val="accent2">
                            <a:shade val="67500"/>
                            <a:satMod val="115000"/>
                          </a:schemeClr>
                        </a:gs>
                        <a:gs pos="100000">
                          <a:schemeClr val="accent2">
                            <a:shade val="100000"/>
                            <a:satMod val="115000"/>
                          </a:scheme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</a:tcPr>
                </a:tc>
              </a:tr>
              <a:tr h="65393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0" cap="none" spc="0" dirty="0" smtClean="0">
                          <a:ln w="18415" cmpd="sng">
                            <a:solidFill>
                              <a:srgbClr val="FFFFFF"/>
                            </a:solidFill>
                            <a:prstDash val="solid"/>
                          </a:ln>
                          <a:solidFill>
                            <a:srgbClr val="FFFFFF"/>
                          </a:solidFill>
                          <a:effectLst>
                            <a:outerShdw blurRad="63500" dir="3600000" algn="tl" rotWithShape="0">
                              <a:srgbClr val="000000">
                                <a:alpha val="70000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2017 год</a:t>
                      </a:r>
                      <a:endParaRPr lang="ru-RU" b="0" cap="none" spc="0" dirty="0">
                        <a:ln w="18415" cmpd="sng">
                          <a:solidFill>
                            <a:srgbClr val="FFFFFF"/>
                          </a:solidFill>
                          <a:prstDash val="solid"/>
                        </a:ln>
                        <a:solidFill>
                          <a:srgbClr val="FFFFFF"/>
                        </a:solidFill>
                        <a:effectLst>
                          <a:outerShdw blurRad="63500" dir="3600000" algn="tl" rotWithShape="0">
                            <a:srgbClr val="000000">
                              <a:alpha val="70000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cap="none" spc="0" dirty="0" smtClean="0">
                          <a:ln w="18415" cmpd="sng">
                            <a:solidFill>
                              <a:srgbClr val="FFFFFF"/>
                            </a:solidFill>
                            <a:prstDash val="solid"/>
                          </a:ln>
                          <a:solidFill>
                            <a:srgbClr val="FFFFFF"/>
                          </a:solidFill>
                          <a:effectLst>
                            <a:outerShdw blurRad="63500" dir="3600000" algn="tl" rotWithShape="0">
                              <a:srgbClr val="000000">
                                <a:alpha val="70000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2018 год</a:t>
                      </a:r>
                      <a:endParaRPr lang="ru-RU" sz="1600" b="0" cap="none" spc="0" dirty="0">
                        <a:ln w="18415" cmpd="sng">
                          <a:solidFill>
                            <a:srgbClr val="FFFFFF"/>
                          </a:solidFill>
                          <a:prstDash val="solid"/>
                        </a:ln>
                        <a:solidFill>
                          <a:srgbClr val="FFFFFF"/>
                        </a:solidFill>
                        <a:effectLst>
                          <a:outerShdw blurRad="63500" dir="3600000" algn="tl" rotWithShape="0">
                            <a:srgbClr val="000000">
                              <a:alpha val="70000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cap="none" spc="0" dirty="0" smtClean="0">
                          <a:ln w="18415" cmpd="sng">
                            <a:solidFill>
                              <a:srgbClr val="FFFFFF"/>
                            </a:solidFill>
                            <a:prstDash val="solid"/>
                          </a:ln>
                          <a:solidFill>
                            <a:srgbClr val="FFFFFF"/>
                          </a:solidFill>
                          <a:effectLst>
                            <a:outerShdw blurRad="63500" dir="3600000" algn="tl" rotWithShape="0">
                              <a:srgbClr val="000000">
                                <a:alpha val="70000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2019 год</a:t>
                      </a:r>
                      <a:endParaRPr lang="ru-RU" sz="1600" b="0" cap="none" spc="0" dirty="0">
                        <a:ln w="18415" cmpd="sng">
                          <a:solidFill>
                            <a:srgbClr val="FFFFFF"/>
                          </a:solidFill>
                          <a:prstDash val="solid"/>
                        </a:ln>
                        <a:solidFill>
                          <a:srgbClr val="FFFFFF"/>
                        </a:solidFill>
                        <a:effectLst>
                          <a:outerShdw blurRad="63500" dir="3600000" algn="tl" rotWithShape="0">
                            <a:srgbClr val="000000">
                              <a:alpha val="70000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</a:tr>
              <a:tr h="369712">
                <a:tc>
                  <a:txBody>
                    <a:bodyPr/>
                    <a:lstStyle/>
                    <a:p>
                      <a:pPr algn="l"/>
                      <a:r>
                        <a:rPr lang="ru-RU" sz="1400" dirty="0" smtClean="0">
                          <a:solidFill>
                            <a:schemeClr val="bg2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Доходы, всего</a:t>
                      </a:r>
                      <a:endParaRPr lang="ru-RU" sz="1400" dirty="0">
                        <a:solidFill>
                          <a:schemeClr val="bg2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bg2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2 416 095</a:t>
                      </a:r>
                      <a:endParaRPr lang="ru-RU" sz="1600" b="1" dirty="0">
                        <a:solidFill>
                          <a:schemeClr val="bg2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bg2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2 192 312</a:t>
                      </a:r>
                      <a:endParaRPr lang="ru-RU" sz="1600" b="1" dirty="0">
                        <a:solidFill>
                          <a:schemeClr val="bg2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bg2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2 058 295,9</a:t>
                      </a:r>
                      <a:endParaRPr lang="ru-RU" sz="1600" b="1" dirty="0">
                        <a:solidFill>
                          <a:schemeClr val="bg2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bg2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2 006 582,2</a:t>
                      </a:r>
                      <a:endParaRPr lang="ru-RU" sz="1600" b="1" dirty="0">
                        <a:solidFill>
                          <a:schemeClr val="bg2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bg2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2 032 768,4</a:t>
                      </a:r>
                      <a:endParaRPr lang="ru-RU" sz="1600" b="1" dirty="0">
                        <a:solidFill>
                          <a:schemeClr val="bg2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571373">
                <a:tc>
                  <a:txBody>
                    <a:bodyPr/>
                    <a:lstStyle/>
                    <a:p>
                      <a:pPr algn="l"/>
                      <a:r>
                        <a:rPr lang="ru-RU" sz="1400" dirty="0" smtClean="0">
                          <a:solidFill>
                            <a:schemeClr val="bg2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Налоговые и неналоговые</a:t>
                      </a:r>
                      <a:r>
                        <a:rPr lang="ru-RU" sz="1400" baseline="0" dirty="0" smtClean="0">
                          <a:solidFill>
                            <a:schemeClr val="bg2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доходы</a:t>
                      </a:r>
                      <a:endParaRPr lang="ru-RU" sz="1400" dirty="0">
                        <a:solidFill>
                          <a:schemeClr val="bg2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bg2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1 116 820</a:t>
                      </a:r>
                      <a:endParaRPr lang="ru-RU" sz="1600" b="1" dirty="0">
                        <a:solidFill>
                          <a:schemeClr val="bg2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bg2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998 125</a:t>
                      </a:r>
                      <a:endParaRPr lang="ru-RU" sz="1600" b="1" dirty="0">
                        <a:solidFill>
                          <a:schemeClr val="bg2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bg2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1 009 756</a:t>
                      </a:r>
                      <a:endParaRPr lang="ru-RU" sz="1600" b="1" dirty="0">
                        <a:solidFill>
                          <a:schemeClr val="bg2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bg2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1 039 533</a:t>
                      </a:r>
                      <a:endParaRPr lang="ru-RU" sz="1600" b="1" dirty="0">
                        <a:solidFill>
                          <a:schemeClr val="bg2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bg2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1 069 448</a:t>
                      </a:r>
                      <a:endParaRPr lang="ru-RU" sz="1600" b="1" dirty="0">
                        <a:solidFill>
                          <a:schemeClr val="bg2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69712">
                <a:tc>
                  <a:txBody>
                    <a:bodyPr/>
                    <a:lstStyle/>
                    <a:p>
                      <a:pPr algn="l"/>
                      <a:r>
                        <a:rPr lang="ru-RU" sz="1400" dirty="0" smtClean="0">
                          <a:solidFill>
                            <a:schemeClr val="bg2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Безвозмездные поступления</a:t>
                      </a:r>
                      <a:endParaRPr lang="ru-RU" sz="1400" dirty="0">
                        <a:solidFill>
                          <a:schemeClr val="bg2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bg2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1 241 772</a:t>
                      </a:r>
                      <a:endParaRPr lang="ru-RU" sz="1600" b="1" dirty="0">
                        <a:solidFill>
                          <a:schemeClr val="bg2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bg2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1 119 045</a:t>
                      </a:r>
                      <a:endParaRPr lang="ru-RU" sz="1600" b="1" dirty="0">
                        <a:solidFill>
                          <a:schemeClr val="bg2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bg2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940 730,9</a:t>
                      </a:r>
                      <a:endParaRPr lang="ru-RU" sz="1600" b="1" dirty="0">
                        <a:solidFill>
                          <a:schemeClr val="bg2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bg2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934 377,2</a:t>
                      </a:r>
                      <a:endParaRPr lang="ru-RU" sz="1600" b="1" dirty="0">
                        <a:solidFill>
                          <a:schemeClr val="bg2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bg2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930 648,4</a:t>
                      </a:r>
                      <a:endParaRPr lang="ru-RU" sz="1600" b="1" dirty="0">
                        <a:solidFill>
                          <a:schemeClr val="bg2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571373">
                <a:tc>
                  <a:txBody>
                    <a:bodyPr/>
                    <a:lstStyle/>
                    <a:p>
                      <a:pPr algn="l"/>
                      <a:r>
                        <a:rPr lang="ru-RU" sz="1400" b="0" dirty="0" smtClean="0">
                          <a:solidFill>
                            <a:schemeClr val="bg2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Дотации на выравнивание бюджетной обеспеченности</a:t>
                      </a:r>
                      <a:endParaRPr lang="ru-RU" sz="1400" b="0" dirty="0">
                        <a:solidFill>
                          <a:schemeClr val="bg2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bg2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57 503</a:t>
                      </a:r>
                      <a:endParaRPr lang="ru-RU" sz="1600" b="1" dirty="0">
                        <a:solidFill>
                          <a:schemeClr val="bg2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bg2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75 142</a:t>
                      </a:r>
                      <a:endParaRPr lang="ru-RU" sz="1600" b="1" dirty="0">
                        <a:solidFill>
                          <a:schemeClr val="bg2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bg2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107 809</a:t>
                      </a:r>
                      <a:endParaRPr lang="ru-RU" sz="1600" b="1" dirty="0">
                        <a:solidFill>
                          <a:schemeClr val="bg2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bg2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32 672</a:t>
                      </a:r>
                      <a:endParaRPr lang="ru-RU" sz="1600" b="1" dirty="0">
                        <a:solidFill>
                          <a:schemeClr val="bg2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bg2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32</a:t>
                      </a:r>
                      <a:r>
                        <a:rPr lang="ru-RU" sz="1600" b="1" baseline="0" dirty="0" smtClean="0">
                          <a:solidFill>
                            <a:schemeClr val="bg2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672</a:t>
                      </a:r>
                      <a:endParaRPr lang="ru-RU" sz="1600" b="1" dirty="0">
                        <a:solidFill>
                          <a:schemeClr val="bg2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571373">
                <a:tc>
                  <a:txBody>
                    <a:bodyPr/>
                    <a:lstStyle/>
                    <a:p>
                      <a:pPr algn="l"/>
                      <a:r>
                        <a:rPr lang="ru-RU" sz="1400" b="0" dirty="0" smtClean="0">
                          <a:solidFill>
                            <a:schemeClr val="bg2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Темпы прироста доходов к предыдущему году, %</a:t>
                      </a:r>
                      <a:endParaRPr lang="ru-RU" sz="1400" b="0" dirty="0">
                        <a:solidFill>
                          <a:schemeClr val="bg2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bg2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+ 5,4</a:t>
                      </a:r>
                      <a:endParaRPr lang="ru-RU" sz="1600" b="1" dirty="0">
                        <a:solidFill>
                          <a:schemeClr val="bg2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bg2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- 9,3</a:t>
                      </a:r>
                      <a:endParaRPr lang="ru-RU" sz="1600" b="1" dirty="0">
                        <a:solidFill>
                          <a:schemeClr val="bg2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bg2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- 6,1</a:t>
                      </a:r>
                      <a:endParaRPr lang="ru-RU" sz="1600" b="1" dirty="0">
                        <a:solidFill>
                          <a:schemeClr val="bg2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bg2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-2,0</a:t>
                      </a:r>
                      <a:endParaRPr lang="ru-RU" sz="1600" b="1" dirty="0">
                        <a:solidFill>
                          <a:schemeClr val="bg2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bg2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+ 1,3</a:t>
                      </a:r>
                      <a:endParaRPr lang="ru-RU" sz="1600" b="1" dirty="0">
                        <a:solidFill>
                          <a:schemeClr val="bg2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69712">
                <a:tc>
                  <a:txBody>
                    <a:bodyPr/>
                    <a:lstStyle/>
                    <a:p>
                      <a:pPr algn="l"/>
                      <a:r>
                        <a:rPr lang="ru-RU" sz="1400" b="0" dirty="0" smtClean="0">
                          <a:solidFill>
                            <a:schemeClr val="bg2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 том числе</a:t>
                      </a:r>
                      <a:endParaRPr lang="ru-RU" sz="1400" b="0" dirty="0">
                        <a:solidFill>
                          <a:schemeClr val="bg2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600" b="1" dirty="0">
                        <a:solidFill>
                          <a:schemeClr val="bg2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600" b="1" dirty="0">
                        <a:solidFill>
                          <a:schemeClr val="bg2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600" b="1" dirty="0">
                        <a:solidFill>
                          <a:schemeClr val="bg2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600" b="1" dirty="0">
                        <a:solidFill>
                          <a:schemeClr val="bg2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600" b="1" dirty="0">
                        <a:solidFill>
                          <a:schemeClr val="bg2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571373">
                <a:tc>
                  <a:txBody>
                    <a:bodyPr/>
                    <a:lstStyle/>
                    <a:p>
                      <a:pPr algn="l"/>
                      <a:r>
                        <a:rPr lang="ru-RU" sz="1400" dirty="0" smtClean="0">
                          <a:solidFill>
                            <a:schemeClr val="bg2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Налоговые и неналоговые</a:t>
                      </a:r>
                      <a:r>
                        <a:rPr lang="ru-RU" sz="1400" baseline="0" dirty="0" smtClean="0">
                          <a:solidFill>
                            <a:schemeClr val="bg2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доходы</a:t>
                      </a:r>
                      <a:endParaRPr lang="ru-RU" sz="1400" dirty="0">
                        <a:solidFill>
                          <a:schemeClr val="bg2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bg2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ru-RU" sz="1600" b="1" dirty="0">
                        <a:solidFill>
                          <a:schemeClr val="bg2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bg2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- 10,6</a:t>
                      </a:r>
                      <a:endParaRPr lang="ru-RU" sz="1600" b="1" dirty="0">
                        <a:solidFill>
                          <a:schemeClr val="bg2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bg2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1,2</a:t>
                      </a:r>
                      <a:endParaRPr lang="ru-RU" sz="1600" b="1" dirty="0">
                        <a:solidFill>
                          <a:schemeClr val="bg2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bg2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+ 4,0</a:t>
                      </a:r>
                      <a:endParaRPr lang="ru-RU" sz="1600" b="1" dirty="0">
                        <a:solidFill>
                          <a:schemeClr val="bg2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bg2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+ 2,9</a:t>
                      </a:r>
                      <a:endParaRPr lang="ru-RU" sz="1600" b="1" dirty="0">
                        <a:solidFill>
                          <a:schemeClr val="bg2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69712">
                <a:tc>
                  <a:txBody>
                    <a:bodyPr/>
                    <a:lstStyle/>
                    <a:p>
                      <a:pPr algn="l"/>
                      <a:r>
                        <a:rPr lang="ru-RU" sz="1400" dirty="0" smtClean="0">
                          <a:solidFill>
                            <a:schemeClr val="bg2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Безвозмездные поступления</a:t>
                      </a:r>
                      <a:endParaRPr lang="ru-RU" sz="1400" dirty="0">
                        <a:solidFill>
                          <a:schemeClr val="bg2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bg2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+</a:t>
                      </a:r>
                      <a:r>
                        <a:rPr lang="ru-RU" sz="1600" b="1" baseline="0" dirty="0" smtClean="0">
                          <a:solidFill>
                            <a:schemeClr val="bg2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10,7</a:t>
                      </a:r>
                      <a:endParaRPr lang="ru-RU" sz="1600" b="1" dirty="0">
                        <a:solidFill>
                          <a:schemeClr val="bg2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bg2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- 9,9</a:t>
                      </a:r>
                      <a:endParaRPr lang="ru-RU" sz="1600" b="1" dirty="0">
                        <a:solidFill>
                          <a:schemeClr val="bg2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bg2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- 15,9</a:t>
                      </a:r>
                      <a:endParaRPr lang="ru-RU" sz="1600" b="1" dirty="0">
                        <a:solidFill>
                          <a:schemeClr val="bg2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bg2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- 0,7</a:t>
                      </a:r>
                      <a:endParaRPr lang="ru-RU" sz="1600" b="1" dirty="0">
                        <a:solidFill>
                          <a:schemeClr val="bg2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bg2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- 0,4</a:t>
                      </a:r>
                      <a:endParaRPr lang="ru-RU" sz="1600" b="1" dirty="0">
                        <a:solidFill>
                          <a:schemeClr val="bg2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571373">
                <a:tc>
                  <a:txBody>
                    <a:bodyPr/>
                    <a:lstStyle/>
                    <a:p>
                      <a:pPr algn="l"/>
                      <a:r>
                        <a:rPr lang="ru-RU" sz="1400" b="0" dirty="0" smtClean="0">
                          <a:solidFill>
                            <a:schemeClr val="bg2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Дотации на выравнивание бюджетной обеспеченности</a:t>
                      </a:r>
                      <a:endParaRPr lang="ru-RU" sz="1400" b="0" dirty="0">
                        <a:solidFill>
                          <a:schemeClr val="bg2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bg2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+12,4</a:t>
                      </a:r>
                      <a:endParaRPr lang="ru-RU" sz="1600" b="1" dirty="0">
                        <a:solidFill>
                          <a:schemeClr val="bg2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bg2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+30,7</a:t>
                      </a:r>
                      <a:endParaRPr lang="ru-RU" sz="1600" b="1" dirty="0">
                        <a:solidFill>
                          <a:schemeClr val="bg2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bg2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+ 43,5</a:t>
                      </a:r>
                      <a:endParaRPr lang="ru-RU" sz="1600" b="1" dirty="0">
                        <a:solidFill>
                          <a:schemeClr val="bg2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bg2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-69,7</a:t>
                      </a:r>
                      <a:endParaRPr lang="ru-RU" sz="1600" b="1" dirty="0">
                        <a:solidFill>
                          <a:schemeClr val="bg2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bg2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ru-RU" sz="1600" b="1" dirty="0">
                        <a:solidFill>
                          <a:schemeClr val="bg2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ижний колонтитул 3"/>
          <p:cNvSpPr>
            <a:spLocks noGrp="1"/>
          </p:cNvSpPr>
          <p:nvPr/>
        </p:nvSpPr>
        <p:spPr>
          <a:xfrm>
            <a:off x="0" y="142852"/>
            <a:ext cx="9144000" cy="1643075"/>
          </a:xfrm>
          <a:prstGeom prst="rect">
            <a:avLst/>
          </a:prstGeom>
          <a:noFill/>
          <a:ln>
            <a:solidFill>
              <a:schemeClr val="bg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txBody>
          <a:bodyPr anchor="ctr"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>
              <a:defRPr/>
            </a:pPr>
            <a:endParaRPr lang="ru-RU" sz="2800" b="1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857488" y="100010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graphicFrame>
        <p:nvGraphicFramePr>
          <p:cNvPr id="17" name="Диаграмма 16"/>
          <p:cNvGraphicFramePr/>
          <p:nvPr/>
        </p:nvGraphicFramePr>
        <p:xfrm>
          <a:off x="0" y="1484784"/>
          <a:ext cx="9144000" cy="507207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8" name="TextBox 17"/>
          <p:cNvSpPr txBox="1"/>
          <p:nvPr/>
        </p:nvSpPr>
        <p:spPr>
          <a:xfrm>
            <a:off x="7643834" y="1268760"/>
            <a:ext cx="12144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тыс. руб.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0" y="428604"/>
            <a:ext cx="914400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ДОХОДЫ БЮДЖЕТА ГОРОДА КОВРОВА НА </a:t>
            </a:r>
            <a:r>
              <a:rPr lang="ru-RU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2016-2019</a:t>
            </a:r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ГОДЫ</a:t>
            </a:r>
          </a:p>
        </p:txBody>
      </p:sp>
      <p:sp>
        <p:nvSpPr>
          <p:cNvPr id="8" name="TextBox 1"/>
          <p:cNvSpPr txBox="1"/>
          <p:nvPr/>
        </p:nvSpPr>
        <p:spPr>
          <a:xfrm>
            <a:off x="1857356" y="1988840"/>
            <a:ext cx="1285884" cy="1154408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2 058 295,9</a:t>
            </a:r>
            <a:endParaRPr lang="ru-RU" sz="16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1"/>
          <p:cNvSpPr txBox="1"/>
          <p:nvPr/>
        </p:nvSpPr>
        <p:spPr>
          <a:xfrm>
            <a:off x="5286380" y="1988840"/>
            <a:ext cx="1285884" cy="940093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2 032 768,4</a:t>
            </a:r>
            <a:endParaRPr lang="ru-RU" sz="16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Выгнутая вверх стрелка 19"/>
          <p:cNvSpPr/>
          <p:nvPr/>
        </p:nvSpPr>
        <p:spPr>
          <a:xfrm>
            <a:off x="1157431" y="2708920"/>
            <a:ext cx="1234758" cy="576064"/>
          </a:xfrm>
          <a:prstGeom prst="curvedDownArrow">
            <a:avLst>
              <a:gd name="adj1" fmla="val 25000"/>
              <a:gd name="adj2" fmla="val 51591"/>
              <a:gd name="adj3" fmla="val 25000"/>
            </a:avLst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/>
          </a:p>
        </p:txBody>
      </p:sp>
      <p:sp>
        <p:nvSpPr>
          <p:cNvPr id="21" name="Выгнутая вверх стрелка 20"/>
          <p:cNvSpPr/>
          <p:nvPr/>
        </p:nvSpPr>
        <p:spPr>
          <a:xfrm>
            <a:off x="1259632" y="4437112"/>
            <a:ext cx="1071570" cy="576064"/>
          </a:xfrm>
          <a:prstGeom prst="curvedDownArrow">
            <a:avLst>
              <a:gd name="adj1" fmla="val 25000"/>
              <a:gd name="adj2" fmla="val 48992"/>
              <a:gd name="adj3" fmla="val 25000"/>
            </a:avLst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/>
          </a:p>
        </p:txBody>
      </p:sp>
      <p:sp>
        <p:nvSpPr>
          <p:cNvPr id="22" name="Выгнутая вверх стрелка 21"/>
          <p:cNvSpPr/>
          <p:nvPr/>
        </p:nvSpPr>
        <p:spPr>
          <a:xfrm rot="1247193">
            <a:off x="1214042" y="3572606"/>
            <a:ext cx="1074164" cy="363332"/>
          </a:xfrm>
          <a:prstGeom prst="curvedDownArrow">
            <a:avLst>
              <a:gd name="adj1" fmla="val 50000"/>
              <a:gd name="adj2" fmla="val 13447"/>
              <a:gd name="adj3" fmla="val 25000"/>
            </a:avLst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/>
          </a:p>
        </p:txBody>
      </p:sp>
      <p:sp>
        <p:nvSpPr>
          <p:cNvPr id="23" name="TextBox 1"/>
          <p:cNvSpPr txBox="1"/>
          <p:nvPr/>
        </p:nvSpPr>
        <p:spPr>
          <a:xfrm>
            <a:off x="1285852" y="3140968"/>
            <a:ext cx="928694" cy="573784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sz="1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+ 36 033</a:t>
            </a:r>
            <a:endParaRPr lang="ru-RU" sz="1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TextBox 1"/>
          <p:cNvSpPr txBox="1"/>
          <p:nvPr/>
        </p:nvSpPr>
        <p:spPr>
          <a:xfrm>
            <a:off x="1214414" y="4941168"/>
            <a:ext cx="1053330" cy="630972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sz="1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- 178 313,4</a:t>
            </a:r>
            <a:endParaRPr lang="ru-RU" sz="1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TextBox 1"/>
          <p:cNvSpPr txBox="1"/>
          <p:nvPr/>
        </p:nvSpPr>
        <p:spPr>
          <a:xfrm>
            <a:off x="1142976" y="3861048"/>
            <a:ext cx="928694" cy="576064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sz="1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- 24 402</a:t>
            </a:r>
            <a:endParaRPr lang="ru-RU" sz="1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TextBox 1"/>
          <p:cNvSpPr txBox="1"/>
          <p:nvPr/>
        </p:nvSpPr>
        <p:spPr>
          <a:xfrm>
            <a:off x="3000364" y="5085184"/>
            <a:ext cx="928694" cy="415518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sz="1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-6 353,7</a:t>
            </a:r>
            <a:endParaRPr lang="ru-RU" sz="1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TextBox 1"/>
          <p:cNvSpPr txBox="1"/>
          <p:nvPr/>
        </p:nvSpPr>
        <p:spPr>
          <a:xfrm>
            <a:off x="3000364" y="4149080"/>
            <a:ext cx="928694" cy="780118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sz="1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- 15 953</a:t>
            </a:r>
            <a:endParaRPr lang="ru-RU" sz="1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TextBox 1"/>
          <p:cNvSpPr txBox="1"/>
          <p:nvPr/>
        </p:nvSpPr>
        <p:spPr>
          <a:xfrm>
            <a:off x="3000364" y="3429000"/>
            <a:ext cx="928694" cy="785818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sz="1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+45 730</a:t>
            </a:r>
            <a:endParaRPr lang="ru-RU" sz="1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" name="TextBox 1"/>
          <p:cNvSpPr txBox="1"/>
          <p:nvPr/>
        </p:nvSpPr>
        <p:spPr>
          <a:xfrm>
            <a:off x="4643438" y="5085184"/>
            <a:ext cx="928694" cy="415518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sz="1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+3 728,8</a:t>
            </a:r>
            <a:endParaRPr lang="ru-RU" sz="1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6" name="TextBox 1"/>
          <p:cNvSpPr txBox="1"/>
          <p:nvPr/>
        </p:nvSpPr>
        <p:spPr>
          <a:xfrm>
            <a:off x="4643438" y="4149080"/>
            <a:ext cx="928694" cy="504056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sz="1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- 1 473</a:t>
            </a:r>
            <a:endParaRPr lang="ru-RU" sz="1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7" name="TextBox 1"/>
          <p:cNvSpPr txBox="1"/>
          <p:nvPr/>
        </p:nvSpPr>
        <p:spPr>
          <a:xfrm>
            <a:off x="4714876" y="3356992"/>
            <a:ext cx="928694" cy="714950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sz="1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+31 388</a:t>
            </a:r>
            <a:endParaRPr lang="ru-RU" sz="1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8" name="Выгнутая вверх стрелка 37"/>
          <p:cNvSpPr/>
          <p:nvPr/>
        </p:nvSpPr>
        <p:spPr>
          <a:xfrm>
            <a:off x="1142976" y="5301208"/>
            <a:ext cx="1143008" cy="504056"/>
          </a:xfrm>
          <a:prstGeom prst="curvedDownArrow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/>
          </a:p>
        </p:txBody>
      </p:sp>
      <p:sp>
        <p:nvSpPr>
          <p:cNvPr id="39" name="TextBox 1"/>
          <p:cNvSpPr txBox="1"/>
          <p:nvPr/>
        </p:nvSpPr>
        <p:spPr>
          <a:xfrm>
            <a:off x="1285852" y="5786454"/>
            <a:ext cx="928694" cy="285752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sz="1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- 32 667</a:t>
            </a:r>
            <a:endParaRPr lang="ru-RU" sz="1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" name="Выгнутая вверх стрелка 39"/>
          <p:cNvSpPr/>
          <p:nvPr/>
        </p:nvSpPr>
        <p:spPr>
          <a:xfrm>
            <a:off x="2857488" y="5517232"/>
            <a:ext cx="1143008" cy="288032"/>
          </a:xfrm>
          <a:prstGeom prst="curvedDownArrow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/>
          </a:p>
        </p:txBody>
      </p:sp>
      <p:sp>
        <p:nvSpPr>
          <p:cNvPr id="41" name="Выгнутая вверх стрелка 40"/>
          <p:cNvSpPr/>
          <p:nvPr/>
        </p:nvSpPr>
        <p:spPr>
          <a:xfrm>
            <a:off x="2857488" y="4725144"/>
            <a:ext cx="1143008" cy="432048"/>
          </a:xfrm>
          <a:prstGeom prst="curvedDownArrow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/>
          </a:p>
        </p:txBody>
      </p:sp>
      <p:sp>
        <p:nvSpPr>
          <p:cNvPr id="42" name="Выгнутая вверх стрелка 41"/>
          <p:cNvSpPr/>
          <p:nvPr/>
        </p:nvSpPr>
        <p:spPr>
          <a:xfrm>
            <a:off x="2857488" y="3933056"/>
            <a:ext cx="1000132" cy="216024"/>
          </a:xfrm>
          <a:prstGeom prst="curvedDownArrow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/>
          </a:p>
        </p:txBody>
      </p:sp>
      <p:sp>
        <p:nvSpPr>
          <p:cNvPr id="43" name="Выгнутая вверх стрелка 42"/>
          <p:cNvSpPr/>
          <p:nvPr/>
        </p:nvSpPr>
        <p:spPr>
          <a:xfrm>
            <a:off x="2857488" y="2924944"/>
            <a:ext cx="1143008" cy="576064"/>
          </a:xfrm>
          <a:prstGeom prst="curvedDownArrow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/>
          </a:p>
        </p:txBody>
      </p:sp>
      <p:sp>
        <p:nvSpPr>
          <p:cNvPr id="44" name="TextBox 1"/>
          <p:cNvSpPr txBox="1"/>
          <p:nvPr/>
        </p:nvSpPr>
        <p:spPr>
          <a:xfrm>
            <a:off x="2915816" y="5733256"/>
            <a:ext cx="1084680" cy="481826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sz="1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- 75 137</a:t>
            </a:r>
            <a:endParaRPr lang="ru-RU" sz="1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5" name="Выгнутая вверх стрелка 44"/>
          <p:cNvSpPr/>
          <p:nvPr/>
        </p:nvSpPr>
        <p:spPr>
          <a:xfrm>
            <a:off x="4572000" y="5517232"/>
            <a:ext cx="1143008" cy="360040"/>
          </a:xfrm>
          <a:prstGeom prst="curvedDownArrow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/>
          </a:p>
        </p:txBody>
      </p:sp>
      <p:sp>
        <p:nvSpPr>
          <p:cNvPr id="46" name="Выгнутая вверх стрелка 45"/>
          <p:cNvSpPr/>
          <p:nvPr/>
        </p:nvSpPr>
        <p:spPr>
          <a:xfrm>
            <a:off x="4572000" y="4797152"/>
            <a:ext cx="1143008" cy="360040"/>
          </a:xfrm>
          <a:prstGeom prst="curvedDownArrow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/>
          </a:p>
        </p:txBody>
      </p:sp>
      <p:sp>
        <p:nvSpPr>
          <p:cNvPr id="47" name="Выгнутая вверх стрелка 46"/>
          <p:cNvSpPr/>
          <p:nvPr/>
        </p:nvSpPr>
        <p:spPr>
          <a:xfrm>
            <a:off x="4500562" y="3861048"/>
            <a:ext cx="1143008" cy="360040"/>
          </a:xfrm>
          <a:prstGeom prst="curvedDownArrow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/>
          </a:p>
        </p:txBody>
      </p:sp>
      <p:sp>
        <p:nvSpPr>
          <p:cNvPr id="48" name="Выгнутая вверх стрелка 47"/>
          <p:cNvSpPr/>
          <p:nvPr/>
        </p:nvSpPr>
        <p:spPr>
          <a:xfrm>
            <a:off x="4572000" y="2996952"/>
            <a:ext cx="1143008" cy="432048"/>
          </a:xfrm>
          <a:prstGeom prst="curvedDownArrow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/>
          </a:p>
        </p:txBody>
      </p:sp>
      <p:sp>
        <p:nvSpPr>
          <p:cNvPr id="49" name="TextBox 1"/>
          <p:cNvSpPr txBox="1"/>
          <p:nvPr/>
        </p:nvSpPr>
        <p:spPr>
          <a:xfrm>
            <a:off x="4714876" y="5805264"/>
            <a:ext cx="857256" cy="360040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sz="1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endParaRPr lang="ru-RU" sz="1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124448233"/>
      </p:ext>
    </p:extLst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TextBox 3"/>
          <p:cNvSpPr txBox="1">
            <a:spLocks noChangeArrowheads="1"/>
          </p:cNvSpPr>
          <p:nvPr/>
        </p:nvSpPr>
        <p:spPr bwMode="auto">
          <a:xfrm>
            <a:off x="2857500" y="1000125"/>
            <a:ext cx="1841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/>
          </a:p>
        </p:txBody>
      </p:sp>
      <p:sp>
        <p:nvSpPr>
          <p:cNvPr id="2052" name="TextBox 18"/>
          <p:cNvSpPr txBox="1">
            <a:spLocks noChangeArrowheads="1"/>
          </p:cNvSpPr>
          <p:nvPr/>
        </p:nvSpPr>
        <p:spPr bwMode="auto">
          <a:xfrm>
            <a:off x="0" y="0"/>
            <a:ext cx="914400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 b="1" dirty="0">
                <a:cs typeface="Times New Roman" pitchFamily="18" charset="0"/>
              </a:rPr>
              <a:t>ОБЪЕМ И СТРУКТУРА НАЛОГОВЫХ ДОХОДОВ </a:t>
            </a:r>
          </a:p>
          <a:p>
            <a:r>
              <a:rPr lang="ru-RU" sz="2800" b="1" dirty="0">
                <a:cs typeface="Times New Roman" pitchFamily="18" charset="0"/>
              </a:rPr>
              <a:t>НА </a:t>
            </a:r>
            <a:r>
              <a:rPr lang="ru-RU" sz="2800" b="1" dirty="0" smtClean="0">
                <a:cs typeface="Times New Roman" pitchFamily="18" charset="0"/>
              </a:rPr>
              <a:t>2016 – 2019 </a:t>
            </a:r>
            <a:r>
              <a:rPr lang="ru-RU" sz="2800" b="1" dirty="0">
                <a:cs typeface="Times New Roman" pitchFamily="18" charset="0"/>
              </a:rPr>
              <a:t>ГОДЫ</a:t>
            </a:r>
          </a:p>
        </p:txBody>
      </p:sp>
      <p:graphicFrame>
        <p:nvGraphicFramePr>
          <p:cNvPr id="2050" name="Диаграмма 7"/>
          <p:cNvGraphicFramePr>
            <a:graphicFrameLocks/>
          </p:cNvGraphicFramePr>
          <p:nvPr/>
        </p:nvGraphicFramePr>
        <p:xfrm>
          <a:off x="323850" y="1887538"/>
          <a:ext cx="8451850" cy="4306887"/>
        </p:xfrm>
        <a:graphic>
          <a:graphicData uri="http://schemas.openxmlformats.org/presentationml/2006/ole">
            <p:oleObj spid="_x0000_s2050" name="Worksheet" r:id="rId4" imgW="8801100" imgH="4638675" progId="Excel.Sheet.8">
              <p:embed/>
            </p:oleObj>
          </a:graphicData>
        </a:graphic>
      </p:graphicFrame>
      <p:sp>
        <p:nvSpPr>
          <p:cNvPr id="2053" name="TextBox 1"/>
          <p:cNvSpPr txBox="1">
            <a:spLocks noChangeArrowheads="1"/>
          </p:cNvSpPr>
          <p:nvPr/>
        </p:nvSpPr>
        <p:spPr bwMode="auto">
          <a:xfrm>
            <a:off x="1043608" y="1700808"/>
            <a:ext cx="1440159" cy="504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ru-RU" sz="2400" b="1" dirty="0" smtClean="0">
                <a:cs typeface="Times New Roman" pitchFamily="18" charset="0"/>
              </a:rPr>
              <a:t>846 943</a:t>
            </a:r>
            <a:endParaRPr lang="ru-RU" sz="2400" b="1" dirty="0">
              <a:cs typeface="Times New Roman" pitchFamily="18" charset="0"/>
            </a:endParaRPr>
          </a:p>
        </p:txBody>
      </p:sp>
      <p:sp>
        <p:nvSpPr>
          <p:cNvPr id="2054" name="TextBox 1"/>
          <p:cNvSpPr txBox="1">
            <a:spLocks noChangeArrowheads="1"/>
          </p:cNvSpPr>
          <p:nvPr/>
        </p:nvSpPr>
        <p:spPr bwMode="auto">
          <a:xfrm>
            <a:off x="4932040" y="1700808"/>
            <a:ext cx="1800200" cy="216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ru-RU" sz="2400" b="1" dirty="0" smtClean="0">
                <a:cs typeface="Times New Roman" pitchFamily="18" charset="0"/>
              </a:rPr>
              <a:t>960 094</a:t>
            </a:r>
            <a:endParaRPr lang="ru-RU" sz="2400" b="1" dirty="0">
              <a:cs typeface="Times New Roman" pitchFamily="18" charset="0"/>
            </a:endParaRPr>
          </a:p>
        </p:txBody>
      </p:sp>
      <p:sp>
        <p:nvSpPr>
          <p:cNvPr id="2055" name="TextBox 1"/>
          <p:cNvSpPr txBox="1">
            <a:spLocks noChangeArrowheads="1"/>
          </p:cNvSpPr>
          <p:nvPr/>
        </p:nvSpPr>
        <p:spPr bwMode="auto">
          <a:xfrm>
            <a:off x="3779912" y="1700808"/>
            <a:ext cx="1512168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ru-RU" sz="2400" b="1" dirty="0" smtClean="0">
                <a:cs typeface="Times New Roman" pitchFamily="18" charset="0"/>
              </a:rPr>
              <a:t>928 706</a:t>
            </a:r>
            <a:endParaRPr lang="ru-RU" sz="2400" b="1" dirty="0">
              <a:cs typeface="Times New Roman" pitchFamily="18" charset="0"/>
            </a:endParaRPr>
          </a:p>
        </p:txBody>
      </p:sp>
      <p:sp>
        <p:nvSpPr>
          <p:cNvPr id="2056" name="TextBox 1"/>
          <p:cNvSpPr txBox="1">
            <a:spLocks noChangeArrowheads="1"/>
          </p:cNvSpPr>
          <p:nvPr/>
        </p:nvSpPr>
        <p:spPr bwMode="auto">
          <a:xfrm>
            <a:off x="2483768" y="1700808"/>
            <a:ext cx="1440160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ru-RU" sz="2400" b="1" dirty="0" smtClean="0">
                <a:cs typeface="Times New Roman" pitchFamily="18" charset="0"/>
              </a:rPr>
              <a:t>882 976</a:t>
            </a:r>
            <a:endParaRPr lang="ru-RU" sz="2400" b="1" dirty="0">
              <a:cs typeface="Times New Roman" pitchFamily="18" charset="0"/>
            </a:endParaRPr>
          </a:p>
        </p:txBody>
      </p:sp>
      <p:sp>
        <p:nvSpPr>
          <p:cNvPr id="2057" name="TextBox 10"/>
          <p:cNvSpPr txBox="1">
            <a:spLocks noChangeArrowheads="1"/>
          </p:cNvSpPr>
          <p:nvPr/>
        </p:nvSpPr>
        <p:spPr bwMode="auto">
          <a:xfrm>
            <a:off x="7643813" y="1000125"/>
            <a:ext cx="1214437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/>
              <a:t>тыс. руб.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extBox 3"/>
          <p:cNvSpPr txBox="1">
            <a:spLocks noChangeArrowheads="1"/>
          </p:cNvSpPr>
          <p:nvPr/>
        </p:nvSpPr>
        <p:spPr bwMode="auto">
          <a:xfrm>
            <a:off x="2857500" y="1000125"/>
            <a:ext cx="1841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/>
          </a:p>
        </p:txBody>
      </p:sp>
      <p:sp>
        <p:nvSpPr>
          <p:cNvPr id="43011" name="TextBox 7"/>
          <p:cNvSpPr txBox="1">
            <a:spLocks noChangeArrowheads="1"/>
          </p:cNvSpPr>
          <p:nvPr/>
        </p:nvSpPr>
        <p:spPr bwMode="auto">
          <a:xfrm>
            <a:off x="1285875" y="500063"/>
            <a:ext cx="6215063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 b="1">
                <a:cs typeface="Times New Roman" pitchFamily="18" charset="0"/>
              </a:rPr>
              <a:t>ДОРОЖНЫЙ ФОНД </a:t>
            </a:r>
          </a:p>
        </p:txBody>
      </p:sp>
      <p:sp>
        <p:nvSpPr>
          <p:cNvPr id="10" name="Блок-схема: альтернативный процесс 9"/>
          <p:cNvSpPr/>
          <p:nvPr/>
        </p:nvSpPr>
        <p:spPr>
          <a:xfrm>
            <a:off x="214313" y="2000250"/>
            <a:ext cx="8572500" cy="2071688"/>
          </a:xfrm>
          <a:prstGeom prst="flowChartAlternateProcess">
            <a:avLst/>
          </a:prstGeom>
          <a:solidFill>
            <a:schemeClr val="accent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sz="2800" dirty="0">
                <a:cs typeface="Times New Roman" pitchFamily="18" charset="0"/>
              </a:rPr>
              <a:t>С 1 января 2014 года в бюджет города </a:t>
            </a:r>
            <a:r>
              <a:rPr lang="ru-RU" sz="2800" dirty="0" err="1">
                <a:cs typeface="Times New Roman" pitchFamily="18" charset="0"/>
              </a:rPr>
              <a:t>Коврова</a:t>
            </a:r>
            <a:r>
              <a:rPr lang="ru-RU" sz="2800" dirty="0">
                <a:cs typeface="Times New Roman" pitchFamily="18" charset="0"/>
              </a:rPr>
              <a:t> зачисляются </a:t>
            </a:r>
            <a:r>
              <a:rPr lang="ru-RU" sz="2800" b="1" u="sng" dirty="0">
                <a:cs typeface="Times New Roman" pitchFamily="18" charset="0"/>
              </a:rPr>
              <a:t>акцизы на нефтепродукты</a:t>
            </a:r>
            <a:r>
              <a:rPr lang="ru-RU" sz="2800" b="1" dirty="0">
                <a:cs typeface="Times New Roman" pitchFamily="18" charset="0"/>
              </a:rPr>
              <a:t> </a:t>
            </a:r>
            <a:r>
              <a:rPr lang="ru-RU" sz="2800" dirty="0">
                <a:cs typeface="Times New Roman" pitchFamily="18" charset="0"/>
              </a:rPr>
              <a:t>по дифференцированному нормативу, рассчитанному из протяженности автомобильных дорог</a:t>
            </a:r>
          </a:p>
        </p:txBody>
      </p:sp>
      <p:sp>
        <p:nvSpPr>
          <p:cNvPr id="14" name="Стрелка вниз 13"/>
          <p:cNvSpPr/>
          <p:nvPr/>
        </p:nvSpPr>
        <p:spPr>
          <a:xfrm>
            <a:off x="3000375" y="4214813"/>
            <a:ext cx="3071813" cy="1000125"/>
          </a:xfrm>
          <a:prstGeom prst="downArrow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ru-RU"/>
          </a:p>
        </p:txBody>
      </p:sp>
      <p:sp>
        <p:nvSpPr>
          <p:cNvPr id="18" name="TextBox 17"/>
          <p:cNvSpPr txBox="1"/>
          <p:nvPr/>
        </p:nvSpPr>
        <p:spPr>
          <a:xfrm>
            <a:off x="2714612" y="5429264"/>
            <a:ext cx="3714776" cy="954107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  <a:reflection blurRad="6350" stA="50000" endA="300" endPos="55000" dir="5400000" sy="-100000" algn="bl" rotWithShape="0"/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>
            <a:spAutoFit/>
          </a:bodyPr>
          <a:lstStyle/>
          <a:p>
            <a:pPr>
              <a:defRPr/>
            </a:pPr>
            <a:r>
              <a:rPr lang="ru-RU" sz="2800" b="1" dirty="0">
                <a:cs typeface="Times New Roman" pitchFamily="18" charset="0"/>
              </a:rPr>
              <a:t>ДОРОЖНЫЙ ФОНД ГОРОДА КОВРОВА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85" decel="100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385" decel="100000"/>
                                        <p:tgtEl>
                                          <p:spTgt spid="18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385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385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TextBox 3"/>
          <p:cNvSpPr txBox="1">
            <a:spLocks noChangeArrowheads="1"/>
          </p:cNvSpPr>
          <p:nvPr/>
        </p:nvSpPr>
        <p:spPr bwMode="auto">
          <a:xfrm>
            <a:off x="2857500" y="1000125"/>
            <a:ext cx="1841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/>
          </a:p>
        </p:txBody>
      </p:sp>
      <p:sp>
        <p:nvSpPr>
          <p:cNvPr id="44035" name="TextBox 7"/>
          <p:cNvSpPr txBox="1">
            <a:spLocks noChangeArrowheads="1"/>
          </p:cNvSpPr>
          <p:nvPr/>
        </p:nvSpPr>
        <p:spPr bwMode="auto">
          <a:xfrm>
            <a:off x="1428750" y="214313"/>
            <a:ext cx="6215063" cy="1077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 b="1">
                <a:cs typeface="Times New Roman" pitchFamily="18" charset="0"/>
              </a:rPr>
              <a:t>Норматив отчислений в бюджет от акцизов на нефтепродукты </a:t>
            </a:r>
          </a:p>
        </p:txBody>
      </p:sp>
      <p:sp>
        <p:nvSpPr>
          <p:cNvPr id="19" name="Вертикальный свиток 18"/>
          <p:cNvSpPr/>
          <p:nvPr/>
        </p:nvSpPr>
        <p:spPr>
          <a:xfrm>
            <a:off x="142844" y="2285992"/>
            <a:ext cx="3643338" cy="4143404"/>
          </a:xfrm>
          <a:prstGeom prst="verticalScroll">
            <a:avLst/>
          </a:prstGeom>
          <a:solidFill>
            <a:schemeClr val="accent3"/>
          </a:solidFill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sz="3200" b="1" dirty="0">
                <a:solidFill>
                  <a:schemeClr val="bg1"/>
                </a:solidFill>
                <a:cs typeface="Times New Roman" pitchFamily="18" charset="0"/>
              </a:rPr>
              <a:t>С </a:t>
            </a:r>
            <a:r>
              <a:rPr lang="ru-RU" sz="3200" b="1" dirty="0" smtClean="0">
                <a:solidFill>
                  <a:schemeClr val="bg1"/>
                </a:solidFill>
                <a:cs typeface="Times New Roman" pitchFamily="18" charset="0"/>
              </a:rPr>
              <a:t>01.01.2016 </a:t>
            </a:r>
            <a:r>
              <a:rPr lang="ru-RU" sz="3200" b="1" dirty="0">
                <a:solidFill>
                  <a:schemeClr val="bg1"/>
                </a:solidFill>
                <a:cs typeface="Times New Roman" pitchFamily="18" charset="0"/>
              </a:rPr>
              <a:t>года норматив отчислений в бюджет</a:t>
            </a:r>
          </a:p>
          <a:p>
            <a:pPr>
              <a:defRPr/>
            </a:pPr>
            <a:r>
              <a:rPr lang="ru-RU" sz="3200" b="1" dirty="0" smtClean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cs typeface="Times New Roman" pitchFamily="18" charset="0"/>
              </a:rPr>
              <a:t>0,2198%</a:t>
            </a:r>
            <a:endParaRPr lang="ru-RU" sz="3200" b="1" dirty="0">
              <a:solidFill>
                <a:srgbClr val="FF0000"/>
              </a:solidFill>
              <a:effectLst>
                <a:reflection blurRad="6350" stA="55000" endA="300" endPos="45500" dir="5400000" sy="-100000" algn="bl" rotWithShape="0"/>
              </a:effectLst>
              <a:cs typeface="Times New Roman" pitchFamily="18" charset="0"/>
            </a:endParaRPr>
          </a:p>
        </p:txBody>
      </p:sp>
      <p:sp>
        <p:nvSpPr>
          <p:cNvPr id="21" name="Стрелка вправо 20"/>
          <p:cNvSpPr/>
          <p:nvPr/>
        </p:nvSpPr>
        <p:spPr>
          <a:xfrm>
            <a:off x="3643306" y="3500438"/>
            <a:ext cx="2071702" cy="1357322"/>
          </a:xfrm>
          <a:prstGeom prst="rightArrow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ru-RU"/>
          </a:p>
        </p:txBody>
      </p:sp>
      <p:sp>
        <p:nvSpPr>
          <p:cNvPr id="22" name="Вертикальный свиток 21"/>
          <p:cNvSpPr/>
          <p:nvPr/>
        </p:nvSpPr>
        <p:spPr>
          <a:xfrm>
            <a:off x="5500662" y="2285992"/>
            <a:ext cx="3643338" cy="4143404"/>
          </a:xfrm>
          <a:prstGeom prst="verticalScroll">
            <a:avLst/>
          </a:prstGeom>
          <a:solidFill>
            <a:schemeClr val="accent3"/>
          </a:solidFill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sz="3200" b="1" dirty="0">
                <a:solidFill>
                  <a:schemeClr val="bg1"/>
                </a:solidFill>
                <a:cs typeface="Times New Roman" pitchFamily="18" charset="0"/>
              </a:rPr>
              <a:t>С </a:t>
            </a:r>
            <a:r>
              <a:rPr lang="ru-RU" sz="3200" b="1" dirty="0" smtClean="0">
                <a:solidFill>
                  <a:schemeClr val="bg1"/>
                </a:solidFill>
                <a:cs typeface="Times New Roman" pitchFamily="18" charset="0"/>
              </a:rPr>
              <a:t>01.01.2017 </a:t>
            </a:r>
            <a:r>
              <a:rPr lang="ru-RU" sz="3200" b="1" dirty="0">
                <a:solidFill>
                  <a:schemeClr val="bg1"/>
                </a:solidFill>
                <a:cs typeface="Times New Roman" pitchFamily="18" charset="0"/>
              </a:rPr>
              <a:t>года норматив отчислений в бюджет</a:t>
            </a:r>
          </a:p>
          <a:p>
            <a:pPr>
              <a:defRPr/>
            </a:pPr>
            <a:r>
              <a:rPr lang="ru-RU" sz="3200" b="1" dirty="0" smtClean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cs typeface="Times New Roman" pitchFamily="18" charset="0"/>
              </a:rPr>
              <a:t>0,2757%</a:t>
            </a:r>
            <a:endParaRPr lang="ru-RU" sz="3200" b="1" dirty="0">
              <a:solidFill>
                <a:srgbClr val="FF0000"/>
              </a:solidFill>
              <a:effectLst>
                <a:reflection blurRad="6350" stA="55000" endA="300" endPos="45500" dir="5400000" sy="-100000" algn="bl" rotWithShape="0"/>
              </a:effectLst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TextBox 3"/>
          <p:cNvSpPr txBox="1">
            <a:spLocks noChangeArrowheads="1"/>
          </p:cNvSpPr>
          <p:nvPr/>
        </p:nvSpPr>
        <p:spPr bwMode="auto">
          <a:xfrm>
            <a:off x="2857500" y="1000125"/>
            <a:ext cx="1841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/>
          </a:p>
        </p:txBody>
      </p:sp>
      <p:sp>
        <p:nvSpPr>
          <p:cNvPr id="3076" name="TextBox 7"/>
          <p:cNvSpPr txBox="1">
            <a:spLocks noChangeArrowheads="1"/>
          </p:cNvSpPr>
          <p:nvPr/>
        </p:nvSpPr>
        <p:spPr bwMode="auto">
          <a:xfrm>
            <a:off x="1643063" y="357188"/>
            <a:ext cx="5929312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 b="1">
                <a:cs typeface="Times New Roman" pitchFamily="18" charset="0"/>
              </a:rPr>
              <a:t>НАЛОГИ НА ИМУЩЕСТВО</a:t>
            </a:r>
          </a:p>
        </p:txBody>
      </p:sp>
      <p:graphicFrame>
        <p:nvGraphicFramePr>
          <p:cNvPr id="3074" name="Диаграмма 14"/>
          <p:cNvGraphicFramePr>
            <a:graphicFrameLocks/>
          </p:cNvGraphicFramePr>
          <p:nvPr/>
        </p:nvGraphicFramePr>
        <p:xfrm>
          <a:off x="15875" y="1881188"/>
          <a:ext cx="8763000" cy="4543425"/>
        </p:xfrm>
        <a:graphic>
          <a:graphicData uri="http://schemas.openxmlformats.org/presentationml/2006/ole">
            <p:oleObj spid="_x0000_s3074" name="Worksheet" r:id="rId4" imgW="8763000" imgH="4543425" progId="Excel.Sheet.8">
              <p:embed/>
            </p:oleObj>
          </a:graphicData>
        </a:graphic>
      </p:graphicFrame>
      <p:sp>
        <p:nvSpPr>
          <p:cNvPr id="3077" name="TextBox 15"/>
          <p:cNvSpPr txBox="1">
            <a:spLocks noChangeArrowheads="1"/>
          </p:cNvSpPr>
          <p:nvPr/>
        </p:nvSpPr>
        <p:spPr bwMode="auto">
          <a:xfrm>
            <a:off x="7215188" y="1928813"/>
            <a:ext cx="1500187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cs typeface="Times New Roman" pitchFamily="18" charset="0"/>
              </a:rPr>
              <a:t>тыс. руб.</a:t>
            </a:r>
          </a:p>
        </p:txBody>
      </p:sp>
      <p:sp>
        <p:nvSpPr>
          <p:cNvPr id="10" name=" 3"/>
          <p:cNvSpPr/>
          <p:nvPr/>
        </p:nvSpPr>
        <p:spPr>
          <a:xfrm rot="3101440">
            <a:off x="1712826" y="4877367"/>
            <a:ext cx="646250" cy="855074"/>
          </a:xfrm>
          <a:prstGeom prst="swooshArrow">
            <a:avLst>
              <a:gd name="adj1" fmla="val 16310"/>
              <a:gd name="adj2" fmla="val 31370"/>
            </a:avLst>
          </a:prstGeom>
          <a:gradFill rotWithShape="1">
            <a:gsLst>
              <a:gs pos="0">
                <a:srgbClr val="C0504D">
                  <a:hueOff val="0"/>
                  <a:satOff val="0"/>
                  <a:lumOff val="0"/>
                  <a:alphaOff val="0"/>
                  <a:shade val="51000"/>
                  <a:satMod val="130000"/>
                </a:srgbClr>
              </a:gs>
              <a:gs pos="80000">
                <a:srgbClr val="C0504D">
                  <a:hueOff val="0"/>
                  <a:satOff val="0"/>
                  <a:lumOff val="0"/>
                  <a:alphaOff val="0"/>
                  <a:shade val="93000"/>
                  <a:satMod val="130000"/>
                </a:srgbClr>
              </a:gs>
              <a:gs pos="100000">
                <a:srgbClr val="C0504D">
                  <a:hueOff val="0"/>
                  <a:satOff val="0"/>
                  <a:lumOff val="0"/>
                  <a:alphaOff val="0"/>
                  <a:shade val="94000"/>
                  <a:satMod val="135000"/>
                </a:srgbClr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/>
            <a:lightRig rig="threePt" dir="t">
              <a:rot lat="0" lon="0" rev="7500000"/>
            </a:lightRig>
          </a:scene3d>
          <a:sp3d prstMaterial="plastic">
            <a:bevelT w="127000" h="25400" prst="relaxedInset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2">
              <a:hueOff val="0"/>
              <a:satOff val="0"/>
              <a:lumOff val="0"/>
              <a:alphaOff val="0"/>
            </a:schemeClr>
          </a:fillRef>
          <a:effectRef idx="2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1" name=" 3"/>
          <p:cNvSpPr/>
          <p:nvPr/>
        </p:nvSpPr>
        <p:spPr>
          <a:xfrm rot="3101440">
            <a:off x="3355901" y="3162855"/>
            <a:ext cx="646250" cy="855074"/>
          </a:xfrm>
          <a:prstGeom prst="swooshArrow">
            <a:avLst>
              <a:gd name="adj1" fmla="val 16310"/>
              <a:gd name="adj2" fmla="val 31370"/>
            </a:avLst>
          </a:prstGeom>
          <a:gradFill rotWithShape="1">
            <a:gsLst>
              <a:gs pos="0">
                <a:srgbClr val="C0504D">
                  <a:hueOff val="0"/>
                  <a:satOff val="0"/>
                  <a:lumOff val="0"/>
                  <a:alphaOff val="0"/>
                  <a:shade val="51000"/>
                  <a:satMod val="130000"/>
                </a:srgbClr>
              </a:gs>
              <a:gs pos="80000">
                <a:srgbClr val="C0504D">
                  <a:hueOff val="0"/>
                  <a:satOff val="0"/>
                  <a:lumOff val="0"/>
                  <a:alphaOff val="0"/>
                  <a:shade val="93000"/>
                  <a:satMod val="130000"/>
                </a:srgbClr>
              </a:gs>
              <a:gs pos="100000">
                <a:srgbClr val="C0504D">
                  <a:hueOff val="0"/>
                  <a:satOff val="0"/>
                  <a:lumOff val="0"/>
                  <a:alphaOff val="0"/>
                  <a:shade val="94000"/>
                  <a:satMod val="135000"/>
                </a:srgbClr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/>
            <a:lightRig rig="threePt" dir="t">
              <a:rot lat="0" lon="0" rev="7500000"/>
            </a:lightRig>
          </a:scene3d>
          <a:sp3d prstMaterial="plastic">
            <a:bevelT w="127000" h="25400" prst="relaxedInset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2">
              <a:hueOff val="0"/>
              <a:satOff val="0"/>
              <a:lumOff val="0"/>
              <a:alphaOff val="0"/>
            </a:schemeClr>
          </a:fillRef>
          <a:effectRef idx="2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2" name=" 3"/>
          <p:cNvSpPr/>
          <p:nvPr/>
        </p:nvSpPr>
        <p:spPr>
          <a:xfrm rot="3101440">
            <a:off x="3358048" y="4913012"/>
            <a:ext cx="555397" cy="855074"/>
          </a:xfrm>
          <a:prstGeom prst="swooshArrow">
            <a:avLst>
              <a:gd name="adj1" fmla="val 16310"/>
              <a:gd name="adj2" fmla="val 31370"/>
            </a:avLst>
          </a:prstGeom>
          <a:gradFill rotWithShape="1">
            <a:gsLst>
              <a:gs pos="0">
                <a:srgbClr val="C0504D">
                  <a:hueOff val="0"/>
                  <a:satOff val="0"/>
                  <a:lumOff val="0"/>
                  <a:alphaOff val="0"/>
                  <a:shade val="51000"/>
                  <a:satMod val="130000"/>
                </a:srgbClr>
              </a:gs>
              <a:gs pos="80000">
                <a:srgbClr val="C0504D">
                  <a:hueOff val="0"/>
                  <a:satOff val="0"/>
                  <a:lumOff val="0"/>
                  <a:alphaOff val="0"/>
                  <a:shade val="93000"/>
                  <a:satMod val="130000"/>
                </a:srgbClr>
              </a:gs>
              <a:gs pos="100000">
                <a:srgbClr val="C0504D">
                  <a:hueOff val="0"/>
                  <a:satOff val="0"/>
                  <a:lumOff val="0"/>
                  <a:alphaOff val="0"/>
                  <a:shade val="94000"/>
                  <a:satMod val="135000"/>
                </a:srgbClr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/>
            <a:lightRig rig="threePt" dir="t">
              <a:rot lat="0" lon="0" rev="7500000"/>
            </a:lightRig>
          </a:scene3d>
          <a:sp3d prstMaterial="plastic">
            <a:bevelT w="127000" h="25400" prst="relaxedInset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2">
              <a:hueOff val="0"/>
              <a:satOff val="0"/>
              <a:lumOff val="0"/>
              <a:alphaOff val="0"/>
            </a:schemeClr>
          </a:fillRef>
          <a:effectRef idx="2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3" name=" 3"/>
          <p:cNvSpPr/>
          <p:nvPr/>
        </p:nvSpPr>
        <p:spPr>
          <a:xfrm rot="3101440">
            <a:off x="5000380" y="4912651"/>
            <a:ext cx="556313" cy="855074"/>
          </a:xfrm>
          <a:prstGeom prst="swooshArrow">
            <a:avLst>
              <a:gd name="adj1" fmla="val 16310"/>
              <a:gd name="adj2" fmla="val 31370"/>
            </a:avLst>
          </a:prstGeom>
          <a:gradFill rotWithShape="1">
            <a:gsLst>
              <a:gs pos="0">
                <a:srgbClr val="C0504D">
                  <a:hueOff val="0"/>
                  <a:satOff val="0"/>
                  <a:lumOff val="0"/>
                  <a:alphaOff val="0"/>
                  <a:shade val="51000"/>
                  <a:satMod val="130000"/>
                </a:srgbClr>
              </a:gs>
              <a:gs pos="80000">
                <a:srgbClr val="C0504D">
                  <a:hueOff val="0"/>
                  <a:satOff val="0"/>
                  <a:lumOff val="0"/>
                  <a:alphaOff val="0"/>
                  <a:shade val="93000"/>
                  <a:satMod val="130000"/>
                </a:srgbClr>
              </a:gs>
              <a:gs pos="100000">
                <a:srgbClr val="C0504D">
                  <a:hueOff val="0"/>
                  <a:satOff val="0"/>
                  <a:lumOff val="0"/>
                  <a:alphaOff val="0"/>
                  <a:shade val="94000"/>
                  <a:satMod val="135000"/>
                </a:srgbClr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/>
            <a:lightRig rig="threePt" dir="t">
              <a:rot lat="0" lon="0" rev="7500000"/>
            </a:lightRig>
          </a:scene3d>
          <a:sp3d prstMaterial="plastic">
            <a:bevelT w="127000" h="25400" prst="relaxedInset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2">
              <a:hueOff val="0"/>
              <a:satOff val="0"/>
              <a:lumOff val="0"/>
              <a:alphaOff val="0"/>
            </a:schemeClr>
          </a:fillRef>
          <a:effectRef idx="2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4" name=" 3"/>
          <p:cNvSpPr/>
          <p:nvPr/>
        </p:nvSpPr>
        <p:spPr>
          <a:xfrm rot="3101440">
            <a:off x="4927536" y="3162854"/>
            <a:ext cx="646250" cy="855074"/>
          </a:xfrm>
          <a:prstGeom prst="swooshArrow">
            <a:avLst>
              <a:gd name="adj1" fmla="val 16310"/>
              <a:gd name="adj2" fmla="val 31370"/>
            </a:avLst>
          </a:prstGeom>
          <a:gradFill rotWithShape="1">
            <a:gsLst>
              <a:gs pos="0">
                <a:srgbClr val="C0504D">
                  <a:hueOff val="0"/>
                  <a:satOff val="0"/>
                  <a:lumOff val="0"/>
                  <a:alphaOff val="0"/>
                  <a:shade val="51000"/>
                  <a:satMod val="130000"/>
                </a:srgbClr>
              </a:gs>
              <a:gs pos="80000">
                <a:srgbClr val="C0504D">
                  <a:hueOff val="0"/>
                  <a:satOff val="0"/>
                  <a:lumOff val="0"/>
                  <a:alphaOff val="0"/>
                  <a:shade val="93000"/>
                  <a:satMod val="130000"/>
                </a:srgbClr>
              </a:gs>
              <a:gs pos="100000">
                <a:srgbClr val="C0504D">
                  <a:hueOff val="0"/>
                  <a:satOff val="0"/>
                  <a:lumOff val="0"/>
                  <a:alphaOff val="0"/>
                  <a:shade val="94000"/>
                  <a:satMod val="135000"/>
                </a:srgbClr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/>
            <a:lightRig rig="threePt" dir="t">
              <a:rot lat="0" lon="0" rev="7500000"/>
            </a:lightRig>
          </a:scene3d>
          <a:sp3d prstMaterial="plastic">
            <a:bevelT w="127000" h="25400" prst="relaxedInset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2">
              <a:hueOff val="0"/>
              <a:satOff val="0"/>
              <a:lumOff val="0"/>
              <a:alphaOff val="0"/>
            </a:schemeClr>
          </a:fillRef>
          <a:effectRef idx="2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3093" name="TextBox 1"/>
          <p:cNvSpPr txBox="1">
            <a:spLocks noChangeArrowheads="1"/>
          </p:cNvSpPr>
          <p:nvPr/>
        </p:nvSpPr>
        <p:spPr bwMode="auto">
          <a:xfrm>
            <a:off x="3143250" y="3571875"/>
            <a:ext cx="1000125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  <a:cs typeface="Times New Roman" pitchFamily="18" charset="0"/>
              </a:rPr>
              <a:t>+ 16 000</a:t>
            </a:r>
            <a:endParaRPr lang="ru-RU" b="1" dirty="0">
              <a:solidFill>
                <a:srgbClr val="C00000"/>
              </a:solidFill>
              <a:cs typeface="Times New Roman" pitchFamily="18" charset="0"/>
            </a:endParaRPr>
          </a:p>
        </p:txBody>
      </p:sp>
      <p:sp>
        <p:nvSpPr>
          <p:cNvPr id="3094" name="TextBox 1"/>
          <p:cNvSpPr txBox="1">
            <a:spLocks noChangeArrowheads="1"/>
          </p:cNvSpPr>
          <p:nvPr/>
        </p:nvSpPr>
        <p:spPr bwMode="auto">
          <a:xfrm>
            <a:off x="4714875" y="3571875"/>
            <a:ext cx="1000125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  <a:cs typeface="Times New Roman" pitchFamily="18" charset="0"/>
              </a:rPr>
              <a:t>0</a:t>
            </a:r>
            <a:endParaRPr lang="ru-RU" b="1" dirty="0">
              <a:solidFill>
                <a:srgbClr val="C00000"/>
              </a:solidFill>
              <a:cs typeface="Times New Roman" pitchFamily="18" charset="0"/>
            </a:endParaRPr>
          </a:p>
        </p:txBody>
      </p:sp>
      <p:sp>
        <p:nvSpPr>
          <p:cNvPr id="3095" name="TextBox 1"/>
          <p:cNvSpPr txBox="1">
            <a:spLocks noChangeArrowheads="1"/>
          </p:cNvSpPr>
          <p:nvPr/>
        </p:nvSpPr>
        <p:spPr bwMode="auto">
          <a:xfrm>
            <a:off x="4714875" y="5301208"/>
            <a:ext cx="1000125" cy="199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  <a:cs typeface="Times New Roman" pitchFamily="18" charset="0"/>
              </a:rPr>
              <a:t>+ 7 900</a:t>
            </a:r>
            <a:endParaRPr lang="ru-RU" b="1" dirty="0">
              <a:solidFill>
                <a:srgbClr val="C00000"/>
              </a:solidFill>
              <a:cs typeface="Times New Roman" pitchFamily="18" charset="0"/>
            </a:endParaRPr>
          </a:p>
        </p:txBody>
      </p:sp>
      <p:sp>
        <p:nvSpPr>
          <p:cNvPr id="3096" name="TextBox 1"/>
          <p:cNvSpPr txBox="1">
            <a:spLocks noChangeArrowheads="1"/>
          </p:cNvSpPr>
          <p:nvPr/>
        </p:nvSpPr>
        <p:spPr bwMode="auto">
          <a:xfrm>
            <a:off x="3071813" y="5301208"/>
            <a:ext cx="1000125" cy="360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ru-RU" b="1" dirty="0">
                <a:solidFill>
                  <a:srgbClr val="C00000"/>
                </a:solidFill>
                <a:cs typeface="Times New Roman" pitchFamily="18" charset="0"/>
              </a:rPr>
              <a:t>+ </a:t>
            </a:r>
            <a:r>
              <a:rPr lang="ru-RU" b="1" dirty="0" smtClean="0">
                <a:solidFill>
                  <a:srgbClr val="C00000"/>
                </a:solidFill>
                <a:cs typeface="Times New Roman" pitchFamily="18" charset="0"/>
              </a:rPr>
              <a:t>6 100</a:t>
            </a:r>
            <a:endParaRPr lang="ru-RU" b="1" dirty="0">
              <a:solidFill>
                <a:srgbClr val="C00000"/>
              </a:solidFill>
              <a:cs typeface="Times New Roman" pitchFamily="18" charset="0"/>
            </a:endParaRPr>
          </a:p>
        </p:txBody>
      </p:sp>
      <p:sp>
        <p:nvSpPr>
          <p:cNvPr id="21" name="TextBox 1"/>
          <p:cNvSpPr txBox="1"/>
          <p:nvPr/>
        </p:nvSpPr>
        <p:spPr>
          <a:xfrm>
            <a:off x="5214942" y="4000504"/>
            <a:ext cx="357189" cy="1142996"/>
          </a:xfrm>
          <a:prstGeom prst="rect">
            <a:avLst/>
          </a:prstGeom>
        </p:spPr>
        <p:txBody>
          <a:bodyPr vert="vert27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ru-RU" sz="2400" b="1" dirty="0" smtClean="0">
                <a:solidFill>
                  <a:schemeClr val="bg1"/>
                </a:solidFill>
                <a:cs typeface="Times New Roman" pitchFamily="18" charset="0"/>
              </a:rPr>
              <a:t>240 300</a:t>
            </a:r>
            <a:endParaRPr lang="ru-RU" sz="2400" b="1" dirty="0">
              <a:solidFill>
                <a:schemeClr val="bg1"/>
              </a:solidFill>
              <a:cs typeface="Times New Roman" pitchFamily="18" charset="0"/>
            </a:endParaRPr>
          </a:p>
        </p:txBody>
      </p:sp>
      <p:sp>
        <p:nvSpPr>
          <p:cNvPr id="22" name="TextBox 1"/>
          <p:cNvSpPr txBox="1"/>
          <p:nvPr/>
        </p:nvSpPr>
        <p:spPr>
          <a:xfrm>
            <a:off x="3563888" y="4000504"/>
            <a:ext cx="436607" cy="1142985"/>
          </a:xfrm>
          <a:prstGeom prst="rect">
            <a:avLst/>
          </a:prstGeom>
        </p:spPr>
        <p:txBody>
          <a:bodyPr vert="vert27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ru-RU" sz="2400" b="1" dirty="0" smtClean="0">
                <a:solidFill>
                  <a:schemeClr val="bg1"/>
                </a:solidFill>
                <a:cs typeface="Times New Roman" pitchFamily="18" charset="0"/>
              </a:rPr>
              <a:t>232 400</a:t>
            </a:r>
            <a:endParaRPr lang="ru-RU" sz="2400" b="1" dirty="0">
              <a:solidFill>
                <a:schemeClr val="bg1"/>
              </a:solidFill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TextBox 3"/>
          <p:cNvSpPr txBox="1">
            <a:spLocks noChangeArrowheads="1"/>
          </p:cNvSpPr>
          <p:nvPr/>
        </p:nvSpPr>
        <p:spPr bwMode="auto">
          <a:xfrm>
            <a:off x="2857500" y="1000125"/>
            <a:ext cx="1841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/>
          </a:p>
        </p:txBody>
      </p:sp>
      <p:sp>
        <p:nvSpPr>
          <p:cNvPr id="4100" name="TextBox 1"/>
          <p:cNvSpPr txBox="1">
            <a:spLocks noChangeArrowheads="1"/>
          </p:cNvSpPr>
          <p:nvPr/>
        </p:nvSpPr>
        <p:spPr bwMode="auto">
          <a:xfrm>
            <a:off x="1928813" y="214313"/>
            <a:ext cx="5040312" cy="1077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 b="1">
                <a:solidFill>
                  <a:srgbClr val="FFFFFF"/>
                </a:solidFill>
                <a:cs typeface="Times New Roman" pitchFamily="18" charset="0"/>
              </a:rPr>
              <a:t>Анализ поступления неналоговых доходов</a:t>
            </a:r>
          </a:p>
        </p:txBody>
      </p:sp>
      <p:graphicFrame>
        <p:nvGraphicFramePr>
          <p:cNvPr id="4098" name="Диаграмма 12"/>
          <p:cNvGraphicFramePr>
            <a:graphicFrameLocks/>
          </p:cNvGraphicFramePr>
          <p:nvPr/>
        </p:nvGraphicFramePr>
        <p:xfrm>
          <a:off x="0" y="2205038"/>
          <a:ext cx="9043988" cy="4500562"/>
        </p:xfrm>
        <a:graphic>
          <a:graphicData uri="http://schemas.openxmlformats.org/presentationml/2006/ole">
            <p:oleObj spid="_x0000_s4098" name="Worksheet" r:id="rId4" imgW="8763000" imgH="4248150" progId="Excel.Sheet.8">
              <p:embed/>
            </p:oleObj>
          </a:graphicData>
        </a:graphic>
      </p:graphicFrame>
      <p:sp>
        <p:nvSpPr>
          <p:cNvPr id="4101" name="TextBox 7"/>
          <p:cNvSpPr txBox="1">
            <a:spLocks noChangeArrowheads="1"/>
          </p:cNvSpPr>
          <p:nvPr/>
        </p:nvSpPr>
        <p:spPr bwMode="auto">
          <a:xfrm>
            <a:off x="214313" y="1700809"/>
            <a:ext cx="128587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2400" b="1" dirty="0" smtClean="0">
                <a:cs typeface="Times New Roman" pitchFamily="18" charset="0"/>
              </a:rPr>
              <a:t>151 181</a:t>
            </a:r>
            <a:endParaRPr lang="ru-RU" sz="2400" b="1" dirty="0">
              <a:cs typeface="Times New Roman" pitchFamily="18" charset="0"/>
            </a:endParaRPr>
          </a:p>
        </p:txBody>
      </p:sp>
      <p:sp>
        <p:nvSpPr>
          <p:cNvPr id="11" name="Стрелка вправо 10"/>
          <p:cNvSpPr/>
          <p:nvPr/>
        </p:nvSpPr>
        <p:spPr>
          <a:xfrm>
            <a:off x="1115616" y="5157192"/>
            <a:ext cx="956072" cy="720079"/>
          </a:xfrm>
          <a:prstGeom prst="rightArrow">
            <a:avLst>
              <a:gd name="adj1" fmla="val 50000"/>
              <a:gd name="adj2" fmla="val 47823"/>
            </a:avLst>
          </a:prstGeom>
          <a:solidFill>
            <a:srgbClr val="FF33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sz="1400" b="1" dirty="0" smtClean="0">
                <a:solidFill>
                  <a:schemeClr val="bg1"/>
                </a:solidFill>
                <a:cs typeface="Times New Roman" pitchFamily="18" charset="0"/>
              </a:rPr>
              <a:t>-</a:t>
            </a:r>
            <a:r>
              <a:rPr lang="ru-RU" sz="1400" b="1" dirty="0" smtClean="0">
                <a:solidFill>
                  <a:schemeClr val="bg1"/>
                </a:solidFill>
                <a:cs typeface="Times New Roman" pitchFamily="18" charset="0"/>
              </a:rPr>
              <a:t>24 401</a:t>
            </a:r>
            <a:endParaRPr lang="ru-RU" sz="1400" b="1" dirty="0">
              <a:solidFill>
                <a:schemeClr val="bg1"/>
              </a:solidFill>
              <a:cs typeface="Times New Roman" pitchFamily="18" charset="0"/>
            </a:endParaRPr>
          </a:p>
        </p:txBody>
      </p:sp>
      <p:sp>
        <p:nvSpPr>
          <p:cNvPr id="4103" name="TextBox 11"/>
          <p:cNvSpPr txBox="1">
            <a:spLocks noChangeArrowheads="1"/>
          </p:cNvSpPr>
          <p:nvPr/>
        </p:nvSpPr>
        <p:spPr bwMode="auto">
          <a:xfrm>
            <a:off x="7143750" y="1928813"/>
            <a:ext cx="1357313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cs typeface="Times New Roman" pitchFamily="18" charset="0"/>
              </a:rPr>
              <a:t>тыс. руб.</a:t>
            </a:r>
          </a:p>
        </p:txBody>
      </p:sp>
      <p:sp>
        <p:nvSpPr>
          <p:cNvPr id="4104" name="TextBox 13"/>
          <p:cNvSpPr txBox="1">
            <a:spLocks noChangeArrowheads="1"/>
          </p:cNvSpPr>
          <p:nvPr/>
        </p:nvSpPr>
        <p:spPr bwMode="auto">
          <a:xfrm>
            <a:off x="1785938" y="1700809"/>
            <a:ext cx="128587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2400" b="1" dirty="0" smtClean="0">
                <a:cs typeface="Times New Roman" pitchFamily="18" charset="0"/>
              </a:rPr>
              <a:t>126 780</a:t>
            </a:r>
            <a:endParaRPr lang="ru-RU" sz="2400" b="1" dirty="0">
              <a:cs typeface="Times New Roman" pitchFamily="18" charset="0"/>
            </a:endParaRPr>
          </a:p>
        </p:txBody>
      </p:sp>
      <p:sp>
        <p:nvSpPr>
          <p:cNvPr id="4105" name="TextBox 14"/>
          <p:cNvSpPr txBox="1">
            <a:spLocks noChangeArrowheads="1"/>
          </p:cNvSpPr>
          <p:nvPr/>
        </p:nvSpPr>
        <p:spPr bwMode="auto">
          <a:xfrm>
            <a:off x="3286125" y="1700809"/>
            <a:ext cx="128587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2400" b="1" dirty="0" smtClean="0">
                <a:cs typeface="Times New Roman" pitchFamily="18" charset="0"/>
              </a:rPr>
              <a:t>110 827</a:t>
            </a:r>
            <a:endParaRPr lang="ru-RU" sz="2400" b="1" dirty="0">
              <a:cs typeface="Times New Roman" pitchFamily="18" charset="0"/>
            </a:endParaRPr>
          </a:p>
        </p:txBody>
      </p:sp>
      <p:sp>
        <p:nvSpPr>
          <p:cNvPr id="4106" name="TextBox 15"/>
          <p:cNvSpPr txBox="1">
            <a:spLocks noChangeArrowheads="1"/>
          </p:cNvSpPr>
          <p:nvPr/>
        </p:nvSpPr>
        <p:spPr bwMode="auto">
          <a:xfrm>
            <a:off x="4857750" y="1700809"/>
            <a:ext cx="128587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2400" b="1" dirty="0" smtClean="0">
                <a:cs typeface="Times New Roman" pitchFamily="18" charset="0"/>
              </a:rPr>
              <a:t>109 354</a:t>
            </a:r>
            <a:endParaRPr lang="ru-RU" sz="2400" b="1" dirty="0">
              <a:cs typeface="Times New Roman" pitchFamily="18" charset="0"/>
            </a:endParaRPr>
          </a:p>
        </p:txBody>
      </p:sp>
      <p:sp>
        <p:nvSpPr>
          <p:cNvPr id="17" name="Стрелка вправо 16"/>
          <p:cNvSpPr/>
          <p:nvPr/>
        </p:nvSpPr>
        <p:spPr>
          <a:xfrm>
            <a:off x="2627784" y="5157192"/>
            <a:ext cx="936104" cy="720080"/>
          </a:xfrm>
          <a:prstGeom prst="rightArrow">
            <a:avLst>
              <a:gd name="adj1" fmla="val 50000"/>
              <a:gd name="adj2" fmla="val 48912"/>
            </a:avLst>
          </a:prstGeom>
          <a:solidFill>
            <a:srgbClr val="FF33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sz="1400" b="1" dirty="0" smtClean="0">
                <a:solidFill>
                  <a:schemeClr val="bg1"/>
                </a:solidFill>
                <a:cs typeface="Times New Roman" pitchFamily="18" charset="0"/>
              </a:rPr>
              <a:t>-</a:t>
            </a:r>
            <a:r>
              <a:rPr lang="ru-RU" sz="1400" b="1" dirty="0" smtClean="0">
                <a:solidFill>
                  <a:schemeClr val="bg1"/>
                </a:solidFill>
                <a:cs typeface="Times New Roman" pitchFamily="18" charset="0"/>
              </a:rPr>
              <a:t>15 953</a:t>
            </a:r>
            <a:endParaRPr lang="ru-RU" sz="1400" b="1" dirty="0">
              <a:solidFill>
                <a:schemeClr val="bg1"/>
              </a:solidFill>
              <a:cs typeface="Times New Roman" pitchFamily="18" charset="0"/>
            </a:endParaRPr>
          </a:p>
        </p:txBody>
      </p:sp>
      <p:sp>
        <p:nvSpPr>
          <p:cNvPr id="18" name="Стрелка вправо 17"/>
          <p:cNvSpPr/>
          <p:nvPr/>
        </p:nvSpPr>
        <p:spPr>
          <a:xfrm>
            <a:off x="4139952" y="5085184"/>
            <a:ext cx="864096" cy="792088"/>
          </a:xfrm>
          <a:prstGeom prst="rightArrow">
            <a:avLst>
              <a:gd name="adj1" fmla="val 50000"/>
              <a:gd name="adj2" fmla="val 49946"/>
            </a:avLst>
          </a:prstGeom>
          <a:solidFill>
            <a:srgbClr val="FF33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sz="1400" b="1" dirty="0" smtClean="0">
                <a:solidFill>
                  <a:schemeClr val="bg1"/>
                </a:solidFill>
                <a:cs typeface="Times New Roman" pitchFamily="18" charset="0"/>
              </a:rPr>
              <a:t>-</a:t>
            </a:r>
            <a:r>
              <a:rPr lang="ru-RU" sz="1400" b="1" dirty="0" smtClean="0">
                <a:solidFill>
                  <a:schemeClr val="bg1"/>
                </a:solidFill>
                <a:cs typeface="Times New Roman" pitchFamily="18" charset="0"/>
              </a:rPr>
              <a:t>1 473</a:t>
            </a:r>
            <a:endParaRPr lang="ru-RU" sz="1400" b="1" dirty="0">
              <a:solidFill>
                <a:schemeClr val="bg1"/>
              </a:solidFill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188913"/>
            <a:ext cx="7772400" cy="1079500"/>
          </a:xfrm>
        </p:spPr>
        <p:txBody>
          <a:bodyPr/>
          <a:lstStyle/>
          <a:p>
            <a:pPr eaLnBrk="1" hangingPunct="1">
              <a:defRPr/>
            </a:pPr>
            <a:r>
              <a:rPr lang="ru-RU" dirty="0" smtClean="0">
                <a:solidFill>
                  <a:srgbClr val="FFFF00"/>
                </a:solidFill>
              </a:rPr>
              <a:t>Содержание: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700213"/>
            <a:ext cx="7918450" cy="4876800"/>
          </a:xfrm>
        </p:spPr>
        <p:txBody>
          <a:bodyPr/>
          <a:lstStyle/>
          <a:p>
            <a:pPr eaLnBrk="1" hangingPunct="1"/>
            <a:r>
              <a:rPr lang="ru-RU" sz="2800" dirty="0" smtClean="0"/>
              <a:t>Вводная часть …………………………………</a:t>
            </a:r>
          </a:p>
          <a:p>
            <a:pPr eaLnBrk="1" hangingPunct="1"/>
            <a:r>
              <a:rPr lang="ru-RU" sz="2800" dirty="0" smtClean="0"/>
              <a:t>Основные  характеристики бюджета </a:t>
            </a:r>
            <a:r>
              <a:rPr lang="ru-RU" sz="2800" dirty="0" err="1" smtClean="0"/>
              <a:t>г.Коврова</a:t>
            </a:r>
            <a:r>
              <a:rPr lang="ru-RU" sz="2800" dirty="0" smtClean="0"/>
              <a:t> на 2017 год и на плановый период 2018 и 2019 годов……………………………………….......... </a:t>
            </a:r>
          </a:p>
          <a:p>
            <a:pPr eaLnBrk="1" hangingPunct="1"/>
            <a:r>
              <a:rPr lang="ru-RU" sz="2800" dirty="0" smtClean="0"/>
              <a:t>Доходы городского бюджета на 2017 год и на плановый период 2018 и 2019 годов ..…………</a:t>
            </a:r>
          </a:p>
          <a:p>
            <a:pPr eaLnBrk="1" hangingPunct="1"/>
            <a:r>
              <a:rPr lang="ru-RU" sz="2800" dirty="0" smtClean="0"/>
              <a:t>Расходы городского бюджета на 2017 год и на плановый период 2018 и 2019 годов …………..</a:t>
            </a:r>
          </a:p>
          <a:p>
            <a:pPr eaLnBrk="1" hangingPunct="1"/>
            <a:r>
              <a:rPr lang="ru-RU" sz="2800" dirty="0" smtClean="0"/>
              <a:t>Межбюджетные отношения ..…………….…….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6" grpId="0"/>
      <p:bldP spid="6147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TextBox 3"/>
          <p:cNvSpPr txBox="1">
            <a:spLocks noChangeArrowheads="1"/>
          </p:cNvSpPr>
          <p:nvPr/>
        </p:nvSpPr>
        <p:spPr bwMode="auto">
          <a:xfrm>
            <a:off x="2857500" y="1000125"/>
            <a:ext cx="1841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/>
          </a:p>
        </p:txBody>
      </p:sp>
      <p:sp>
        <p:nvSpPr>
          <p:cNvPr id="5124" name="TextBox 6"/>
          <p:cNvSpPr txBox="1">
            <a:spLocks noChangeArrowheads="1"/>
          </p:cNvSpPr>
          <p:nvPr/>
        </p:nvSpPr>
        <p:spPr bwMode="auto">
          <a:xfrm>
            <a:off x="2071688" y="214313"/>
            <a:ext cx="5214937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 dirty="0">
                <a:cs typeface="Times New Roman" pitchFamily="18" charset="0"/>
              </a:rPr>
              <a:t>БЕЗВОЗМЕЗДНЫЕ ПОСТУПЛЕНИЯ </a:t>
            </a:r>
          </a:p>
          <a:p>
            <a:r>
              <a:rPr lang="ru-RU" sz="2400" b="1" dirty="0">
                <a:cs typeface="Times New Roman" pitchFamily="18" charset="0"/>
              </a:rPr>
              <a:t>В   </a:t>
            </a:r>
            <a:r>
              <a:rPr lang="ru-RU" sz="2400" b="1" dirty="0" smtClean="0">
                <a:cs typeface="Times New Roman" pitchFamily="18" charset="0"/>
              </a:rPr>
              <a:t>2017-2019   </a:t>
            </a:r>
            <a:r>
              <a:rPr lang="ru-RU" sz="2400" b="1" dirty="0">
                <a:cs typeface="Times New Roman" pitchFamily="18" charset="0"/>
              </a:rPr>
              <a:t>ГОДАХ</a:t>
            </a:r>
          </a:p>
          <a:p>
            <a:endParaRPr lang="ru-RU" sz="2400" b="1" dirty="0">
              <a:cs typeface="Times New Roman" pitchFamily="18" charset="0"/>
            </a:endParaRPr>
          </a:p>
        </p:txBody>
      </p:sp>
      <p:graphicFrame>
        <p:nvGraphicFramePr>
          <p:cNvPr id="5122" name="Диаграмма 12"/>
          <p:cNvGraphicFramePr>
            <a:graphicFrameLocks/>
          </p:cNvGraphicFramePr>
          <p:nvPr/>
        </p:nvGraphicFramePr>
        <p:xfrm>
          <a:off x="0" y="1844675"/>
          <a:ext cx="8704263" cy="4289425"/>
        </p:xfrm>
        <a:graphic>
          <a:graphicData uri="http://schemas.openxmlformats.org/presentationml/2006/ole">
            <p:oleObj spid="_x0000_s5122" name="Worksheet" r:id="rId4" imgW="8705850" imgH="4495800" progId="Excel.Sheet.8">
              <p:embed/>
            </p:oleObj>
          </a:graphicData>
        </a:graphic>
      </p:graphicFrame>
      <p:sp>
        <p:nvSpPr>
          <p:cNvPr id="5125" name="TextBox 13"/>
          <p:cNvSpPr txBox="1">
            <a:spLocks noChangeArrowheads="1"/>
          </p:cNvSpPr>
          <p:nvPr/>
        </p:nvSpPr>
        <p:spPr bwMode="auto">
          <a:xfrm>
            <a:off x="1331640" y="1844824"/>
            <a:ext cx="18002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chemeClr val="bg2"/>
                </a:solidFill>
                <a:cs typeface="Times New Roman" pitchFamily="18" charset="0"/>
              </a:rPr>
              <a:t>1 048 539,9</a:t>
            </a:r>
            <a:endParaRPr lang="ru-RU" sz="2000" b="1" dirty="0">
              <a:solidFill>
                <a:schemeClr val="bg2"/>
              </a:solidFill>
              <a:cs typeface="Times New Roman" pitchFamily="18" charset="0"/>
            </a:endParaRPr>
          </a:p>
        </p:txBody>
      </p:sp>
      <p:sp>
        <p:nvSpPr>
          <p:cNvPr id="5126" name="TextBox 14"/>
          <p:cNvSpPr txBox="1">
            <a:spLocks noChangeArrowheads="1"/>
          </p:cNvSpPr>
          <p:nvPr/>
        </p:nvSpPr>
        <p:spPr bwMode="auto">
          <a:xfrm>
            <a:off x="7143750" y="1556792"/>
            <a:ext cx="135731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dirty="0">
                <a:cs typeface="Times New Roman" pitchFamily="18" charset="0"/>
              </a:rPr>
              <a:t>тыс. руб.</a:t>
            </a:r>
          </a:p>
        </p:txBody>
      </p:sp>
      <p:sp>
        <p:nvSpPr>
          <p:cNvPr id="5127" name="TextBox 15"/>
          <p:cNvSpPr txBox="1">
            <a:spLocks noChangeArrowheads="1"/>
          </p:cNvSpPr>
          <p:nvPr/>
        </p:nvSpPr>
        <p:spPr bwMode="auto">
          <a:xfrm>
            <a:off x="4788024" y="1844824"/>
            <a:ext cx="165618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chemeClr val="bg2"/>
                </a:solidFill>
                <a:cs typeface="Times New Roman" pitchFamily="18" charset="0"/>
              </a:rPr>
              <a:t>963 320,4</a:t>
            </a:r>
            <a:endParaRPr lang="ru-RU" sz="2000" b="1" dirty="0">
              <a:solidFill>
                <a:schemeClr val="bg2"/>
              </a:solidFill>
              <a:cs typeface="Times New Roman" pitchFamily="18" charset="0"/>
            </a:endParaRPr>
          </a:p>
        </p:txBody>
      </p:sp>
      <p:sp>
        <p:nvSpPr>
          <p:cNvPr id="5128" name="TextBox 16"/>
          <p:cNvSpPr txBox="1">
            <a:spLocks noChangeArrowheads="1"/>
          </p:cNvSpPr>
          <p:nvPr/>
        </p:nvSpPr>
        <p:spPr bwMode="auto">
          <a:xfrm>
            <a:off x="3059832" y="1844824"/>
            <a:ext cx="165618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chemeClr val="bg2"/>
                </a:solidFill>
                <a:cs typeface="Times New Roman" pitchFamily="18" charset="0"/>
              </a:rPr>
              <a:t>967 049,2</a:t>
            </a:r>
            <a:endParaRPr lang="ru-RU" sz="2000" b="1" dirty="0">
              <a:solidFill>
                <a:schemeClr val="bg2"/>
              </a:solidFill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763688" y="2276872"/>
            <a:ext cx="1080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bg2"/>
                </a:solidFill>
              </a:rPr>
              <a:t>1 737,8</a:t>
            </a:r>
            <a:endParaRPr lang="ru-RU" b="1" dirty="0">
              <a:solidFill>
                <a:schemeClr val="bg2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275856" y="2420888"/>
            <a:ext cx="10081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bg2"/>
                </a:solidFill>
              </a:rPr>
              <a:t>1 737,8</a:t>
            </a:r>
            <a:endParaRPr lang="ru-RU" b="1" dirty="0">
              <a:solidFill>
                <a:schemeClr val="bg2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499992" y="2420888"/>
            <a:ext cx="16561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bg2"/>
                </a:solidFill>
              </a:rPr>
              <a:t>1 737,8</a:t>
            </a:r>
            <a:endParaRPr lang="ru-RU" b="1" dirty="0">
              <a:solidFill>
                <a:schemeClr val="bg2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476672"/>
            <a:ext cx="8229600" cy="796950"/>
          </a:xfrm>
        </p:spPr>
        <p:txBody>
          <a:bodyPr>
            <a:normAutofit fontScale="90000"/>
          </a:bodyPr>
          <a:lstStyle/>
          <a:p>
            <a:r>
              <a:rPr lang="ru-RU" sz="2800" dirty="0" smtClean="0">
                <a:solidFill>
                  <a:srgbClr val="FFFFFF"/>
                </a:solidFill>
                <a:cs typeface="Times New Roman" pitchFamily="18" charset="0"/>
              </a:rPr>
              <a:t>БЕЗВОЗМЕЗДНЫЕ ПОСТУПЛЕНИЯ </a:t>
            </a:r>
            <a:br>
              <a:rPr lang="ru-RU" sz="2800" dirty="0" smtClean="0">
                <a:solidFill>
                  <a:srgbClr val="FFFFFF"/>
                </a:solidFill>
                <a:cs typeface="Times New Roman" pitchFamily="18" charset="0"/>
              </a:rPr>
            </a:br>
            <a:r>
              <a:rPr lang="ru-RU" sz="2800" dirty="0" smtClean="0">
                <a:solidFill>
                  <a:srgbClr val="FFFFFF"/>
                </a:solidFill>
                <a:cs typeface="Times New Roman" pitchFamily="18" charset="0"/>
              </a:rPr>
              <a:t>В 2016 - 2019 ГОДАХ</a:t>
            </a:r>
            <a:endParaRPr lang="ru-RU" sz="2800" dirty="0">
              <a:solidFill>
                <a:srgbClr val="FFFFFF"/>
              </a:solidFill>
              <a:cs typeface="Times New Roman" pitchFamily="18" charset="0"/>
            </a:endParaRPr>
          </a:p>
        </p:txBody>
      </p:sp>
      <p:graphicFrame>
        <p:nvGraphicFramePr>
          <p:cNvPr id="3" name="Диаграмма 2"/>
          <p:cNvGraphicFramePr/>
          <p:nvPr/>
        </p:nvGraphicFramePr>
        <p:xfrm>
          <a:off x="0" y="1628800"/>
          <a:ext cx="9144000" cy="507207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TextBox 3"/>
          <p:cNvSpPr txBox="1">
            <a:spLocks noChangeArrowheads="1"/>
          </p:cNvSpPr>
          <p:nvPr/>
        </p:nvSpPr>
        <p:spPr bwMode="auto">
          <a:xfrm>
            <a:off x="2857500" y="1000125"/>
            <a:ext cx="1841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/>
          </a:p>
        </p:txBody>
      </p:sp>
      <p:sp>
        <p:nvSpPr>
          <p:cNvPr id="7172" name="TextBox 6"/>
          <p:cNvSpPr txBox="1">
            <a:spLocks noChangeArrowheads="1"/>
          </p:cNvSpPr>
          <p:nvPr/>
        </p:nvSpPr>
        <p:spPr bwMode="auto">
          <a:xfrm>
            <a:off x="2143125" y="285750"/>
            <a:ext cx="5214938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 dirty="0">
                <a:cs typeface="Times New Roman" pitchFamily="18" charset="0"/>
              </a:rPr>
              <a:t>СТРУКТУРА РАСХОДОВ ГОРОДСКОГО БЮДЖЕТА </a:t>
            </a:r>
          </a:p>
          <a:p>
            <a:r>
              <a:rPr lang="ru-RU" sz="2400" b="1" dirty="0">
                <a:cs typeface="Times New Roman" pitchFamily="18" charset="0"/>
              </a:rPr>
              <a:t>В </a:t>
            </a:r>
            <a:r>
              <a:rPr lang="ru-RU" sz="2400" b="1" dirty="0" smtClean="0">
                <a:cs typeface="Times New Roman" pitchFamily="18" charset="0"/>
              </a:rPr>
              <a:t>2015-2019 </a:t>
            </a:r>
            <a:r>
              <a:rPr lang="ru-RU" sz="2400" b="1" dirty="0">
                <a:cs typeface="Times New Roman" pitchFamily="18" charset="0"/>
              </a:rPr>
              <a:t>ГОДАХ</a:t>
            </a:r>
          </a:p>
        </p:txBody>
      </p:sp>
      <p:graphicFrame>
        <p:nvGraphicFramePr>
          <p:cNvPr id="7170" name="Диаграмма 7"/>
          <p:cNvGraphicFramePr>
            <a:graphicFrameLocks/>
          </p:cNvGraphicFramePr>
          <p:nvPr/>
        </p:nvGraphicFramePr>
        <p:xfrm>
          <a:off x="0" y="1628775"/>
          <a:ext cx="9275763" cy="5078413"/>
        </p:xfrm>
        <a:graphic>
          <a:graphicData uri="http://schemas.openxmlformats.org/presentationml/2006/ole">
            <p:oleObj spid="_x0000_s7170" name="Worksheet" r:id="rId4" imgW="9439275" imgH="5219700" progId="Excel.Sheet.8">
              <p:embed/>
            </p:oleObj>
          </a:graphicData>
        </a:graphic>
      </p:graphicFrame>
      <p:sp>
        <p:nvSpPr>
          <p:cNvPr id="7173" name="TextBox 1"/>
          <p:cNvSpPr txBox="1">
            <a:spLocks noChangeArrowheads="1"/>
          </p:cNvSpPr>
          <p:nvPr/>
        </p:nvSpPr>
        <p:spPr bwMode="auto">
          <a:xfrm>
            <a:off x="4714875" y="5805264"/>
            <a:ext cx="914400" cy="12273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/>
          <a:lstStyle/>
          <a:p>
            <a:r>
              <a:rPr lang="ru-RU" sz="2000" b="1" dirty="0" smtClean="0">
                <a:solidFill>
                  <a:srgbClr val="002060"/>
                </a:solidFill>
                <a:cs typeface="Times New Roman" pitchFamily="18" charset="0"/>
              </a:rPr>
              <a:t>2019 </a:t>
            </a:r>
            <a:endParaRPr lang="ru-RU" sz="2000" b="1" dirty="0">
              <a:solidFill>
                <a:srgbClr val="002060"/>
              </a:solidFill>
              <a:cs typeface="Times New Roman" pitchFamily="18" charset="0"/>
            </a:endParaRPr>
          </a:p>
          <a:p>
            <a:r>
              <a:rPr lang="ru-RU" sz="2000" b="1" dirty="0">
                <a:solidFill>
                  <a:srgbClr val="002060"/>
                </a:solidFill>
                <a:cs typeface="Times New Roman" pitchFamily="18" charset="0"/>
              </a:rPr>
              <a:t>год</a:t>
            </a:r>
          </a:p>
        </p:txBody>
      </p:sp>
      <p:sp>
        <p:nvSpPr>
          <p:cNvPr id="7174" name="TextBox 1"/>
          <p:cNvSpPr txBox="1">
            <a:spLocks noChangeArrowheads="1"/>
          </p:cNvSpPr>
          <p:nvPr/>
        </p:nvSpPr>
        <p:spPr bwMode="auto">
          <a:xfrm>
            <a:off x="3643313" y="5805264"/>
            <a:ext cx="914400" cy="12273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/>
          <a:lstStyle/>
          <a:p>
            <a:r>
              <a:rPr lang="ru-RU" sz="2000" b="1" dirty="0" smtClean="0">
                <a:solidFill>
                  <a:srgbClr val="002060"/>
                </a:solidFill>
                <a:cs typeface="Times New Roman" pitchFamily="18" charset="0"/>
              </a:rPr>
              <a:t>2018 </a:t>
            </a:r>
            <a:endParaRPr lang="ru-RU" sz="2000" b="1" dirty="0">
              <a:solidFill>
                <a:srgbClr val="002060"/>
              </a:solidFill>
              <a:cs typeface="Times New Roman" pitchFamily="18" charset="0"/>
            </a:endParaRPr>
          </a:p>
          <a:p>
            <a:r>
              <a:rPr lang="ru-RU" sz="2000" b="1" dirty="0">
                <a:solidFill>
                  <a:srgbClr val="002060"/>
                </a:solidFill>
                <a:cs typeface="Times New Roman" pitchFamily="18" charset="0"/>
              </a:rPr>
              <a:t>год</a:t>
            </a:r>
          </a:p>
        </p:txBody>
      </p:sp>
      <p:sp>
        <p:nvSpPr>
          <p:cNvPr id="7175" name="TextBox 1"/>
          <p:cNvSpPr txBox="1">
            <a:spLocks noChangeArrowheads="1"/>
          </p:cNvSpPr>
          <p:nvPr/>
        </p:nvSpPr>
        <p:spPr bwMode="auto">
          <a:xfrm>
            <a:off x="2500313" y="5805264"/>
            <a:ext cx="914400" cy="12273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/>
          <a:lstStyle/>
          <a:p>
            <a:r>
              <a:rPr lang="ru-RU" sz="2000" b="1" dirty="0" smtClean="0">
                <a:solidFill>
                  <a:srgbClr val="002060"/>
                </a:solidFill>
                <a:cs typeface="Times New Roman" pitchFamily="18" charset="0"/>
              </a:rPr>
              <a:t>2017 </a:t>
            </a:r>
            <a:endParaRPr lang="ru-RU" sz="2000" b="1" dirty="0">
              <a:solidFill>
                <a:srgbClr val="002060"/>
              </a:solidFill>
              <a:cs typeface="Times New Roman" pitchFamily="18" charset="0"/>
            </a:endParaRPr>
          </a:p>
          <a:p>
            <a:r>
              <a:rPr lang="ru-RU" sz="2000" b="1" dirty="0">
                <a:solidFill>
                  <a:srgbClr val="002060"/>
                </a:solidFill>
                <a:cs typeface="Times New Roman" pitchFamily="18" charset="0"/>
              </a:rPr>
              <a:t>год</a:t>
            </a:r>
          </a:p>
        </p:txBody>
      </p:sp>
      <p:sp>
        <p:nvSpPr>
          <p:cNvPr id="7176" name="TextBox 1"/>
          <p:cNvSpPr txBox="1">
            <a:spLocks noChangeArrowheads="1"/>
          </p:cNvSpPr>
          <p:nvPr/>
        </p:nvSpPr>
        <p:spPr bwMode="auto">
          <a:xfrm>
            <a:off x="1428750" y="5805264"/>
            <a:ext cx="914400" cy="12273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/>
          <a:lstStyle/>
          <a:p>
            <a:r>
              <a:rPr lang="ru-RU" sz="2000" b="1" dirty="0" smtClean="0">
                <a:solidFill>
                  <a:srgbClr val="002060"/>
                </a:solidFill>
                <a:cs typeface="Times New Roman" pitchFamily="18" charset="0"/>
              </a:rPr>
              <a:t>2016 </a:t>
            </a:r>
            <a:endParaRPr lang="ru-RU" sz="2000" b="1" dirty="0">
              <a:solidFill>
                <a:srgbClr val="002060"/>
              </a:solidFill>
              <a:cs typeface="Times New Roman" pitchFamily="18" charset="0"/>
            </a:endParaRPr>
          </a:p>
          <a:p>
            <a:r>
              <a:rPr lang="ru-RU" sz="2000" b="1" dirty="0">
                <a:solidFill>
                  <a:srgbClr val="002060"/>
                </a:solidFill>
                <a:cs typeface="Times New Roman" pitchFamily="18" charset="0"/>
              </a:rPr>
              <a:t>год</a:t>
            </a:r>
          </a:p>
        </p:txBody>
      </p:sp>
      <p:sp>
        <p:nvSpPr>
          <p:cNvPr id="7177" name="TextBox 1"/>
          <p:cNvSpPr txBox="1">
            <a:spLocks noChangeArrowheads="1"/>
          </p:cNvSpPr>
          <p:nvPr/>
        </p:nvSpPr>
        <p:spPr bwMode="auto">
          <a:xfrm rot="-5400000">
            <a:off x="4103949" y="3897051"/>
            <a:ext cx="2448272" cy="6480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ru-RU" sz="3200" b="1" dirty="0" smtClean="0">
                <a:solidFill>
                  <a:srgbClr val="FFFFFF"/>
                </a:solidFill>
                <a:cs typeface="Times New Roman" pitchFamily="18" charset="0"/>
              </a:rPr>
              <a:t>2 086 745,4</a:t>
            </a:r>
            <a:endParaRPr lang="ru-RU" sz="3200" b="1" dirty="0">
              <a:solidFill>
                <a:srgbClr val="FFFFFF"/>
              </a:solidFill>
              <a:cs typeface="Times New Roman" pitchFamily="18" charset="0"/>
            </a:endParaRPr>
          </a:p>
        </p:txBody>
      </p:sp>
      <p:sp>
        <p:nvSpPr>
          <p:cNvPr id="7178" name="TextBox 1"/>
          <p:cNvSpPr txBox="1">
            <a:spLocks noChangeArrowheads="1"/>
          </p:cNvSpPr>
          <p:nvPr/>
        </p:nvSpPr>
        <p:spPr bwMode="auto">
          <a:xfrm rot="-5400000">
            <a:off x="2848087" y="4007061"/>
            <a:ext cx="2376264" cy="500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ru-RU" sz="3200" b="1" dirty="0" smtClean="0">
                <a:solidFill>
                  <a:srgbClr val="FFFFFF"/>
                </a:solidFill>
                <a:cs typeface="Times New Roman" pitchFamily="18" charset="0"/>
              </a:rPr>
              <a:t>2 045 113,2</a:t>
            </a:r>
            <a:endParaRPr lang="ru-RU" sz="3200" b="1" dirty="0">
              <a:solidFill>
                <a:srgbClr val="FFFFFF"/>
              </a:solidFill>
              <a:cs typeface="Times New Roman" pitchFamily="18" charset="0"/>
            </a:endParaRPr>
          </a:p>
        </p:txBody>
      </p:sp>
      <p:sp>
        <p:nvSpPr>
          <p:cNvPr id="7179" name="TextBox 1"/>
          <p:cNvSpPr txBox="1">
            <a:spLocks noChangeArrowheads="1"/>
          </p:cNvSpPr>
          <p:nvPr/>
        </p:nvSpPr>
        <p:spPr bwMode="auto">
          <a:xfrm rot="-5400000">
            <a:off x="1871700" y="3897052"/>
            <a:ext cx="2376264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ru-RU" sz="3200" b="1" dirty="0" smtClean="0">
                <a:solidFill>
                  <a:srgbClr val="FFFFFF"/>
                </a:solidFill>
                <a:cs typeface="Times New Roman" pitchFamily="18" charset="0"/>
              </a:rPr>
              <a:t>2 108 233,9</a:t>
            </a:r>
            <a:endParaRPr lang="ru-RU" sz="3200" b="1" dirty="0">
              <a:solidFill>
                <a:srgbClr val="FFFFFF"/>
              </a:solidFill>
              <a:cs typeface="Times New Roman" pitchFamily="18" charset="0"/>
            </a:endParaRPr>
          </a:p>
        </p:txBody>
      </p:sp>
      <p:sp>
        <p:nvSpPr>
          <p:cNvPr id="7180" name="TextBox 1"/>
          <p:cNvSpPr txBox="1">
            <a:spLocks noChangeArrowheads="1"/>
          </p:cNvSpPr>
          <p:nvPr/>
        </p:nvSpPr>
        <p:spPr bwMode="auto">
          <a:xfrm rot="-5400000">
            <a:off x="669532" y="3611016"/>
            <a:ext cx="2304256" cy="500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ru-RU" sz="3200" b="1" dirty="0">
                <a:solidFill>
                  <a:srgbClr val="FFFFFF"/>
                </a:solidFill>
                <a:cs typeface="Times New Roman" pitchFamily="18" charset="0"/>
              </a:rPr>
              <a:t>2 </a:t>
            </a:r>
            <a:r>
              <a:rPr lang="ru-RU" sz="3200" b="1" dirty="0" smtClean="0">
                <a:solidFill>
                  <a:srgbClr val="FFFFFF"/>
                </a:solidFill>
                <a:cs typeface="Times New Roman" pitchFamily="18" charset="0"/>
              </a:rPr>
              <a:t>315 326</a:t>
            </a:r>
            <a:endParaRPr lang="ru-RU" sz="3200" b="1" dirty="0">
              <a:solidFill>
                <a:srgbClr val="FFFFFF"/>
              </a:solidFill>
              <a:cs typeface="Times New Roman" pitchFamily="18" charset="0"/>
            </a:endParaRPr>
          </a:p>
        </p:txBody>
      </p:sp>
      <p:sp>
        <p:nvSpPr>
          <p:cNvPr id="7181" name="TextBox 17"/>
          <p:cNvSpPr txBox="1">
            <a:spLocks noChangeArrowheads="1"/>
          </p:cNvSpPr>
          <p:nvPr/>
        </p:nvSpPr>
        <p:spPr bwMode="auto">
          <a:xfrm>
            <a:off x="7786688" y="1785938"/>
            <a:ext cx="1357312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cs typeface="Times New Roman" pitchFamily="18" charset="0"/>
              </a:rPr>
              <a:t>тыс. руб.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67544" y="5805264"/>
            <a:ext cx="9361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002060"/>
                </a:solidFill>
              </a:rPr>
              <a:t>2015 год</a:t>
            </a:r>
            <a:endParaRPr lang="ru-RU" sz="20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7" name="TextBox 3"/>
          <p:cNvSpPr txBox="1">
            <a:spLocks noChangeArrowheads="1"/>
          </p:cNvSpPr>
          <p:nvPr/>
        </p:nvSpPr>
        <p:spPr bwMode="auto">
          <a:xfrm>
            <a:off x="2857500" y="1000125"/>
            <a:ext cx="1841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/>
          </a:p>
        </p:txBody>
      </p:sp>
      <p:sp>
        <p:nvSpPr>
          <p:cNvPr id="8198" name="TextBox 6"/>
          <p:cNvSpPr txBox="1">
            <a:spLocks noChangeArrowheads="1"/>
          </p:cNvSpPr>
          <p:nvPr/>
        </p:nvSpPr>
        <p:spPr bwMode="auto">
          <a:xfrm>
            <a:off x="2000250" y="214313"/>
            <a:ext cx="5214938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 dirty="0">
                <a:cs typeface="Times New Roman" pitchFamily="18" charset="0"/>
              </a:rPr>
              <a:t>УДЕЛЬНЫЙ ВЕС РАСХОДОВ ГОРОДСКОГО БЮДЖЕТА </a:t>
            </a:r>
          </a:p>
          <a:p>
            <a:r>
              <a:rPr lang="ru-RU" sz="2400" b="1" dirty="0">
                <a:cs typeface="Times New Roman" pitchFamily="18" charset="0"/>
              </a:rPr>
              <a:t>НА </a:t>
            </a:r>
            <a:r>
              <a:rPr lang="ru-RU" sz="2400" b="1" dirty="0" smtClean="0">
                <a:cs typeface="Times New Roman" pitchFamily="18" charset="0"/>
              </a:rPr>
              <a:t>2017-2019 </a:t>
            </a:r>
            <a:r>
              <a:rPr lang="ru-RU" sz="2400" b="1" dirty="0">
                <a:cs typeface="Times New Roman" pitchFamily="18" charset="0"/>
              </a:rPr>
              <a:t>ГОДЫ</a:t>
            </a:r>
          </a:p>
        </p:txBody>
      </p:sp>
      <p:graphicFrame>
        <p:nvGraphicFramePr>
          <p:cNvPr id="8194" name="Диаграмма 14"/>
          <p:cNvGraphicFramePr>
            <a:graphicFrameLocks/>
          </p:cNvGraphicFramePr>
          <p:nvPr/>
        </p:nvGraphicFramePr>
        <p:xfrm>
          <a:off x="-541338" y="836613"/>
          <a:ext cx="4589463" cy="3541712"/>
        </p:xfrm>
        <a:graphic>
          <a:graphicData uri="http://schemas.openxmlformats.org/presentationml/2006/ole">
            <p:oleObj spid="_x0000_s8194" name="Worksheet" r:id="rId4" imgW="4591050" imgH="3543300" progId="Excel.Sheet.8">
              <p:embed/>
            </p:oleObj>
          </a:graphicData>
        </a:graphic>
      </p:graphicFrame>
      <p:graphicFrame>
        <p:nvGraphicFramePr>
          <p:cNvPr id="8195" name="Диаграмма 15"/>
          <p:cNvGraphicFramePr>
            <a:graphicFrameLocks/>
          </p:cNvGraphicFramePr>
          <p:nvPr/>
        </p:nvGraphicFramePr>
        <p:xfrm>
          <a:off x="3143250" y="1357313"/>
          <a:ext cx="5802313" cy="4298950"/>
        </p:xfrm>
        <a:graphic>
          <a:graphicData uri="http://schemas.openxmlformats.org/presentationml/2006/ole">
            <p:oleObj spid="_x0000_s8195" name="Worksheet" r:id="rId5" imgW="5800725" imgH="4295775" progId="Excel.Sheet.8">
              <p:embed/>
            </p:oleObj>
          </a:graphicData>
        </a:graphic>
      </p:graphicFrame>
      <p:graphicFrame>
        <p:nvGraphicFramePr>
          <p:cNvPr id="8196" name="Диаграмма 16"/>
          <p:cNvGraphicFramePr>
            <a:graphicFrameLocks/>
          </p:cNvGraphicFramePr>
          <p:nvPr/>
        </p:nvGraphicFramePr>
        <p:xfrm>
          <a:off x="1000125" y="3571875"/>
          <a:ext cx="4589463" cy="3721100"/>
        </p:xfrm>
        <a:graphic>
          <a:graphicData uri="http://schemas.openxmlformats.org/presentationml/2006/ole">
            <p:oleObj spid="_x0000_s8196" name="Worksheet" r:id="rId6" imgW="4591050" imgH="3724275" progId="Excel.Sheet.8">
              <p:embed/>
            </p:oleObj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1" name="TextBox 3"/>
          <p:cNvSpPr txBox="1">
            <a:spLocks noChangeArrowheads="1"/>
          </p:cNvSpPr>
          <p:nvPr/>
        </p:nvSpPr>
        <p:spPr bwMode="auto">
          <a:xfrm>
            <a:off x="2857500" y="1000125"/>
            <a:ext cx="1841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/>
          </a:p>
        </p:txBody>
      </p:sp>
      <p:sp>
        <p:nvSpPr>
          <p:cNvPr id="80899" name="TextBox 6"/>
          <p:cNvSpPr txBox="1">
            <a:spLocks noChangeArrowheads="1"/>
          </p:cNvSpPr>
          <p:nvPr/>
        </p:nvSpPr>
        <p:spPr bwMode="auto">
          <a:xfrm>
            <a:off x="1714500" y="0"/>
            <a:ext cx="6072188" cy="157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ru-RU" sz="24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УДЕЛЬНЫЙ ВЕС </a:t>
            </a: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РАСХОДОВ ГОРОДСКОГО БЮДЖЕТА НА СОЦИАЛЬНУЮ СФЕРУ</a:t>
            </a:r>
          </a:p>
          <a:p>
            <a:pPr>
              <a:defRPr/>
            </a:pP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НА 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2017-2019 </a:t>
            </a: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ГОДЫ</a:t>
            </a:r>
          </a:p>
        </p:txBody>
      </p:sp>
      <p:graphicFrame>
        <p:nvGraphicFramePr>
          <p:cNvPr id="9218" name="Диаграмма 9"/>
          <p:cNvGraphicFramePr>
            <a:graphicFrameLocks/>
          </p:cNvGraphicFramePr>
          <p:nvPr/>
        </p:nvGraphicFramePr>
        <p:xfrm>
          <a:off x="-214313" y="1643063"/>
          <a:ext cx="8905876" cy="4525962"/>
        </p:xfrm>
        <a:graphic>
          <a:graphicData uri="http://schemas.openxmlformats.org/presentationml/2006/ole">
            <p:oleObj spid="_x0000_s9218" name="Worksheet" r:id="rId4" imgW="8905875" imgH="4524375" progId="Excel.Sheet.8">
              <p:embed/>
            </p:oleObj>
          </a:graphicData>
        </a:graphic>
      </p:graphicFrame>
      <p:graphicFrame>
        <p:nvGraphicFramePr>
          <p:cNvPr id="9219" name="Диаграмма 7"/>
          <p:cNvGraphicFramePr>
            <a:graphicFrameLocks/>
          </p:cNvGraphicFramePr>
          <p:nvPr/>
        </p:nvGraphicFramePr>
        <p:xfrm>
          <a:off x="1928813" y="3714750"/>
          <a:ext cx="8905875" cy="4900613"/>
        </p:xfrm>
        <a:graphic>
          <a:graphicData uri="http://schemas.openxmlformats.org/presentationml/2006/ole">
            <p:oleObj spid="_x0000_s9219" name="Worksheet" r:id="rId5" imgW="8905875" imgH="4905375" progId="Excel.Sheet.8">
              <p:embed/>
            </p:oleObj>
          </a:graphicData>
        </a:graphic>
      </p:graphicFrame>
      <p:graphicFrame>
        <p:nvGraphicFramePr>
          <p:cNvPr id="9220" name="Диаграмма 10"/>
          <p:cNvGraphicFramePr>
            <a:graphicFrameLocks/>
          </p:cNvGraphicFramePr>
          <p:nvPr/>
        </p:nvGraphicFramePr>
        <p:xfrm>
          <a:off x="2843213" y="1341438"/>
          <a:ext cx="8902700" cy="4906962"/>
        </p:xfrm>
        <a:graphic>
          <a:graphicData uri="http://schemas.openxmlformats.org/presentationml/2006/ole">
            <p:oleObj spid="_x0000_s9220" name="Worksheet" r:id="rId6" imgW="8905875" imgH="4905375" progId="Excel.Sheet.8">
              <p:embed/>
            </p:oleObj>
          </a:graphicData>
        </a:graphic>
      </p:graphicFrame>
      <p:sp>
        <p:nvSpPr>
          <p:cNvPr id="9223" name="TextBox 11"/>
          <p:cNvSpPr txBox="1">
            <a:spLocks noChangeArrowheads="1"/>
          </p:cNvSpPr>
          <p:nvPr/>
        </p:nvSpPr>
        <p:spPr bwMode="auto">
          <a:xfrm>
            <a:off x="2071585" y="1857375"/>
            <a:ext cx="1216231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200" b="1" dirty="0" smtClean="0">
                <a:cs typeface="Times New Roman" pitchFamily="18" charset="0"/>
              </a:rPr>
              <a:t>2017 </a:t>
            </a:r>
            <a:r>
              <a:rPr lang="ru-RU" sz="2200" b="1" dirty="0">
                <a:cs typeface="Times New Roman" pitchFamily="18" charset="0"/>
              </a:rPr>
              <a:t>год</a:t>
            </a:r>
          </a:p>
        </p:txBody>
      </p:sp>
      <p:sp>
        <p:nvSpPr>
          <p:cNvPr id="9224" name="TextBox 12"/>
          <p:cNvSpPr txBox="1">
            <a:spLocks noChangeArrowheads="1"/>
          </p:cNvSpPr>
          <p:nvPr/>
        </p:nvSpPr>
        <p:spPr bwMode="auto">
          <a:xfrm>
            <a:off x="1500085" y="6286500"/>
            <a:ext cx="1216231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200" b="1" dirty="0" smtClean="0">
                <a:cs typeface="Times New Roman" pitchFamily="18" charset="0"/>
              </a:rPr>
              <a:t>2019 </a:t>
            </a:r>
            <a:r>
              <a:rPr lang="ru-RU" sz="2200" b="1" dirty="0">
                <a:cs typeface="Times New Roman" pitchFamily="18" charset="0"/>
              </a:rPr>
              <a:t>год</a:t>
            </a:r>
          </a:p>
        </p:txBody>
      </p:sp>
      <p:sp>
        <p:nvSpPr>
          <p:cNvPr id="9225" name="TextBox 13"/>
          <p:cNvSpPr txBox="1">
            <a:spLocks noChangeArrowheads="1"/>
          </p:cNvSpPr>
          <p:nvPr/>
        </p:nvSpPr>
        <p:spPr bwMode="auto">
          <a:xfrm>
            <a:off x="4932041" y="1857375"/>
            <a:ext cx="1368151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2200" b="1" dirty="0" smtClean="0">
                <a:cs typeface="Times New Roman" pitchFamily="18" charset="0"/>
              </a:rPr>
              <a:t>2018 </a:t>
            </a:r>
            <a:r>
              <a:rPr lang="ru-RU" sz="2200" b="1" dirty="0">
                <a:cs typeface="Times New Roman" pitchFamily="18" charset="0"/>
              </a:rPr>
              <a:t>год</a:t>
            </a:r>
          </a:p>
        </p:txBody>
      </p:sp>
      <p:sp>
        <p:nvSpPr>
          <p:cNvPr id="9226" name="TextBox 15"/>
          <p:cNvSpPr txBox="1">
            <a:spLocks noChangeArrowheads="1"/>
          </p:cNvSpPr>
          <p:nvPr/>
        </p:nvSpPr>
        <p:spPr bwMode="auto">
          <a:xfrm>
            <a:off x="6228184" y="3573016"/>
            <a:ext cx="2915816" cy="2062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/>
            <a:r>
              <a:rPr lang="ru-RU" sz="1600" dirty="0">
                <a:solidFill>
                  <a:srgbClr val="000022"/>
                </a:solidFill>
                <a:cs typeface="Times New Roman" pitchFamily="18" charset="0"/>
              </a:rPr>
              <a:t>общегосударственные вопросы, </a:t>
            </a:r>
          </a:p>
          <a:p>
            <a:pPr algn="l"/>
            <a:r>
              <a:rPr lang="ru-RU" sz="1600" dirty="0">
                <a:solidFill>
                  <a:srgbClr val="000022"/>
                </a:solidFill>
                <a:cs typeface="Times New Roman" pitchFamily="18" charset="0"/>
              </a:rPr>
              <a:t>национальная безопасность,</a:t>
            </a:r>
          </a:p>
          <a:p>
            <a:pPr algn="l"/>
            <a:r>
              <a:rPr lang="ru-RU" sz="1600" dirty="0">
                <a:solidFill>
                  <a:srgbClr val="000022"/>
                </a:solidFill>
                <a:cs typeface="Times New Roman" pitchFamily="18" charset="0"/>
              </a:rPr>
              <a:t>национальная экономика,</a:t>
            </a:r>
          </a:p>
          <a:p>
            <a:pPr algn="l"/>
            <a:r>
              <a:rPr lang="ru-RU" sz="1600" dirty="0">
                <a:solidFill>
                  <a:srgbClr val="000022"/>
                </a:solidFill>
                <a:cs typeface="Times New Roman" pitchFamily="18" charset="0"/>
              </a:rPr>
              <a:t>ЖКХ, охрана окружающей </a:t>
            </a:r>
          </a:p>
          <a:p>
            <a:pPr algn="l"/>
            <a:r>
              <a:rPr lang="ru-RU" sz="1600" dirty="0">
                <a:solidFill>
                  <a:srgbClr val="000022"/>
                </a:solidFill>
                <a:cs typeface="Times New Roman" pitchFamily="18" charset="0"/>
              </a:rPr>
              <a:t>среды, обслуживание </a:t>
            </a:r>
          </a:p>
          <a:p>
            <a:pPr algn="l"/>
            <a:r>
              <a:rPr lang="ru-RU" sz="1600" dirty="0">
                <a:solidFill>
                  <a:srgbClr val="000022"/>
                </a:solidFill>
                <a:cs typeface="Times New Roman" pitchFamily="18" charset="0"/>
              </a:rPr>
              <a:t>государственного и</a:t>
            </a:r>
          </a:p>
          <a:p>
            <a:pPr algn="l"/>
            <a:r>
              <a:rPr lang="ru-RU" sz="1600" dirty="0">
                <a:solidFill>
                  <a:srgbClr val="000022"/>
                </a:solidFill>
                <a:cs typeface="Times New Roman" pitchFamily="18" charset="0"/>
              </a:rPr>
              <a:t>муниципального долга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TextBox 3"/>
          <p:cNvSpPr txBox="1">
            <a:spLocks noChangeArrowheads="1"/>
          </p:cNvSpPr>
          <p:nvPr/>
        </p:nvSpPr>
        <p:spPr bwMode="auto">
          <a:xfrm>
            <a:off x="2857500" y="1000125"/>
            <a:ext cx="1841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/>
          </a:p>
        </p:txBody>
      </p:sp>
      <p:sp>
        <p:nvSpPr>
          <p:cNvPr id="10244" name="TextBox 6"/>
          <p:cNvSpPr txBox="1">
            <a:spLocks noChangeArrowheads="1"/>
          </p:cNvSpPr>
          <p:nvPr/>
        </p:nvSpPr>
        <p:spPr bwMode="auto">
          <a:xfrm>
            <a:off x="1571625" y="214313"/>
            <a:ext cx="6072188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 dirty="0">
                <a:solidFill>
                  <a:srgbClr val="FFFFFF"/>
                </a:solidFill>
                <a:cs typeface="Times New Roman" pitchFamily="18" charset="0"/>
              </a:rPr>
              <a:t>РАСХОДЫ </a:t>
            </a:r>
            <a:r>
              <a:rPr lang="ru-RU" sz="2400" b="1" dirty="0" smtClean="0">
                <a:solidFill>
                  <a:srgbClr val="FFFFFF"/>
                </a:solidFill>
                <a:cs typeface="Times New Roman" pitchFamily="18" charset="0"/>
              </a:rPr>
              <a:t> ГОРОДСКОГО </a:t>
            </a:r>
            <a:endParaRPr lang="ru-RU" sz="2400" b="1" dirty="0">
              <a:solidFill>
                <a:srgbClr val="FFFFFF"/>
              </a:solidFill>
              <a:cs typeface="Times New Roman" pitchFamily="18" charset="0"/>
            </a:endParaRPr>
          </a:p>
          <a:p>
            <a:r>
              <a:rPr lang="ru-RU" sz="2400" b="1" dirty="0">
                <a:solidFill>
                  <a:srgbClr val="FFFFFF"/>
                </a:solidFill>
                <a:cs typeface="Times New Roman" pitchFamily="18" charset="0"/>
              </a:rPr>
              <a:t>БЮДЖЕТА НА ОБРАЗОВАНИЕ</a:t>
            </a:r>
            <a:endParaRPr lang="ru-RU" sz="2400" b="1" dirty="0">
              <a:cs typeface="Times New Roman" pitchFamily="18" charset="0"/>
            </a:endParaRPr>
          </a:p>
          <a:p>
            <a:r>
              <a:rPr lang="ru-RU" sz="2400" b="1" dirty="0">
                <a:cs typeface="Times New Roman" pitchFamily="18" charset="0"/>
              </a:rPr>
              <a:t> НА </a:t>
            </a:r>
            <a:r>
              <a:rPr lang="ru-RU" sz="2400" b="1" dirty="0" smtClean="0">
                <a:cs typeface="Times New Roman" pitchFamily="18" charset="0"/>
              </a:rPr>
              <a:t>2017-2019 </a:t>
            </a:r>
            <a:r>
              <a:rPr lang="ru-RU" sz="2400" b="1" dirty="0">
                <a:cs typeface="Times New Roman" pitchFamily="18" charset="0"/>
              </a:rPr>
              <a:t>ГОДЫ</a:t>
            </a:r>
          </a:p>
        </p:txBody>
      </p:sp>
      <p:graphicFrame>
        <p:nvGraphicFramePr>
          <p:cNvPr id="10242" name="Диаграмма 15"/>
          <p:cNvGraphicFramePr>
            <a:graphicFrameLocks/>
          </p:cNvGraphicFramePr>
          <p:nvPr/>
        </p:nvGraphicFramePr>
        <p:xfrm>
          <a:off x="0" y="1628775"/>
          <a:ext cx="8753475" cy="4713288"/>
        </p:xfrm>
        <a:graphic>
          <a:graphicData uri="http://schemas.openxmlformats.org/presentationml/2006/ole">
            <p:oleObj spid="_x0000_s10242" name="Worksheet" r:id="rId4" imgW="8753475" imgH="4714875" progId="Excel.Sheet.8">
              <p:embed/>
            </p:oleObj>
          </a:graphicData>
        </a:graphic>
      </p:graphicFrame>
      <p:sp>
        <p:nvSpPr>
          <p:cNvPr id="10245" name="TextBox 1"/>
          <p:cNvSpPr txBox="1">
            <a:spLocks noChangeArrowheads="1"/>
          </p:cNvSpPr>
          <p:nvPr/>
        </p:nvSpPr>
        <p:spPr bwMode="auto">
          <a:xfrm>
            <a:off x="4643438" y="1928813"/>
            <a:ext cx="914400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/>
          <a:lstStyle/>
          <a:p>
            <a:endParaRPr lang="ru-RU" sz="2400" b="1" dirty="0">
              <a:cs typeface="Times New Roman" pitchFamily="18" charset="0"/>
            </a:endParaRPr>
          </a:p>
        </p:txBody>
      </p:sp>
      <p:sp>
        <p:nvSpPr>
          <p:cNvPr id="10246" name="TextBox 1"/>
          <p:cNvSpPr txBox="1">
            <a:spLocks noChangeArrowheads="1"/>
          </p:cNvSpPr>
          <p:nvPr/>
        </p:nvSpPr>
        <p:spPr bwMode="auto">
          <a:xfrm>
            <a:off x="2714625" y="1928813"/>
            <a:ext cx="914400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/>
          <a:lstStyle/>
          <a:p>
            <a:endParaRPr lang="ru-RU" sz="2400" b="1" dirty="0">
              <a:cs typeface="Times New Roman" pitchFamily="18" charset="0"/>
            </a:endParaRPr>
          </a:p>
        </p:txBody>
      </p:sp>
      <p:sp>
        <p:nvSpPr>
          <p:cNvPr id="10247" name="TextBox 18"/>
          <p:cNvSpPr txBox="1">
            <a:spLocks noChangeArrowheads="1"/>
          </p:cNvSpPr>
          <p:nvPr/>
        </p:nvSpPr>
        <p:spPr bwMode="auto">
          <a:xfrm>
            <a:off x="7786688" y="1268760"/>
            <a:ext cx="135731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dirty="0">
                <a:cs typeface="Times New Roman" pitchFamily="18" charset="0"/>
              </a:rPr>
              <a:t>тыс. руб.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TextBox 3"/>
          <p:cNvSpPr txBox="1">
            <a:spLocks noChangeArrowheads="1"/>
          </p:cNvSpPr>
          <p:nvPr/>
        </p:nvSpPr>
        <p:spPr bwMode="auto">
          <a:xfrm>
            <a:off x="2857500" y="1000125"/>
            <a:ext cx="1841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/>
          </a:p>
        </p:txBody>
      </p:sp>
      <p:sp>
        <p:nvSpPr>
          <p:cNvPr id="11268" name="TextBox 6"/>
          <p:cNvSpPr txBox="1">
            <a:spLocks noChangeArrowheads="1"/>
          </p:cNvSpPr>
          <p:nvPr/>
        </p:nvSpPr>
        <p:spPr bwMode="auto">
          <a:xfrm>
            <a:off x="755650" y="0"/>
            <a:ext cx="69850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 dirty="0">
                <a:cs typeface="Times New Roman" pitchFamily="18" charset="0"/>
              </a:rPr>
              <a:t>РАСХОДЫ  ГОРОДСКОГО  БЮДЖЕТА</a:t>
            </a:r>
          </a:p>
          <a:p>
            <a:r>
              <a:rPr lang="ru-RU" sz="2400" b="1" dirty="0">
                <a:cs typeface="Times New Roman" pitchFamily="18" charset="0"/>
              </a:rPr>
              <a:t>НА  КУЛЬТУРУ  И КИНЕМАТОГРАФИЮ</a:t>
            </a:r>
          </a:p>
          <a:p>
            <a:r>
              <a:rPr lang="ru-RU" sz="2400" b="1" dirty="0">
                <a:cs typeface="Times New Roman" pitchFamily="18" charset="0"/>
              </a:rPr>
              <a:t>НА  </a:t>
            </a:r>
            <a:r>
              <a:rPr lang="ru-RU" sz="2400" b="1" dirty="0" smtClean="0">
                <a:cs typeface="Times New Roman" pitchFamily="18" charset="0"/>
              </a:rPr>
              <a:t>2017-2019  </a:t>
            </a:r>
            <a:r>
              <a:rPr lang="ru-RU" sz="2400" b="1" dirty="0">
                <a:cs typeface="Times New Roman" pitchFamily="18" charset="0"/>
              </a:rPr>
              <a:t>ГОДЫ</a:t>
            </a:r>
          </a:p>
        </p:txBody>
      </p:sp>
      <p:graphicFrame>
        <p:nvGraphicFramePr>
          <p:cNvPr id="11266" name="Диаграмма 11"/>
          <p:cNvGraphicFramePr>
            <a:graphicFrameLocks/>
          </p:cNvGraphicFramePr>
          <p:nvPr/>
        </p:nvGraphicFramePr>
        <p:xfrm>
          <a:off x="0" y="2060575"/>
          <a:ext cx="8753475" cy="4522788"/>
        </p:xfrm>
        <a:graphic>
          <a:graphicData uri="http://schemas.openxmlformats.org/presentationml/2006/ole">
            <p:oleObj spid="_x0000_s11266" name="Worksheet" r:id="rId4" imgW="8753475" imgH="4524375" progId="Excel.Sheet.8">
              <p:embed/>
            </p:oleObj>
          </a:graphicData>
        </a:graphic>
      </p:graphicFrame>
      <p:sp>
        <p:nvSpPr>
          <p:cNvPr id="11269" name="TextBox 13"/>
          <p:cNvSpPr txBox="1">
            <a:spLocks noChangeArrowheads="1"/>
          </p:cNvSpPr>
          <p:nvPr/>
        </p:nvSpPr>
        <p:spPr bwMode="auto">
          <a:xfrm>
            <a:off x="7786688" y="1556792"/>
            <a:ext cx="135731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dirty="0">
                <a:cs typeface="Times New Roman" pitchFamily="18" charset="0"/>
              </a:rPr>
              <a:t>тыс. руб.</a:t>
            </a:r>
          </a:p>
        </p:txBody>
      </p:sp>
      <p:sp>
        <p:nvSpPr>
          <p:cNvPr id="11270" name="TextBox 1"/>
          <p:cNvSpPr txBox="1">
            <a:spLocks noChangeArrowheads="1"/>
          </p:cNvSpPr>
          <p:nvPr/>
        </p:nvSpPr>
        <p:spPr bwMode="auto">
          <a:xfrm>
            <a:off x="4786313" y="2000250"/>
            <a:ext cx="914400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/>
          <a:lstStyle/>
          <a:p>
            <a:endParaRPr lang="ru-RU" sz="2400" b="1" dirty="0">
              <a:cs typeface="Times New Roman" pitchFamily="18" charset="0"/>
            </a:endParaRPr>
          </a:p>
        </p:txBody>
      </p:sp>
      <p:sp>
        <p:nvSpPr>
          <p:cNvPr id="11271" name="TextBox 1"/>
          <p:cNvSpPr txBox="1">
            <a:spLocks noChangeArrowheads="1"/>
          </p:cNvSpPr>
          <p:nvPr/>
        </p:nvSpPr>
        <p:spPr bwMode="auto">
          <a:xfrm>
            <a:off x="2857500" y="2571750"/>
            <a:ext cx="914400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/>
          <a:lstStyle/>
          <a:p>
            <a:endParaRPr lang="ru-RU" sz="2400" b="1" dirty="0"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TextBox 3"/>
          <p:cNvSpPr txBox="1">
            <a:spLocks noChangeArrowheads="1"/>
          </p:cNvSpPr>
          <p:nvPr/>
        </p:nvSpPr>
        <p:spPr bwMode="auto">
          <a:xfrm>
            <a:off x="2857500" y="1000125"/>
            <a:ext cx="1841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/>
          </a:p>
        </p:txBody>
      </p:sp>
      <p:sp>
        <p:nvSpPr>
          <p:cNvPr id="12292" name="TextBox 6"/>
          <p:cNvSpPr txBox="1">
            <a:spLocks noChangeArrowheads="1"/>
          </p:cNvSpPr>
          <p:nvPr/>
        </p:nvSpPr>
        <p:spPr bwMode="auto">
          <a:xfrm>
            <a:off x="1258888" y="0"/>
            <a:ext cx="6481762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 dirty="0">
                <a:cs typeface="Times New Roman" pitchFamily="18" charset="0"/>
              </a:rPr>
              <a:t>РАСХОДЫ  ГОРОДСКОГО  БЮДЖЕТА</a:t>
            </a:r>
          </a:p>
          <a:p>
            <a:r>
              <a:rPr lang="ru-RU" sz="2400" b="1" dirty="0">
                <a:cs typeface="Times New Roman" pitchFamily="18" charset="0"/>
              </a:rPr>
              <a:t>НА  СОЦИАЛЬНУЮ  ПОЛИТИКУ</a:t>
            </a:r>
          </a:p>
          <a:p>
            <a:r>
              <a:rPr lang="ru-RU" sz="2400" b="1" dirty="0">
                <a:cs typeface="Times New Roman" pitchFamily="18" charset="0"/>
              </a:rPr>
              <a:t>НА  </a:t>
            </a:r>
            <a:r>
              <a:rPr lang="ru-RU" sz="2400" b="1" dirty="0" smtClean="0">
                <a:cs typeface="Times New Roman" pitchFamily="18" charset="0"/>
              </a:rPr>
              <a:t>2017-2019  </a:t>
            </a:r>
            <a:r>
              <a:rPr lang="ru-RU" sz="2400" b="1" dirty="0">
                <a:cs typeface="Times New Roman" pitchFamily="18" charset="0"/>
              </a:rPr>
              <a:t>ГОДЫ</a:t>
            </a:r>
          </a:p>
        </p:txBody>
      </p:sp>
      <p:graphicFrame>
        <p:nvGraphicFramePr>
          <p:cNvPr id="12290" name="Диаграмма 12"/>
          <p:cNvGraphicFramePr>
            <a:graphicFrameLocks/>
          </p:cNvGraphicFramePr>
          <p:nvPr/>
        </p:nvGraphicFramePr>
        <p:xfrm>
          <a:off x="0" y="1887538"/>
          <a:ext cx="8953500" cy="5094287"/>
        </p:xfrm>
        <a:graphic>
          <a:graphicData uri="http://schemas.openxmlformats.org/presentationml/2006/ole">
            <p:oleObj spid="_x0000_s12290" name="Worksheet" r:id="rId4" imgW="8953500" imgH="5095875" progId="Excel.Sheet.8">
              <p:embed/>
            </p:oleObj>
          </a:graphicData>
        </a:graphic>
      </p:graphicFrame>
      <p:sp>
        <p:nvSpPr>
          <p:cNvPr id="12293" name="TextBox 13"/>
          <p:cNvSpPr txBox="1">
            <a:spLocks noChangeArrowheads="1"/>
          </p:cNvSpPr>
          <p:nvPr/>
        </p:nvSpPr>
        <p:spPr bwMode="auto">
          <a:xfrm>
            <a:off x="7786688" y="1340768"/>
            <a:ext cx="135731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dirty="0">
                <a:cs typeface="Times New Roman" pitchFamily="18" charset="0"/>
              </a:rPr>
              <a:t>тыс. руб.</a:t>
            </a:r>
          </a:p>
        </p:txBody>
      </p:sp>
      <p:sp>
        <p:nvSpPr>
          <p:cNvPr id="12294" name="TextBox 1"/>
          <p:cNvSpPr txBox="1">
            <a:spLocks noChangeArrowheads="1"/>
          </p:cNvSpPr>
          <p:nvPr/>
        </p:nvSpPr>
        <p:spPr bwMode="auto">
          <a:xfrm>
            <a:off x="2643188" y="2286000"/>
            <a:ext cx="914400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/>
          <a:lstStyle/>
          <a:p>
            <a:endParaRPr lang="ru-RU" sz="2400" b="1" dirty="0">
              <a:cs typeface="Times New Roman" pitchFamily="18" charset="0"/>
            </a:endParaRPr>
          </a:p>
        </p:txBody>
      </p:sp>
      <p:sp>
        <p:nvSpPr>
          <p:cNvPr id="12295" name="TextBox 1"/>
          <p:cNvSpPr txBox="1">
            <a:spLocks noChangeArrowheads="1"/>
          </p:cNvSpPr>
          <p:nvPr/>
        </p:nvSpPr>
        <p:spPr bwMode="auto">
          <a:xfrm>
            <a:off x="4572000" y="2143125"/>
            <a:ext cx="914400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/>
          <a:lstStyle/>
          <a:p>
            <a:endParaRPr lang="ru-RU" sz="2400" b="1" dirty="0"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TextBox 3"/>
          <p:cNvSpPr txBox="1">
            <a:spLocks noChangeArrowheads="1"/>
          </p:cNvSpPr>
          <p:nvPr/>
        </p:nvSpPr>
        <p:spPr bwMode="auto">
          <a:xfrm>
            <a:off x="2857500" y="1000125"/>
            <a:ext cx="1841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/>
          </a:p>
        </p:txBody>
      </p:sp>
      <p:sp>
        <p:nvSpPr>
          <p:cNvPr id="13316" name="TextBox 6"/>
          <p:cNvSpPr txBox="1">
            <a:spLocks noChangeArrowheads="1"/>
          </p:cNvSpPr>
          <p:nvPr/>
        </p:nvSpPr>
        <p:spPr bwMode="auto">
          <a:xfrm>
            <a:off x="1258888" y="0"/>
            <a:ext cx="6697662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 dirty="0">
                <a:cs typeface="Times New Roman" pitchFamily="18" charset="0"/>
              </a:rPr>
              <a:t>РАСХОДЫ  ГОРОДСКОГО  БЮДЖЕТА</a:t>
            </a:r>
          </a:p>
          <a:p>
            <a:r>
              <a:rPr lang="ru-RU" sz="2400" b="1" dirty="0">
                <a:cs typeface="Times New Roman" pitchFamily="18" charset="0"/>
              </a:rPr>
              <a:t>НА  ФИЗИЧЕСКУЮ  КУЛЬТУРУ  И  СПОРТ НА  </a:t>
            </a:r>
            <a:r>
              <a:rPr lang="ru-RU" sz="2400" b="1" dirty="0" smtClean="0">
                <a:cs typeface="Times New Roman" pitchFamily="18" charset="0"/>
              </a:rPr>
              <a:t>2017-2019  </a:t>
            </a:r>
            <a:r>
              <a:rPr lang="ru-RU" sz="2400" b="1" dirty="0">
                <a:cs typeface="Times New Roman" pitchFamily="18" charset="0"/>
              </a:rPr>
              <a:t>ГОДЫ</a:t>
            </a:r>
          </a:p>
        </p:txBody>
      </p:sp>
      <p:graphicFrame>
        <p:nvGraphicFramePr>
          <p:cNvPr id="13314" name="Диаграмма 12"/>
          <p:cNvGraphicFramePr>
            <a:graphicFrameLocks/>
          </p:cNvGraphicFramePr>
          <p:nvPr/>
        </p:nvGraphicFramePr>
        <p:xfrm>
          <a:off x="0" y="1700808"/>
          <a:ext cx="8658225" cy="5026025"/>
        </p:xfrm>
        <a:graphic>
          <a:graphicData uri="http://schemas.openxmlformats.org/presentationml/2006/ole">
            <p:oleObj spid="_x0000_s13314" name="Worksheet" r:id="rId4" imgW="8658225" imgH="5029200" progId="Excel.Sheet.8">
              <p:embed/>
            </p:oleObj>
          </a:graphicData>
        </a:graphic>
      </p:graphicFrame>
      <p:sp>
        <p:nvSpPr>
          <p:cNvPr id="13317" name="TextBox 13"/>
          <p:cNvSpPr txBox="1">
            <a:spLocks noChangeArrowheads="1"/>
          </p:cNvSpPr>
          <p:nvPr/>
        </p:nvSpPr>
        <p:spPr bwMode="auto">
          <a:xfrm>
            <a:off x="7786688" y="1268760"/>
            <a:ext cx="135731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dirty="0">
                <a:cs typeface="Times New Roman" pitchFamily="18" charset="0"/>
              </a:rPr>
              <a:t>тыс. руб.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TextBox 3"/>
          <p:cNvSpPr txBox="1">
            <a:spLocks noChangeArrowheads="1"/>
          </p:cNvSpPr>
          <p:nvPr/>
        </p:nvSpPr>
        <p:spPr bwMode="auto">
          <a:xfrm>
            <a:off x="2857500" y="1000125"/>
            <a:ext cx="1841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/>
          </a:p>
        </p:txBody>
      </p:sp>
      <p:sp>
        <p:nvSpPr>
          <p:cNvPr id="14340" name="TextBox 6"/>
          <p:cNvSpPr txBox="1">
            <a:spLocks noChangeArrowheads="1"/>
          </p:cNvSpPr>
          <p:nvPr/>
        </p:nvSpPr>
        <p:spPr bwMode="auto">
          <a:xfrm>
            <a:off x="0" y="0"/>
            <a:ext cx="91440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 dirty="0">
                <a:cs typeface="Times New Roman" pitchFamily="18" charset="0"/>
              </a:rPr>
              <a:t>РАСХОДЫ  ГОРОДСКОГО  БЮДЖЕТА</a:t>
            </a:r>
          </a:p>
          <a:p>
            <a:r>
              <a:rPr lang="ru-RU" sz="2400" b="1" dirty="0">
                <a:cs typeface="Times New Roman" pitchFamily="18" charset="0"/>
              </a:rPr>
              <a:t>НА  ОБЩЕГОСУДАРСТВЕННЫЕ  ВОПРОСЫ  </a:t>
            </a:r>
          </a:p>
          <a:p>
            <a:r>
              <a:rPr lang="ru-RU" sz="2400" b="1" dirty="0">
                <a:cs typeface="Times New Roman" pitchFamily="18" charset="0"/>
              </a:rPr>
              <a:t>НА  </a:t>
            </a:r>
            <a:r>
              <a:rPr lang="ru-RU" sz="2400" b="1" dirty="0" smtClean="0">
                <a:cs typeface="Times New Roman" pitchFamily="18" charset="0"/>
              </a:rPr>
              <a:t>2017-2019  </a:t>
            </a:r>
            <a:r>
              <a:rPr lang="ru-RU" sz="2400" b="1" dirty="0">
                <a:cs typeface="Times New Roman" pitchFamily="18" charset="0"/>
              </a:rPr>
              <a:t>ГОДЫ</a:t>
            </a:r>
          </a:p>
        </p:txBody>
      </p:sp>
      <p:graphicFrame>
        <p:nvGraphicFramePr>
          <p:cNvPr id="14338" name="Диаграмма 12"/>
          <p:cNvGraphicFramePr>
            <a:graphicFrameLocks/>
          </p:cNvGraphicFramePr>
          <p:nvPr/>
        </p:nvGraphicFramePr>
        <p:xfrm>
          <a:off x="179388" y="2636838"/>
          <a:ext cx="8763000" cy="3867150"/>
        </p:xfrm>
        <a:graphic>
          <a:graphicData uri="http://schemas.openxmlformats.org/presentationml/2006/ole">
            <p:oleObj spid="_x0000_s14338" name="Worksheet" r:id="rId4" imgW="8763000" imgH="3867150" progId="Excel.Sheet.8">
              <p:embed/>
            </p:oleObj>
          </a:graphicData>
        </a:graphic>
      </p:graphicFrame>
      <p:sp>
        <p:nvSpPr>
          <p:cNvPr id="14341" name="TextBox 13"/>
          <p:cNvSpPr txBox="1">
            <a:spLocks noChangeArrowheads="1"/>
          </p:cNvSpPr>
          <p:nvPr/>
        </p:nvSpPr>
        <p:spPr bwMode="auto">
          <a:xfrm>
            <a:off x="7786688" y="1714500"/>
            <a:ext cx="1357312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cs typeface="Times New Roman" pitchFamily="18" charset="0"/>
              </a:rPr>
              <a:t>тыс. руб.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063625" y="-531813"/>
            <a:ext cx="8080375" cy="2016126"/>
          </a:xfrm>
        </p:spPr>
        <p:txBody>
          <a:bodyPr/>
          <a:lstStyle/>
          <a:p>
            <a:pPr algn="ctr" eaLnBrk="1" hangingPunct="1">
              <a:defRPr/>
            </a:pPr>
            <a:r>
              <a:rPr lang="ru-RU" b="1" dirty="0" smtClean="0">
                <a:solidFill>
                  <a:srgbClr val="FFFF00"/>
                </a:solidFill>
                <a:latin typeface="Times New Roman" pitchFamily="18" charset="0"/>
              </a:rPr>
              <a:t>ВВОДНАЯ ЧАСТЬ</a:t>
            </a:r>
          </a:p>
        </p:txBody>
      </p:sp>
      <p:pic>
        <p:nvPicPr>
          <p:cNvPr id="31747" name="Picture 5" descr="3073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013176"/>
            <a:ext cx="2124075" cy="18448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48" name="Picture 6" descr="Hristorozhdestvenskiy-sobor-Kovrov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2997200"/>
            <a:ext cx="2124075" cy="201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49" name="Picture 7" descr="190-s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659563" y="2997200"/>
            <a:ext cx="2484437" cy="2160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50" name="Picture 8" descr="3946136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124075" y="981075"/>
            <a:ext cx="2303463" cy="201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51" name="Picture 9" descr="images (13)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659563" y="981075"/>
            <a:ext cx="2484437" cy="201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52" name="Picture 10" descr="2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427538" y="981075"/>
            <a:ext cx="2232025" cy="201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53" name="Picture 11" descr="9171_s_b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0" y="981075"/>
            <a:ext cx="2141538" cy="201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54" name="Picture 12" descr="images (11)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2124075" y="2997200"/>
            <a:ext cx="4535488" cy="2135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55" name="Picture 13" descr="4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6300788" y="5013325"/>
            <a:ext cx="2843212" cy="1844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56" name="Picture 15" descr="a28a977f8f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2124075" y="5013325"/>
            <a:ext cx="2447925" cy="1844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57" name="Picture 16" descr="images (31)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4356100" y="5013325"/>
            <a:ext cx="2303463" cy="1844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9633" name="Picture 1" descr="F:\321.jp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0" y="5013177"/>
            <a:ext cx="2123728" cy="1844824"/>
          </a:xfrm>
          <a:prstGeom prst="rect">
            <a:avLst/>
          </a:prstGeom>
          <a:noFill/>
        </p:spPr>
      </p:pic>
      <p:pic>
        <p:nvPicPr>
          <p:cNvPr id="69634" name="Picture 2" descr="F:\molod.jpg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2123728" y="5013176"/>
            <a:ext cx="2232248" cy="1844824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78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78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778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826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TextBox 3"/>
          <p:cNvSpPr txBox="1">
            <a:spLocks noChangeArrowheads="1"/>
          </p:cNvSpPr>
          <p:nvPr/>
        </p:nvSpPr>
        <p:spPr bwMode="auto">
          <a:xfrm>
            <a:off x="2857500" y="1000125"/>
            <a:ext cx="1841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/>
          </a:p>
        </p:txBody>
      </p:sp>
      <p:sp>
        <p:nvSpPr>
          <p:cNvPr id="15364" name="TextBox 6"/>
          <p:cNvSpPr txBox="1">
            <a:spLocks noChangeArrowheads="1"/>
          </p:cNvSpPr>
          <p:nvPr/>
        </p:nvSpPr>
        <p:spPr bwMode="auto">
          <a:xfrm>
            <a:off x="179388" y="0"/>
            <a:ext cx="8640762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 dirty="0">
                <a:cs typeface="Times New Roman" pitchFamily="18" charset="0"/>
              </a:rPr>
              <a:t>РАСХОДЫ  ГОРОДСКОГО  БЮДЖЕТА</a:t>
            </a:r>
          </a:p>
          <a:p>
            <a:r>
              <a:rPr lang="ru-RU" sz="2400" b="1" dirty="0">
                <a:cs typeface="Times New Roman" pitchFamily="18" charset="0"/>
              </a:rPr>
              <a:t>НА  СРЕДСТВА  МАССОВОЙ  ИНФОРМАЦИИ </a:t>
            </a:r>
          </a:p>
          <a:p>
            <a:r>
              <a:rPr lang="ru-RU" sz="2400" b="1" dirty="0">
                <a:cs typeface="Times New Roman" pitchFamily="18" charset="0"/>
              </a:rPr>
              <a:t>НА  </a:t>
            </a:r>
            <a:r>
              <a:rPr lang="ru-RU" sz="2400" b="1" dirty="0" smtClean="0">
                <a:cs typeface="Times New Roman" pitchFamily="18" charset="0"/>
              </a:rPr>
              <a:t>2017-2019  </a:t>
            </a:r>
            <a:r>
              <a:rPr lang="ru-RU" sz="2400" b="1" dirty="0">
                <a:cs typeface="Times New Roman" pitchFamily="18" charset="0"/>
              </a:rPr>
              <a:t>ГОДЫ</a:t>
            </a:r>
          </a:p>
        </p:txBody>
      </p:sp>
      <p:graphicFrame>
        <p:nvGraphicFramePr>
          <p:cNvPr id="15362" name="Диаграмма 12"/>
          <p:cNvGraphicFramePr>
            <a:graphicFrameLocks/>
          </p:cNvGraphicFramePr>
          <p:nvPr/>
        </p:nvGraphicFramePr>
        <p:xfrm>
          <a:off x="250825" y="1897063"/>
          <a:ext cx="8753475" cy="4713287"/>
        </p:xfrm>
        <a:graphic>
          <a:graphicData uri="http://schemas.openxmlformats.org/presentationml/2006/ole">
            <p:oleObj spid="_x0000_s15362" name="Worksheet" r:id="rId4" imgW="8753475" imgH="4714875" progId="Excel.Sheet.8">
              <p:embed/>
            </p:oleObj>
          </a:graphicData>
        </a:graphic>
      </p:graphicFrame>
      <p:sp>
        <p:nvSpPr>
          <p:cNvPr id="15365" name="TextBox 13"/>
          <p:cNvSpPr txBox="1">
            <a:spLocks noChangeArrowheads="1"/>
          </p:cNvSpPr>
          <p:nvPr/>
        </p:nvSpPr>
        <p:spPr bwMode="auto">
          <a:xfrm>
            <a:off x="7786688" y="1484784"/>
            <a:ext cx="135731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dirty="0">
                <a:cs typeface="Times New Roman" pitchFamily="18" charset="0"/>
              </a:rPr>
              <a:t>тыс. руб.</a:t>
            </a:r>
          </a:p>
        </p:txBody>
      </p:sp>
      <p:sp>
        <p:nvSpPr>
          <p:cNvPr id="15366" name="TextBox 1"/>
          <p:cNvSpPr txBox="1">
            <a:spLocks noChangeArrowheads="1"/>
          </p:cNvSpPr>
          <p:nvPr/>
        </p:nvSpPr>
        <p:spPr bwMode="auto">
          <a:xfrm>
            <a:off x="2843808" y="1988840"/>
            <a:ext cx="914400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/>
          <a:lstStyle/>
          <a:p>
            <a:endParaRPr lang="ru-RU" sz="2400" b="1" dirty="0">
              <a:cs typeface="Times New Roman" pitchFamily="18" charset="0"/>
            </a:endParaRPr>
          </a:p>
        </p:txBody>
      </p:sp>
      <p:sp>
        <p:nvSpPr>
          <p:cNvPr id="15367" name="TextBox 1"/>
          <p:cNvSpPr txBox="1">
            <a:spLocks noChangeArrowheads="1"/>
          </p:cNvSpPr>
          <p:nvPr/>
        </p:nvSpPr>
        <p:spPr bwMode="auto">
          <a:xfrm>
            <a:off x="4786313" y="1714500"/>
            <a:ext cx="914400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/>
          <a:lstStyle/>
          <a:p>
            <a:endParaRPr lang="ru-RU" sz="2400" b="1" dirty="0"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TextBox 3"/>
          <p:cNvSpPr txBox="1">
            <a:spLocks noChangeArrowheads="1"/>
          </p:cNvSpPr>
          <p:nvPr/>
        </p:nvSpPr>
        <p:spPr bwMode="auto">
          <a:xfrm>
            <a:off x="2857500" y="1000125"/>
            <a:ext cx="1841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/>
          </a:p>
        </p:txBody>
      </p:sp>
      <p:sp>
        <p:nvSpPr>
          <p:cNvPr id="16388" name="TextBox 6"/>
          <p:cNvSpPr txBox="1">
            <a:spLocks noChangeArrowheads="1"/>
          </p:cNvSpPr>
          <p:nvPr/>
        </p:nvSpPr>
        <p:spPr bwMode="auto">
          <a:xfrm>
            <a:off x="539750" y="0"/>
            <a:ext cx="7704138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 dirty="0">
                <a:cs typeface="Times New Roman" pitchFamily="18" charset="0"/>
              </a:rPr>
              <a:t>РАСХОДЫ  ГОРОДСКОГО  БЮДЖЕТА</a:t>
            </a:r>
          </a:p>
          <a:p>
            <a:r>
              <a:rPr lang="ru-RU" sz="2400" b="1" dirty="0">
                <a:cs typeface="Times New Roman" pitchFamily="18" charset="0"/>
              </a:rPr>
              <a:t>НА  НАЦИОНАЛЬНУЮ  БЕЗОПАСНОСТЬ  И ПРАВООХРАНИТЕЛЬНУЮ  ДЕЯТЕЛЬНОСТЬ </a:t>
            </a:r>
          </a:p>
          <a:p>
            <a:r>
              <a:rPr lang="ru-RU" sz="2400" b="1" dirty="0">
                <a:cs typeface="Times New Roman" pitchFamily="18" charset="0"/>
              </a:rPr>
              <a:t>НА  </a:t>
            </a:r>
            <a:r>
              <a:rPr lang="ru-RU" sz="2400" b="1" dirty="0" smtClean="0">
                <a:cs typeface="Times New Roman" pitchFamily="18" charset="0"/>
              </a:rPr>
              <a:t>2017-2019  </a:t>
            </a:r>
            <a:r>
              <a:rPr lang="ru-RU" sz="2400" b="1" dirty="0">
                <a:cs typeface="Times New Roman" pitchFamily="18" charset="0"/>
              </a:rPr>
              <a:t>ГОДЫ</a:t>
            </a:r>
          </a:p>
        </p:txBody>
      </p:sp>
      <p:graphicFrame>
        <p:nvGraphicFramePr>
          <p:cNvPr id="16386" name="Диаграмма 12"/>
          <p:cNvGraphicFramePr>
            <a:graphicFrameLocks/>
          </p:cNvGraphicFramePr>
          <p:nvPr/>
        </p:nvGraphicFramePr>
        <p:xfrm>
          <a:off x="179388" y="1557338"/>
          <a:ext cx="8763000" cy="4822825"/>
        </p:xfrm>
        <a:graphic>
          <a:graphicData uri="http://schemas.openxmlformats.org/presentationml/2006/ole">
            <p:oleObj spid="_x0000_s16386" name="Worksheet" r:id="rId4" imgW="8763000" imgH="5019675" progId="Excel.Sheet.8">
              <p:embed/>
            </p:oleObj>
          </a:graphicData>
        </a:graphic>
      </p:graphicFrame>
      <p:sp>
        <p:nvSpPr>
          <p:cNvPr id="16389" name="TextBox 13"/>
          <p:cNvSpPr txBox="1">
            <a:spLocks noChangeArrowheads="1"/>
          </p:cNvSpPr>
          <p:nvPr/>
        </p:nvSpPr>
        <p:spPr bwMode="auto">
          <a:xfrm>
            <a:off x="7786688" y="1124744"/>
            <a:ext cx="135731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dirty="0">
                <a:cs typeface="Times New Roman" pitchFamily="18" charset="0"/>
              </a:rPr>
              <a:t>тыс. руб.</a:t>
            </a:r>
          </a:p>
        </p:txBody>
      </p:sp>
      <p:sp>
        <p:nvSpPr>
          <p:cNvPr id="16390" name="TextBox 1"/>
          <p:cNvSpPr txBox="1">
            <a:spLocks noChangeArrowheads="1"/>
          </p:cNvSpPr>
          <p:nvPr/>
        </p:nvSpPr>
        <p:spPr bwMode="auto">
          <a:xfrm>
            <a:off x="2857500" y="1857375"/>
            <a:ext cx="914400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/>
          <a:lstStyle/>
          <a:p>
            <a:endParaRPr lang="ru-RU" sz="2400" b="1" dirty="0">
              <a:cs typeface="Times New Roman" pitchFamily="18" charset="0"/>
            </a:endParaRPr>
          </a:p>
        </p:txBody>
      </p:sp>
      <p:sp>
        <p:nvSpPr>
          <p:cNvPr id="16391" name="TextBox 1"/>
          <p:cNvSpPr txBox="1">
            <a:spLocks noChangeArrowheads="1"/>
          </p:cNvSpPr>
          <p:nvPr/>
        </p:nvSpPr>
        <p:spPr bwMode="auto">
          <a:xfrm>
            <a:off x="4714875" y="1857375"/>
            <a:ext cx="914400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/>
          <a:lstStyle/>
          <a:p>
            <a:endParaRPr lang="ru-RU" sz="2400" b="1" dirty="0"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TextBox 3"/>
          <p:cNvSpPr txBox="1">
            <a:spLocks noChangeArrowheads="1"/>
          </p:cNvSpPr>
          <p:nvPr/>
        </p:nvSpPr>
        <p:spPr bwMode="auto">
          <a:xfrm>
            <a:off x="2857500" y="1000125"/>
            <a:ext cx="1841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/>
          </a:p>
        </p:txBody>
      </p:sp>
      <p:sp>
        <p:nvSpPr>
          <p:cNvPr id="17412" name="TextBox 6"/>
          <p:cNvSpPr txBox="1">
            <a:spLocks noChangeArrowheads="1"/>
          </p:cNvSpPr>
          <p:nvPr/>
        </p:nvSpPr>
        <p:spPr bwMode="auto">
          <a:xfrm>
            <a:off x="1428750" y="0"/>
            <a:ext cx="6429375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 dirty="0">
                <a:cs typeface="Times New Roman" pitchFamily="18" charset="0"/>
              </a:rPr>
              <a:t>РАСХОДЫ  ГОРОДСКОГО  БЮДЖЕТА</a:t>
            </a:r>
          </a:p>
          <a:p>
            <a:r>
              <a:rPr lang="ru-RU" sz="2400" b="1" dirty="0">
                <a:cs typeface="Times New Roman" pitchFamily="18" charset="0"/>
              </a:rPr>
              <a:t>НА НАЦИОНАЛЬНУЮ  ЭКОНОМИКУ </a:t>
            </a:r>
          </a:p>
          <a:p>
            <a:r>
              <a:rPr lang="ru-RU" sz="2400" b="1" dirty="0">
                <a:cs typeface="Times New Roman" pitchFamily="18" charset="0"/>
              </a:rPr>
              <a:t>НА  </a:t>
            </a:r>
            <a:r>
              <a:rPr lang="ru-RU" sz="2400" b="1" dirty="0" smtClean="0">
                <a:cs typeface="Times New Roman" pitchFamily="18" charset="0"/>
              </a:rPr>
              <a:t>2017-2019  </a:t>
            </a:r>
            <a:r>
              <a:rPr lang="ru-RU" sz="2400" b="1" dirty="0">
                <a:cs typeface="Times New Roman" pitchFamily="18" charset="0"/>
              </a:rPr>
              <a:t>ГОДЫ</a:t>
            </a:r>
          </a:p>
        </p:txBody>
      </p:sp>
      <p:graphicFrame>
        <p:nvGraphicFramePr>
          <p:cNvPr id="17410" name="Диаграмма 12"/>
          <p:cNvGraphicFramePr>
            <a:graphicFrameLocks/>
          </p:cNvGraphicFramePr>
          <p:nvPr/>
        </p:nvGraphicFramePr>
        <p:xfrm>
          <a:off x="323850" y="1897063"/>
          <a:ext cx="8763000" cy="4637087"/>
        </p:xfrm>
        <a:graphic>
          <a:graphicData uri="http://schemas.openxmlformats.org/presentationml/2006/ole">
            <p:oleObj spid="_x0000_s17410" name="Worksheet" r:id="rId4" imgW="8763000" imgH="4638675" progId="Excel.Sheet.8">
              <p:embed/>
            </p:oleObj>
          </a:graphicData>
        </a:graphic>
      </p:graphicFrame>
      <p:sp>
        <p:nvSpPr>
          <p:cNvPr id="17413" name="TextBox 13"/>
          <p:cNvSpPr txBox="1">
            <a:spLocks noChangeArrowheads="1"/>
          </p:cNvSpPr>
          <p:nvPr/>
        </p:nvSpPr>
        <p:spPr bwMode="auto">
          <a:xfrm>
            <a:off x="7786688" y="1556792"/>
            <a:ext cx="135731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dirty="0">
                <a:cs typeface="Times New Roman" pitchFamily="18" charset="0"/>
              </a:rPr>
              <a:t>тыс. руб.</a:t>
            </a:r>
          </a:p>
        </p:txBody>
      </p:sp>
      <p:sp>
        <p:nvSpPr>
          <p:cNvPr id="17414" name="TextBox 1"/>
          <p:cNvSpPr txBox="1">
            <a:spLocks noChangeArrowheads="1"/>
          </p:cNvSpPr>
          <p:nvPr/>
        </p:nvSpPr>
        <p:spPr bwMode="auto">
          <a:xfrm>
            <a:off x="2771800" y="2060848"/>
            <a:ext cx="914400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/>
          <a:lstStyle/>
          <a:p>
            <a:endParaRPr lang="ru-RU" sz="2400" b="1" dirty="0">
              <a:cs typeface="Times New Roman" pitchFamily="18" charset="0"/>
            </a:endParaRPr>
          </a:p>
        </p:txBody>
      </p:sp>
      <p:sp>
        <p:nvSpPr>
          <p:cNvPr id="17415" name="TextBox 1"/>
          <p:cNvSpPr txBox="1">
            <a:spLocks noChangeArrowheads="1"/>
          </p:cNvSpPr>
          <p:nvPr/>
        </p:nvSpPr>
        <p:spPr bwMode="auto">
          <a:xfrm>
            <a:off x="4786313" y="3429000"/>
            <a:ext cx="914400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/>
          <a:lstStyle/>
          <a:p>
            <a:endParaRPr lang="ru-RU" sz="2400" b="1" dirty="0"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TextBox 3"/>
          <p:cNvSpPr txBox="1">
            <a:spLocks noChangeArrowheads="1"/>
          </p:cNvSpPr>
          <p:nvPr/>
        </p:nvSpPr>
        <p:spPr bwMode="auto">
          <a:xfrm>
            <a:off x="2857500" y="1000125"/>
            <a:ext cx="1841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/>
          </a:p>
        </p:txBody>
      </p:sp>
      <p:sp>
        <p:nvSpPr>
          <p:cNvPr id="18436" name="TextBox 6"/>
          <p:cNvSpPr txBox="1">
            <a:spLocks noChangeArrowheads="1"/>
          </p:cNvSpPr>
          <p:nvPr/>
        </p:nvSpPr>
        <p:spPr bwMode="auto">
          <a:xfrm>
            <a:off x="0" y="0"/>
            <a:ext cx="91440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 dirty="0">
                <a:cs typeface="Times New Roman" pitchFamily="18" charset="0"/>
              </a:rPr>
              <a:t>РАСХОДЫ  ГОРОДСКОГО  БЮДЖЕТА</a:t>
            </a:r>
          </a:p>
          <a:p>
            <a:r>
              <a:rPr lang="ru-RU" sz="2400" b="1" dirty="0">
                <a:cs typeface="Times New Roman" pitchFamily="18" charset="0"/>
              </a:rPr>
              <a:t>НА  ЖИЛИЩНО-КОММУНАЛЬНОЕ  ХОЗЯЙСТВО </a:t>
            </a:r>
          </a:p>
          <a:p>
            <a:r>
              <a:rPr lang="ru-RU" sz="2400" b="1" dirty="0">
                <a:cs typeface="Times New Roman" pitchFamily="18" charset="0"/>
              </a:rPr>
              <a:t>НА  </a:t>
            </a:r>
            <a:r>
              <a:rPr lang="ru-RU" sz="2400" b="1" dirty="0" smtClean="0">
                <a:cs typeface="Times New Roman" pitchFamily="18" charset="0"/>
              </a:rPr>
              <a:t>2017-2019  </a:t>
            </a:r>
            <a:r>
              <a:rPr lang="ru-RU" sz="2400" b="1" dirty="0">
                <a:cs typeface="Times New Roman" pitchFamily="18" charset="0"/>
              </a:rPr>
              <a:t>ГОДЫ</a:t>
            </a:r>
          </a:p>
        </p:txBody>
      </p:sp>
      <p:graphicFrame>
        <p:nvGraphicFramePr>
          <p:cNvPr id="18434" name="Диаграмма 12"/>
          <p:cNvGraphicFramePr>
            <a:graphicFrameLocks/>
          </p:cNvGraphicFramePr>
          <p:nvPr/>
        </p:nvGraphicFramePr>
        <p:xfrm>
          <a:off x="179388" y="1897063"/>
          <a:ext cx="8677275" cy="4056062"/>
        </p:xfrm>
        <a:graphic>
          <a:graphicData uri="http://schemas.openxmlformats.org/presentationml/2006/ole">
            <p:oleObj spid="_x0000_s18434" name="Worksheet" r:id="rId4" imgW="8677275" imgH="4057650" progId="Excel.Sheet.8">
              <p:embed/>
            </p:oleObj>
          </a:graphicData>
        </a:graphic>
      </p:graphicFrame>
      <p:sp>
        <p:nvSpPr>
          <p:cNvPr id="18437" name="TextBox 13"/>
          <p:cNvSpPr txBox="1">
            <a:spLocks noChangeArrowheads="1"/>
          </p:cNvSpPr>
          <p:nvPr/>
        </p:nvSpPr>
        <p:spPr bwMode="auto">
          <a:xfrm>
            <a:off x="7786688" y="1700808"/>
            <a:ext cx="1357312" cy="3835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dirty="0">
                <a:solidFill>
                  <a:schemeClr val="bg2"/>
                </a:solidFill>
                <a:cs typeface="Times New Roman" pitchFamily="18" charset="0"/>
              </a:rPr>
              <a:t>тыс. руб.</a:t>
            </a:r>
          </a:p>
        </p:txBody>
      </p:sp>
      <p:sp>
        <p:nvSpPr>
          <p:cNvPr id="18438" name="TextBox 1"/>
          <p:cNvSpPr txBox="1">
            <a:spLocks noChangeArrowheads="1"/>
          </p:cNvSpPr>
          <p:nvPr/>
        </p:nvSpPr>
        <p:spPr bwMode="auto">
          <a:xfrm>
            <a:off x="2928938" y="1785938"/>
            <a:ext cx="914400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/>
          <a:lstStyle/>
          <a:p>
            <a:endParaRPr lang="ru-RU" sz="2400" b="1" dirty="0">
              <a:cs typeface="Times New Roman" pitchFamily="18" charset="0"/>
            </a:endParaRPr>
          </a:p>
        </p:txBody>
      </p:sp>
      <p:sp>
        <p:nvSpPr>
          <p:cNvPr id="18439" name="TextBox 1"/>
          <p:cNvSpPr txBox="1">
            <a:spLocks noChangeArrowheads="1"/>
          </p:cNvSpPr>
          <p:nvPr/>
        </p:nvSpPr>
        <p:spPr bwMode="auto">
          <a:xfrm>
            <a:off x="4786313" y="1785938"/>
            <a:ext cx="914400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/>
          <a:lstStyle/>
          <a:p>
            <a:endParaRPr lang="ru-RU" sz="2400" b="1" dirty="0"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7308304" y="1340768"/>
            <a:ext cx="136815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cs typeface="Times New Roman" pitchFamily="18" charset="0"/>
              </a:rPr>
              <a:t>тыс. руб.</a:t>
            </a:r>
            <a:endParaRPr lang="ru-RU" dirty="0"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TextBox 3"/>
          <p:cNvSpPr txBox="1">
            <a:spLocks noChangeArrowheads="1"/>
          </p:cNvSpPr>
          <p:nvPr/>
        </p:nvSpPr>
        <p:spPr bwMode="auto">
          <a:xfrm>
            <a:off x="2857500" y="1000125"/>
            <a:ext cx="1841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/>
          </a:p>
        </p:txBody>
      </p:sp>
      <p:sp>
        <p:nvSpPr>
          <p:cNvPr id="19460" name="TextBox 6"/>
          <p:cNvSpPr txBox="1">
            <a:spLocks noChangeArrowheads="1"/>
          </p:cNvSpPr>
          <p:nvPr/>
        </p:nvSpPr>
        <p:spPr bwMode="auto">
          <a:xfrm>
            <a:off x="1116013" y="0"/>
            <a:ext cx="67691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 dirty="0">
                <a:cs typeface="Times New Roman" pitchFamily="18" charset="0"/>
              </a:rPr>
              <a:t>РАСХОДЫ  ГОРОДСКОГО  БЮДЖЕТА</a:t>
            </a:r>
          </a:p>
          <a:p>
            <a:r>
              <a:rPr lang="ru-RU" sz="2400" b="1" dirty="0">
                <a:cs typeface="Times New Roman" pitchFamily="18" charset="0"/>
              </a:rPr>
              <a:t>НА  ОХРАНУ ОКРУЖАЮЩЕЙ  СРЕДЫ </a:t>
            </a:r>
          </a:p>
          <a:p>
            <a:r>
              <a:rPr lang="ru-RU" sz="2400" b="1">
                <a:cs typeface="Times New Roman" pitchFamily="18" charset="0"/>
              </a:rPr>
              <a:t>НА  </a:t>
            </a:r>
            <a:r>
              <a:rPr lang="ru-RU" sz="2400" b="1" smtClean="0">
                <a:cs typeface="Times New Roman" pitchFamily="18" charset="0"/>
              </a:rPr>
              <a:t>2017-2019  </a:t>
            </a:r>
            <a:r>
              <a:rPr lang="ru-RU" sz="2400" b="1" dirty="0">
                <a:cs typeface="Times New Roman" pitchFamily="18" charset="0"/>
              </a:rPr>
              <a:t>ГОДЫ</a:t>
            </a:r>
          </a:p>
        </p:txBody>
      </p:sp>
      <p:graphicFrame>
        <p:nvGraphicFramePr>
          <p:cNvPr id="19458" name="Диаграмма 12"/>
          <p:cNvGraphicFramePr>
            <a:graphicFrameLocks/>
          </p:cNvGraphicFramePr>
          <p:nvPr/>
        </p:nvGraphicFramePr>
        <p:xfrm>
          <a:off x="0" y="1714500"/>
          <a:ext cx="8753475" cy="5094288"/>
        </p:xfrm>
        <a:graphic>
          <a:graphicData uri="http://schemas.openxmlformats.org/presentationml/2006/ole">
            <p:oleObj spid="_x0000_s19458" name="Worksheet" r:id="rId4" imgW="8753475" imgH="5095875" progId="Excel.Sheet.8">
              <p:embed/>
            </p:oleObj>
          </a:graphicData>
        </a:graphic>
      </p:graphicFrame>
      <p:sp>
        <p:nvSpPr>
          <p:cNvPr id="19461" name="TextBox 13"/>
          <p:cNvSpPr txBox="1">
            <a:spLocks noChangeArrowheads="1"/>
          </p:cNvSpPr>
          <p:nvPr/>
        </p:nvSpPr>
        <p:spPr bwMode="auto">
          <a:xfrm>
            <a:off x="7786688" y="1714500"/>
            <a:ext cx="1357312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dirty="0">
                <a:cs typeface="Times New Roman" pitchFamily="18" charset="0"/>
              </a:rPr>
              <a:t>тыс. руб.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0832" name="Group 112"/>
          <p:cNvGraphicFramePr>
            <a:graphicFrameLocks noGrp="1"/>
          </p:cNvGraphicFramePr>
          <p:nvPr/>
        </p:nvGraphicFramePr>
        <p:xfrm>
          <a:off x="0" y="765175"/>
          <a:ext cx="9144000" cy="6036825"/>
        </p:xfrm>
        <a:graphic>
          <a:graphicData uri="http://schemas.openxmlformats.org/drawingml/2006/table">
            <a:tbl>
              <a:tblPr/>
              <a:tblGrid>
                <a:gridCol w="5378450"/>
                <a:gridCol w="1306513"/>
                <a:gridCol w="1230312"/>
                <a:gridCol w="1228725"/>
              </a:tblGrid>
              <a:tr h="574675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Наименование муниципальной программы</a:t>
                      </a:r>
                    </a:p>
                  </a:txBody>
                  <a:tcPr marL="90000" marR="90000" marT="46800" marB="468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Объем бюджетных ассигнований по проекту бюджета города (тыс. руб.)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6828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2017 год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2018 год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2019 год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778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22"/>
                          </a:solidFill>
                          <a:effectLst/>
                          <a:latin typeface="Times New Roman" pitchFamily="18" charset="0"/>
                        </a:rPr>
                        <a:t>«Защита населения и территорий от чрезвычайных ситуаций, обеспечение первичных мер пожарной безопасности и безопасности людей на водных объектах на 2015-2020 годы»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2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28 742,0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2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25 560,0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2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25 560,0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</a:tr>
              <a:tr h="3873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22"/>
                          </a:solidFill>
                          <a:effectLst/>
                          <a:latin typeface="Times New Roman" pitchFamily="18" charset="0"/>
                        </a:rPr>
                        <a:t>«Обеспечение доступным и комфортным жильем населения города Коврова» на 2015-2020 годы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22"/>
                          </a:solidFill>
                          <a:effectLst/>
                          <a:latin typeface="Times New Roman" pitchFamily="18" charset="0"/>
                        </a:rPr>
                        <a:t>19 674,2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22"/>
                          </a:solidFill>
                          <a:effectLst/>
                          <a:latin typeface="Times New Roman" pitchFamily="18" charset="0"/>
                        </a:rPr>
                        <a:t>9 601,5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22"/>
                          </a:solidFill>
                          <a:effectLst/>
                          <a:latin typeface="Times New Roman" pitchFamily="18" charset="0"/>
                        </a:rPr>
                        <a:t>9 007,7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</a:tr>
              <a:tr h="3873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22"/>
                          </a:solidFill>
                          <a:effectLst/>
                          <a:latin typeface="Times New Roman" pitchFamily="18" charset="0"/>
                        </a:rPr>
                        <a:t>«Комплексные меры профилактики правонарушений в городе Коврове на 2015-2020 годы»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22"/>
                          </a:solidFill>
                          <a:effectLst/>
                          <a:latin typeface="Times New Roman" pitchFamily="18" charset="0"/>
                        </a:rPr>
                        <a:t>900,0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22"/>
                          </a:solidFill>
                          <a:effectLst/>
                          <a:latin typeface="Times New Roman" pitchFamily="18" charset="0"/>
                        </a:rPr>
                        <a:t>900,0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22"/>
                          </a:solidFill>
                          <a:effectLst/>
                          <a:latin typeface="Times New Roman" pitchFamily="18" charset="0"/>
                        </a:rPr>
                        <a:t>900,0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</a:tr>
              <a:tr h="2762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22"/>
                          </a:solidFill>
                          <a:effectLst/>
                          <a:latin typeface="Times New Roman" pitchFamily="18" charset="0"/>
                        </a:rPr>
                        <a:t>«Молодежная и семейная политика города Коврова на 2015-2020 годы»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22"/>
                          </a:solidFill>
                          <a:effectLst/>
                          <a:latin typeface="Times New Roman" pitchFamily="18" charset="0"/>
                        </a:rPr>
                        <a:t>12 950,0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22"/>
                          </a:solidFill>
                          <a:effectLst/>
                          <a:latin typeface="Times New Roman" pitchFamily="18" charset="0"/>
                        </a:rPr>
                        <a:t>12 850,0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22"/>
                          </a:solidFill>
                          <a:effectLst/>
                          <a:latin typeface="Times New Roman" pitchFamily="18" charset="0"/>
                        </a:rPr>
                        <a:t>12 850,0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</a:tr>
              <a:tr h="2603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22"/>
                          </a:solidFill>
                          <a:effectLst/>
                          <a:latin typeface="Times New Roman" pitchFamily="18" charset="0"/>
                        </a:rPr>
                        <a:t>«Развитие культуры и туризма на 2015-2020 годы»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22"/>
                          </a:solidFill>
                          <a:effectLst/>
                          <a:latin typeface="Times New Roman" pitchFamily="18" charset="0"/>
                        </a:rPr>
                        <a:t>121 207,0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22"/>
                          </a:solidFill>
                          <a:effectLst/>
                          <a:latin typeface="Times New Roman" pitchFamily="18" charset="0"/>
                        </a:rPr>
                        <a:t>120 444,0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22"/>
                          </a:solidFill>
                          <a:effectLst/>
                          <a:latin typeface="Times New Roman" pitchFamily="18" charset="0"/>
                        </a:rPr>
                        <a:t>120 444,0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</a:tr>
              <a:tr h="3873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22"/>
                          </a:solidFill>
                          <a:effectLst/>
                          <a:latin typeface="Times New Roman" pitchFamily="18" charset="0"/>
                        </a:rPr>
                        <a:t>«Развитие транспортной системы и транспортной доступности города Коврова на 2015-2020 годы»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22"/>
                          </a:solidFill>
                          <a:effectLst/>
                          <a:latin typeface="Times New Roman" pitchFamily="18" charset="0"/>
                        </a:rPr>
                        <a:t>22 981,6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22"/>
                          </a:solidFill>
                          <a:effectLst/>
                          <a:latin typeface="Times New Roman" pitchFamily="18" charset="0"/>
                        </a:rPr>
                        <a:t>23 008,7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22"/>
                          </a:solidFill>
                          <a:effectLst/>
                          <a:latin typeface="Times New Roman" pitchFamily="18" charset="0"/>
                        </a:rPr>
                        <a:t>23 008,7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</a:tr>
              <a:tr h="2587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22"/>
                          </a:solidFill>
                          <a:effectLst/>
                          <a:latin typeface="Times New Roman" pitchFamily="18" charset="0"/>
                        </a:rPr>
                        <a:t>«Дорожное хозяйство города </a:t>
                      </a:r>
                      <a:r>
                        <a:rPr kumimoji="0" lang="ru-RU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22"/>
                          </a:solidFill>
                          <a:effectLst/>
                          <a:latin typeface="Times New Roman" pitchFamily="18" charset="0"/>
                        </a:rPr>
                        <a:t>Коврова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22"/>
                          </a:solidFill>
                          <a:effectLst/>
                          <a:latin typeface="Times New Roman" pitchFamily="18" charset="0"/>
                        </a:rPr>
                        <a:t> на 2015-2020 годы»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22"/>
                          </a:solidFill>
                          <a:effectLst/>
                          <a:latin typeface="Times New Roman" pitchFamily="18" charset="0"/>
                        </a:rPr>
                        <a:t>69 197,0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22"/>
                          </a:solidFill>
                          <a:effectLst/>
                          <a:latin typeface="Times New Roman" pitchFamily="18" charset="0"/>
                        </a:rPr>
                        <a:t>60 522,0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22"/>
                          </a:solidFill>
                          <a:effectLst/>
                          <a:latin typeface="Times New Roman" pitchFamily="18" charset="0"/>
                        </a:rPr>
                        <a:t>60 522,0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</a:tr>
              <a:tr h="2603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22"/>
                          </a:solidFill>
                          <a:effectLst/>
                          <a:latin typeface="Times New Roman" pitchFamily="18" charset="0"/>
                        </a:rPr>
                        <a:t>«Жилищное хозяйство города </a:t>
                      </a:r>
                      <a:r>
                        <a:rPr kumimoji="0" lang="ru-RU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22"/>
                          </a:solidFill>
                          <a:effectLst/>
                          <a:latin typeface="Times New Roman" pitchFamily="18" charset="0"/>
                        </a:rPr>
                        <a:t>Коврова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22"/>
                          </a:solidFill>
                          <a:effectLst/>
                          <a:latin typeface="Times New Roman" pitchFamily="18" charset="0"/>
                        </a:rPr>
                        <a:t> на 2015-2020 годы»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22"/>
                          </a:solidFill>
                          <a:effectLst/>
                          <a:latin typeface="Times New Roman" pitchFamily="18" charset="0"/>
                        </a:rPr>
                        <a:t>42 363,0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22"/>
                          </a:solidFill>
                          <a:effectLst/>
                          <a:latin typeface="Times New Roman" pitchFamily="18" charset="0"/>
                        </a:rPr>
                        <a:t>42 363,0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22"/>
                          </a:solidFill>
                          <a:effectLst/>
                          <a:latin typeface="Times New Roman" pitchFamily="18" charset="0"/>
                        </a:rPr>
                        <a:t>42 363,0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</a:tr>
              <a:tr h="2587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22"/>
                          </a:solidFill>
                          <a:effectLst/>
                          <a:latin typeface="Times New Roman" pitchFamily="18" charset="0"/>
                        </a:rPr>
                        <a:t>«Развитие коммунального хозяйства на 2015-2020 годы»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22"/>
                          </a:solidFill>
                          <a:effectLst/>
                          <a:latin typeface="Times New Roman" pitchFamily="18" charset="0"/>
                        </a:rPr>
                        <a:t>0,0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22"/>
                          </a:solidFill>
                          <a:effectLst/>
                          <a:latin typeface="Times New Roman" pitchFamily="18" charset="0"/>
                        </a:rPr>
                        <a:t>2 500,00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22"/>
                          </a:solidFill>
                          <a:effectLst/>
                          <a:latin typeface="Times New Roman" pitchFamily="18" charset="0"/>
                        </a:rPr>
                        <a:t>2 500,00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</a:tr>
              <a:tr h="2603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22"/>
                          </a:solidFill>
                          <a:effectLst/>
                          <a:latin typeface="Times New Roman" pitchFamily="18" charset="0"/>
                        </a:rPr>
                        <a:t>«Благоустройство и охрана окружающей среды на 2015-2020 годы»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22"/>
                          </a:solidFill>
                          <a:effectLst/>
                          <a:latin typeface="Times New Roman" pitchFamily="18" charset="0"/>
                        </a:rPr>
                        <a:t>51 690,8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22"/>
                          </a:solidFill>
                          <a:effectLst/>
                          <a:latin typeface="Times New Roman" pitchFamily="18" charset="0"/>
                        </a:rPr>
                        <a:t>42 330,3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22"/>
                          </a:solidFill>
                          <a:effectLst/>
                          <a:latin typeface="Times New Roman" pitchFamily="18" charset="0"/>
                        </a:rPr>
                        <a:t>42 330,3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</a:tr>
              <a:tr h="3873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22"/>
                          </a:solidFill>
                          <a:effectLst/>
                          <a:latin typeface="Times New Roman" pitchFamily="18" charset="0"/>
                        </a:rPr>
                        <a:t>«Развитие физической культуры и спорта города Коврова на 2015-2020 годы»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22"/>
                          </a:solidFill>
                          <a:effectLst/>
                          <a:latin typeface="Times New Roman" pitchFamily="18" charset="0"/>
                        </a:rPr>
                        <a:t>73 616,0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22"/>
                          </a:solidFill>
                          <a:effectLst/>
                          <a:latin typeface="Times New Roman" pitchFamily="18" charset="0"/>
                        </a:rPr>
                        <a:t>74 910,0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22"/>
                          </a:solidFill>
                          <a:effectLst/>
                          <a:latin typeface="Times New Roman" pitchFamily="18" charset="0"/>
                        </a:rPr>
                        <a:t>74 910,0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</a:tr>
              <a:tr h="3889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22"/>
                          </a:solidFill>
                          <a:effectLst/>
                          <a:latin typeface="Times New Roman" pitchFamily="18" charset="0"/>
                        </a:rPr>
                        <a:t>«Капитальный ремонт многоквартирных домов в городе </a:t>
                      </a:r>
                      <a:r>
                        <a:rPr kumimoji="0" lang="ru-RU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22"/>
                          </a:solidFill>
                          <a:effectLst/>
                          <a:latin typeface="Times New Roman" pitchFamily="18" charset="0"/>
                        </a:rPr>
                        <a:t>Коврове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22"/>
                          </a:solidFill>
                          <a:effectLst/>
                          <a:latin typeface="Times New Roman" pitchFamily="18" charset="0"/>
                        </a:rPr>
                        <a:t> на 2015-2020 годы»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22"/>
                          </a:solidFill>
                          <a:effectLst/>
                          <a:latin typeface="Times New Roman" pitchFamily="18" charset="0"/>
                        </a:rPr>
                        <a:t>3 000,0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22"/>
                          </a:solidFill>
                          <a:effectLst/>
                          <a:latin typeface="Times New Roman" pitchFamily="18" charset="0"/>
                        </a:rPr>
                        <a:t>3 000,0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22"/>
                          </a:solidFill>
                          <a:effectLst/>
                          <a:latin typeface="Times New Roman" pitchFamily="18" charset="0"/>
                        </a:rPr>
                        <a:t>3 000,0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</a:tr>
              <a:tr h="3873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22"/>
                          </a:solidFill>
                          <a:effectLst/>
                          <a:latin typeface="Times New Roman" pitchFamily="18" charset="0"/>
                        </a:rPr>
                        <a:t>«Управление муниципальным имуществом и земельными ресурсами в городе Коврове на 2015-2020 годы»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22"/>
                          </a:solidFill>
                          <a:effectLst/>
                          <a:latin typeface="Times New Roman" pitchFamily="18" charset="0"/>
                        </a:rPr>
                        <a:t>22 087,0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22"/>
                          </a:solidFill>
                          <a:effectLst/>
                          <a:latin typeface="Times New Roman" pitchFamily="18" charset="0"/>
                        </a:rPr>
                        <a:t>22 087,0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22"/>
                          </a:solidFill>
                          <a:effectLst/>
                          <a:latin typeface="Times New Roman" pitchFamily="18" charset="0"/>
                        </a:rPr>
                        <a:t>22 087,0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30827" name="Rectangle 107"/>
          <p:cNvSpPr>
            <a:spLocks noChangeArrowheads="1"/>
          </p:cNvSpPr>
          <p:nvPr/>
        </p:nvSpPr>
        <p:spPr bwMode="auto">
          <a:xfrm>
            <a:off x="0" y="0"/>
            <a:ext cx="9144000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kumimoji="0" lang="ru-RU" sz="1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ПРОГРАММНЫЙ БЮДЖЕТ </a:t>
            </a:r>
            <a:br>
              <a:rPr kumimoji="0" lang="ru-RU" sz="1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kumimoji="0" lang="ru-RU" sz="1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города КОВРОВА </a:t>
            </a:r>
            <a:br>
              <a:rPr kumimoji="0" lang="ru-RU" sz="1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kumimoji="0" lang="ru-RU" sz="1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на </a:t>
            </a:r>
            <a:r>
              <a:rPr kumimoji="0" lang="ru-RU" sz="1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2017-2019 </a:t>
            </a:r>
            <a:r>
              <a:rPr kumimoji="0" lang="ru-RU" sz="1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годы</a:t>
            </a: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323528" y="404118"/>
          <a:ext cx="8568952" cy="2592835"/>
        </p:xfrm>
        <a:graphic>
          <a:graphicData uri="http://schemas.openxmlformats.org/drawingml/2006/table">
            <a:tbl>
              <a:tblPr/>
              <a:tblGrid>
                <a:gridCol w="4680520"/>
                <a:gridCol w="1368152"/>
                <a:gridCol w="1296144"/>
                <a:gridCol w="1224136"/>
              </a:tblGrid>
              <a:tr h="574675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Наименование муниципальной программы</a:t>
                      </a:r>
                    </a:p>
                  </a:txBody>
                  <a:tcPr marL="90000" marR="90000" marT="46800" marB="468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Объем бюджетных ассигнований по проекту бюджета города (тыс. руб.)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6828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2017 год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2018 год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2019 год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82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22"/>
                          </a:solidFill>
                          <a:effectLst/>
                          <a:latin typeface="Times New Roman" pitchFamily="18" charset="0"/>
                        </a:rPr>
                        <a:t>«Развитие образования в городе </a:t>
                      </a:r>
                      <a:r>
                        <a:rPr kumimoji="0" lang="ru-RU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22"/>
                          </a:solidFill>
                          <a:effectLst/>
                          <a:latin typeface="Times New Roman" pitchFamily="18" charset="0"/>
                        </a:rPr>
                        <a:t>Коврове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22"/>
                          </a:solidFill>
                          <a:effectLst/>
                          <a:latin typeface="Times New Roman" pitchFamily="18" charset="0"/>
                        </a:rPr>
                        <a:t> на 2015-2020 годы»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22"/>
                          </a:solidFill>
                          <a:effectLst/>
                          <a:latin typeface="Times New Roman" pitchFamily="18" charset="0"/>
                        </a:rPr>
                        <a:t>1 363 144,3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22"/>
                          </a:solidFill>
                          <a:effectLst/>
                          <a:latin typeface="Times New Roman" pitchFamily="18" charset="0"/>
                        </a:rPr>
                        <a:t>1 327 911,3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22"/>
                          </a:solidFill>
                          <a:effectLst/>
                          <a:latin typeface="Times New Roman" pitchFamily="18" charset="0"/>
                        </a:rPr>
                        <a:t>1 345 911,3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</a:tr>
              <a:tr h="2682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22"/>
                          </a:solidFill>
                          <a:effectLst/>
                          <a:latin typeface="Times New Roman" pitchFamily="18" charset="0"/>
                        </a:rPr>
                        <a:t>«Ремонт фасадов многоквартирных домов в городе </a:t>
                      </a:r>
                      <a:r>
                        <a:rPr kumimoji="0" lang="ru-RU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22"/>
                          </a:solidFill>
                          <a:effectLst/>
                          <a:latin typeface="Times New Roman" pitchFamily="18" charset="0"/>
                        </a:rPr>
                        <a:t>Коврове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22"/>
                          </a:solidFill>
                          <a:effectLst/>
                          <a:latin typeface="Times New Roman" pitchFamily="18" charset="0"/>
                        </a:rPr>
                        <a:t> на 2016-2017 годы»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22"/>
                          </a:solidFill>
                          <a:effectLst/>
                          <a:latin typeface="Times New Roman" pitchFamily="18" charset="0"/>
                        </a:rPr>
                        <a:t>10 000,0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22"/>
                          </a:solidFill>
                          <a:effectLst/>
                          <a:latin typeface="Times New Roman" pitchFamily="18" charset="0"/>
                        </a:rPr>
                        <a:t>0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22"/>
                          </a:solidFill>
                          <a:effectLst/>
                          <a:latin typeface="Times New Roman" pitchFamily="18" charset="0"/>
                        </a:rPr>
                        <a:t>0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</a:tr>
              <a:tr h="4778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22"/>
                          </a:solidFill>
                          <a:effectLst/>
                          <a:latin typeface="Times New Roman" pitchFamily="18" charset="0"/>
                        </a:rPr>
                        <a:t>«Создание новых мест в общеобразовательных организациях в соответствии с прогнозируемой потребностью и современными условиями обучения на 2016-2025 годы»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2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4 480,0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2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2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</a:tr>
              <a:tr h="23440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22"/>
                          </a:solidFill>
                          <a:effectLst/>
                          <a:latin typeface="Times New Roman" pitchFamily="18" charset="0"/>
                        </a:rPr>
                        <a:t>ИТОГО по программам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22"/>
                          </a:solidFill>
                          <a:effectLst/>
                          <a:latin typeface="Times New Roman" pitchFamily="18" charset="0"/>
                        </a:rPr>
                        <a:t>1 846 032,9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22"/>
                          </a:solidFill>
                          <a:effectLst/>
                          <a:latin typeface="Times New Roman" pitchFamily="18" charset="0"/>
                        </a:rPr>
                        <a:t>1 767 987,8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22"/>
                          </a:solidFill>
                          <a:effectLst/>
                          <a:latin typeface="Times New Roman" pitchFamily="18" charset="0"/>
                        </a:rPr>
                        <a:t>1 785 394,0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292100"/>
            <a:ext cx="8229600" cy="1384300"/>
          </a:xfrm>
        </p:spPr>
        <p:txBody>
          <a:bodyPr/>
          <a:lstStyle/>
          <a:p>
            <a:pPr algn="ctr" eaLnBrk="1" hangingPunct="1">
              <a:defRPr/>
            </a:pPr>
            <a:r>
              <a:rPr lang="ru-RU" sz="2000" b="1" smtClean="0">
                <a:solidFill>
                  <a:srgbClr val="FFFF00"/>
                </a:solidFill>
                <a:latin typeface="Times New Roman" pitchFamily="18" charset="0"/>
              </a:rPr>
              <a:t>«Защита населения и территорий от чрезвычайных ситуаций, обеспечение первичных  мер пожарной безопасности </a:t>
            </a:r>
            <a:br>
              <a:rPr lang="ru-RU" sz="2000" b="1" smtClean="0">
                <a:solidFill>
                  <a:srgbClr val="FFFF00"/>
                </a:solidFill>
                <a:latin typeface="Times New Roman" pitchFamily="18" charset="0"/>
              </a:rPr>
            </a:br>
            <a:r>
              <a:rPr lang="ru-RU" sz="2000" b="1" smtClean="0">
                <a:solidFill>
                  <a:srgbClr val="FFFF00"/>
                </a:solidFill>
                <a:latin typeface="Times New Roman" pitchFamily="18" charset="0"/>
              </a:rPr>
              <a:t>и безопасности  людей на водных объектах  на 2015-2020 годы»</a:t>
            </a:r>
          </a:p>
        </p:txBody>
      </p:sp>
      <p:pic>
        <p:nvPicPr>
          <p:cNvPr id="46083" name="Picture 6" descr="cat"/>
          <p:cNvPicPr>
            <a:picLocks noGrp="1" noChangeAspect="1" noChangeArrowheads="1"/>
          </p:cNvPicPr>
          <p:nvPr>
            <p:ph type="body" idx="4294967295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1773238"/>
            <a:ext cx="3492500" cy="2447925"/>
          </a:xfrm>
          <a:noFill/>
        </p:spPr>
      </p:pic>
      <p:pic>
        <p:nvPicPr>
          <p:cNvPr id="46084" name="Picture 7" descr="-11kovr1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72188" y="3500438"/>
            <a:ext cx="3071812" cy="3024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085" name="Picture 9" descr="c62896de37de603e1049e694cc3c9a4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59113" y="2565400"/>
            <a:ext cx="3457575" cy="2808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260350"/>
            <a:ext cx="8785225" cy="6337300"/>
          </a:xfrm>
        </p:spPr>
        <p:txBody>
          <a:bodyPr/>
          <a:lstStyle/>
          <a:p>
            <a:pPr eaLnBrk="1" hangingPunct="1">
              <a:lnSpc>
                <a:spcPct val="70000"/>
              </a:lnSpc>
            </a:pPr>
            <a:r>
              <a:rPr lang="ru-RU" sz="2000" dirty="0" smtClean="0">
                <a:solidFill>
                  <a:srgbClr val="FFFF00"/>
                </a:solidFill>
              </a:rPr>
              <a:t>Цель муниципальной программы</a:t>
            </a:r>
          </a:p>
          <a:p>
            <a:pPr eaLnBrk="1" hangingPunct="1">
              <a:lnSpc>
                <a:spcPct val="70000"/>
              </a:lnSpc>
            </a:pPr>
            <a:endParaRPr lang="ru-RU" sz="1800" dirty="0" smtClean="0">
              <a:solidFill>
                <a:srgbClr val="FFFF99"/>
              </a:solidFill>
            </a:endParaRPr>
          </a:p>
          <a:p>
            <a:pPr eaLnBrk="1" hangingPunct="1">
              <a:lnSpc>
                <a:spcPct val="70000"/>
              </a:lnSpc>
              <a:buFontTx/>
              <a:buNone/>
            </a:pPr>
            <a:r>
              <a:rPr lang="ru-RU" sz="1800" dirty="0" smtClean="0"/>
              <a:t>   Обеспечение комплексной безопасности, минимизация социального, </a:t>
            </a:r>
          </a:p>
          <a:p>
            <a:pPr eaLnBrk="1" hangingPunct="1">
              <a:lnSpc>
                <a:spcPct val="70000"/>
              </a:lnSpc>
              <a:buFontTx/>
              <a:buNone/>
            </a:pPr>
            <a:r>
              <a:rPr lang="ru-RU" sz="1800" dirty="0" smtClean="0"/>
              <a:t>экономического и экологического ущерба, наносимого населению, </a:t>
            </a:r>
          </a:p>
          <a:p>
            <a:pPr eaLnBrk="1" hangingPunct="1">
              <a:lnSpc>
                <a:spcPct val="70000"/>
              </a:lnSpc>
              <a:buFontTx/>
              <a:buNone/>
            </a:pPr>
            <a:r>
              <a:rPr lang="ru-RU" sz="1800" dirty="0" smtClean="0"/>
              <a:t>экономике и природной среде города </a:t>
            </a:r>
            <a:r>
              <a:rPr lang="ru-RU" sz="1800" dirty="0" err="1" smtClean="0"/>
              <a:t>Коврова</a:t>
            </a:r>
            <a:r>
              <a:rPr lang="ru-RU" sz="1800" dirty="0" smtClean="0"/>
              <a:t> Владимирской области от </a:t>
            </a:r>
          </a:p>
          <a:p>
            <a:pPr eaLnBrk="1" hangingPunct="1">
              <a:lnSpc>
                <a:spcPct val="70000"/>
              </a:lnSpc>
              <a:buFontTx/>
              <a:buNone/>
            </a:pPr>
            <a:r>
              <a:rPr lang="ru-RU" sz="1800" dirty="0" smtClean="0"/>
              <a:t>чрезвычайных ситуаций природного и техногенного характера, пожаров, </a:t>
            </a:r>
          </a:p>
          <a:p>
            <a:pPr eaLnBrk="1" hangingPunct="1">
              <a:lnSpc>
                <a:spcPct val="70000"/>
              </a:lnSpc>
              <a:buFontTx/>
              <a:buNone/>
            </a:pPr>
            <a:r>
              <a:rPr lang="ru-RU" sz="1800" dirty="0" smtClean="0"/>
              <a:t>происшествий на водных объектах, повышение гарантий прав граждан на </a:t>
            </a:r>
          </a:p>
          <a:p>
            <a:pPr eaLnBrk="1" hangingPunct="1">
              <a:lnSpc>
                <a:spcPct val="70000"/>
              </a:lnSpc>
              <a:buFontTx/>
              <a:buNone/>
            </a:pPr>
            <a:r>
              <a:rPr lang="ru-RU" sz="1800" dirty="0" smtClean="0"/>
              <a:t>безопасные условия проживания на территории города и на безопасные</a:t>
            </a:r>
          </a:p>
          <a:p>
            <a:pPr eaLnBrk="1" hangingPunct="1">
              <a:lnSpc>
                <a:spcPct val="70000"/>
              </a:lnSpc>
              <a:buFontTx/>
              <a:buNone/>
            </a:pPr>
            <a:r>
              <a:rPr lang="ru-RU" sz="1800" dirty="0" smtClean="0"/>
              <a:t> условия движения на его дорогах</a:t>
            </a:r>
          </a:p>
          <a:p>
            <a:pPr eaLnBrk="1" hangingPunct="1">
              <a:lnSpc>
                <a:spcPct val="70000"/>
              </a:lnSpc>
              <a:buFontTx/>
              <a:buNone/>
            </a:pPr>
            <a:endParaRPr lang="ru-RU" sz="1800" dirty="0" smtClean="0"/>
          </a:p>
          <a:p>
            <a:pPr eaLnBrk="1" hangingPunct="1">
              <a:lnSpc>
                <a:spcPct val="70000"/>
              </a:lnSpc>
            </a:pPr>
            <a:r>
              <a:rPr lang="ru-RU" sz="2000" dirty="0" smtClean="0">
                <a:solidFill>
                  <a:srgbClr val="FFFF00"/>
                </a:solidFill>
              </a:rPr>
              <a:t>Целевые индикаторы и показатели муниципальной программы</a:t>
            </a:r>
          </a:p>
          <a:p>
            <a:pPr eaLnBrk="1" hangingPunct="1">
              <a:lnSpc>
                <a:spcPct val="70000"/>
              </a:lnSpc>
            </a:pPr>
            <a:endParaRPr lang="ru-RU" sz="1800" dirty="0" smtClean="0">
              <a:solidFill>
                <a:srgbClr val="FFFF00"/>
              </a:solidFill>
            </a:endParaRPr>
          </a:p>
          <a:p>
            <a:pPr eaLnBrk="1" hangingPunct="1">
              <a:lnSpc>
                <a:spcPct val="70000"/>
              </a:lnSpc>
              <a:buFontTx/>
              <a:buNone/>
            </a:pPr>
            <a:r>
              <a:rPr lang="ru-RU" sz="1800" dirty="0" smtClean="0"/>
              <a:t>- количество погибших людей;</a:t>
            </a:r>
          </a:p>
          <a:p>
            <a:pPr eaLnBrk="1" hangingPunct="1">
              <a:lnSpc>
                <a:spcPct val="70000"/>
              </a:lnSpc>
              <a:buFontTx/>
              <a:buNone/>
            </a:pPr>
            <a:r>
              <a:rPr lang="ru-RU" sz="1800" dirty="0" smtClean="0"/>
              <a:t>- количество пострадавшего населения;</a:t>
            </a:r>
          </a:p>
          <a:p>
            <a:pPr eaLnBrk="1" hangingPunct="1">
              <a:lnSpc>
                <a:spcPct val="70000"/>
              </a:lnSpc>
              <a:buFontTx/>
              <a:buNone/>
            </a:pPr>
            <a:r>
              <a:rPr lang="ru-RU" sz="1800" dirty="0" smtClean="0"/>
              <a:t>- снижение материального ущерба;</a:t>
            </a:r>
          </a:p>
          <a:p>
            <a:pPr eaLnBrk="1" hangingPunct="1">
              <a:lnSpc>
                <a:spcPct val="70000"/>
              </a:lnSpc>
              <a:buFontTx/>
              <a:buNone/>
            </a:pPr>
            <a:r>
              <a:rPr lang="ru-RU" sz="1800" dirty="0" smtClean="0"/>
              <a:t>- коэффициент эффективности реагирования в чрезвычайных ситуациях;</a:t>
            </a:r>
          </a:p>
          <a:p>
            <a:pPr eaLnBrk="1" hangingPunct="1">
              <a:lnSpc>
                <a:spcPct val="70000"/>
              </a:lnSpc>
              <a:buFontTx/>
              <a:buNone/>
            </a:pPr>
            <a:r>
              <a:rPr lang="ru-RU" sz="1800" dirty="0" smtClean="0"/>
              <a:t>- количество населения города, оповещаемого территориальной (городской) </a:t>
            </a:r>
          </a:p>
          <a:p>
            <a:pPr eaLnBrk="1" hangingPunct="1">
              <a:lnSpc>
                <a:spcPct val="70000"/>
              </a:lnSpc>
              <a:buFontTx/>
              <a:buNone/>
            </a:pPr>
            <a:r>
              <a:rPr lang="ru-RU" sz="1800" dirty="0" smtClean="0"/>
              <a:t>  автоматизированной системой централизованного оповещения населения;</a:t>
            </a:r>
          </a:p>
          <a:p>
            <a:pPr eaLnBrk="1" hangingPunct="1">
              <a:lnSpc>
                <a:spcPct val="70000"/>
              </a:lnSpc>
              <a:buFontTx/>
              <a:buNone/>
            </a:pPr>
            <a:r>
              <a:rPr lang="ru-RU" sz="1800" dirty="0" smtClean="0"/>
              <a:t>- количество слушателей курсов Гражданской обороны города, прошедших </a:t>
            </a:r>
          </a:p>
          <a:p>
            <a:pPr eaLnBrk="1" hangingPunct="1">
              <a:lnSpc>
                <a:spcPct val="70000"/>
              </a:lnSpc>
              <a:buFontTx/>
              <a:buNone/>
            </a:pPr>
            <a:r>
              <a:rPr lang="ru-RU" sz="1800" dirty="0" smtClean="0"/>
              <a:t>  обучение по установленным программам;</a:t>
            </a:r>
          </a:p>
          <a:p>
            <a:pPr eaLnBrk="1" hangingPunct="1">
              <a:lnSpc>
                <a:spcPct val="70000"/>
              </a:lnSpc>
              <a:buFontTx/>
              <a:buNone/>
            </a:pPr>
            <a:r>
              <a:rPr lang="ru-RU" sz="1800" dirty="0" smtClean="0"/>
              <a:t>- количество погибших людей на водных объектах;</a:t>
            </a:r>
          </a:p>
          <a:p>
            <a:pPr eaLnBrk="1" hangingPunct="1">
              <a:lnSpc>
                <a:spcPct val="70000"/>
              </a:lnSpc>
              <a:buFontTx/>
              <a:buNone/>
            </a:pPr>
            <a:r>
              <a:rPr lang="ru-RU" sz="1800" dirty="0" smtClean="0"/>
              <a:t>- количество спасательных постов в местах массового отдыха населения на </a:t>
            </a:r>
          </a:p>
          <a:p>
            <a:pPr eaLnBrk="1" hangingPunct="1">
              <a:lnSpc>
                <a:spcPct val="70000"/>
              </a:lnSpc>
              <a:buFontTx/>
              <a:buNone/>
            </a:pPr>
            <a:r>
              <a:rPr lang="ru-RU" sz="1800" dirty="0" smtClean="0"/>
              <a:t>  водных объектах;</a:t>
            </a:r>
          </a:p>
          <a:p>
            <a:pPr eaLnBrk="1" hangingPunct="1">
              <a:lnSpc>
                <a:spcPct val="70000"/>
              </a:lnSpc>
              <a:buNone/>
            </a:pPr>
            <a:r>
              <a:rPr lang="ru-RU" sz="1800" dirty="0" smtClean="0"/>
              <a:t>-количество объектов города, подключенных к аппаратно-программному</a:t>
            </a:r>
          </a:p>
          <a:p>
            <a:pPr eaLnBrk="1" hangingPunct="1">
              <a:lnSpc>
                <a:spcPct val="70000"/>
              </a:lnSpc>
              <a:buNone/>
            </a:pPr>
            <a:r>
              <a:rPr lang="ru-RU" sz="1800" dirty="0" smtClean="0"/>
              <a:t> комплексу «Безопасный город».</a:t>
            </a: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88913"/>
            <a:ext cx="9144000" cy="6669087"/>
          </a:xfrm>
        </p:spPr>
        <p:txBody>
          <a:bodyPr/>
          <a:lstStyle/>
          <a:p>
            <a:pPr eaLnBrk="1" hangingPunct="1">
              <a:lnSpc>
                <a:spcPct val="70000"/>
              </a:lnSpc>
              <a:buFont typeface="Courier New" pitchFamily="49" charset="0"/>
              <a:buChar char="o"/>
            </a:pPr>
            <a:r>
              <a:rPr lang="ru-RU" sz="1200" dirty="0" smtClean="0">
                <a:solidFill>
                  <a:srgbClr val="FFFF00"/>
                </a:solidFill>
              </a:rPr>
              <a:t>Ожидаемые конечные результаты, оценка планируемой эффективности реализации муниципальной программы</a:t>
            </a:r>
          </a:p>
          <a:p>
            <a:pPr eaLnBrk="1" hangingPunct="1">
              <a:lnSpc>
                <a:spcPct val="70000"/>
              </a:lnSpc>
              <a:buFontTx/>
              <a:buNone/>
            </a:pPr>
            <a:r>
              <a:rPr lang="ru-RU" sz="1200" dirty="0" smtClean="0">
                <a:solidFill>
                  <a:srgbClr val="FFFF00"/>
                </a:solidFill>
              </a:rPr>
              <a:t>   Реализация основных программных мероприятий к 2020 году позволит:</a:t>
            </a:r>
          </a:p>
          <a:p>
            <a:pPr eaLnBrk="1" hangingPunct="1">
              <a:lnSpc>
                <a:spcPct val="70000"/>
              </a:lnSpc>
              <a:buFontTx/>
              <a:buNone/>
            </a:pPr>
            <a:r>
              <a:rPr lang="ru-RU" sz="1200" dirty="0" smtClean="0"/>
              <a:t>- повысить уровень защищенности населения и территории от опасностей и угроз мирного и военного времени    (снизить </a:t>
            </a:r>
          </a:p>
          <a:p>
            <a:pPr eaLnBrk="1" hangingPunct="1">
              <a:lnSpc>
                <a:spcPct val="70000"/>
              </a:lnSpc>
              <a:buFontTx/>
              <a:buNone/>
            </a:pPr>
            <a:r>
              <a:rPr lang="ru-RU" sz="1200" dirty="0" smtClean="0"/>
              <a:t>   количество погибших людей на 8%, снизить количество пострадавшего населения на 6%, снизить материальный ущерб на 6%);</a:t>
            </a:r>
          </a:p>
          <a:p>
            <a:pPr eaLnBrk="1" hangingPunct="1">
              <a:lnSpc>
                <a:spcPct val="70000"/>
              </a:lnSpc>
              <a:buFontTx/>
              <a:buNone/>
            </a:pPr>
            <a:r>
              <a:rPr lang="ru-RU" sz="1200" dirty="0" smtClean="0"/>
              <a:t>- обеспечить дальнейшее развитие системы информирования предприятий и организаций о прогнозах чрезвычайных ситуаций </a:t>
            </a:r>
          </a:p>
          <a:p>
            <a:pPr eaLnBrk="1" hangingPunct="1">
              <a:lnSpc>
                <a:spcPct val="70000"/>
              </a:lnSpc>
              <a:buFontTx/>
              <a:buNone/>
            </a:pPr>
            <a:r>
              <a:rPr lang="ru-RU" sz="1200" dirty="0" smtClean="0"/>
              <a:t>   (повысить полноту охвата системами информирования на 3%);</a:t>
            </a:r>
          </a:p>
          <a:p>
            <a:pPr eaLnBrk="1" hangingPunct="1">
              <a:lnSpc>
                <a:spcPct val="70000"/>
              </a:lnSpc>
              <a:buFontTx/>
              <a:buNone/>
            </a:pPr>
            <a:r>
              <a:rPr lang="ru-RU" sz="1200" dirty="0" smtClean="0"/>
              <a:t>- создать оптимальную и эффективную организационную структуру органов управления и сил, специально предназначенных и </a:t>
            </a:r>
          </a:p>
          <a:p>
            <a:pPr eaLnBrk="1" hangingPunct="1">
              <a:lnSpc>
                <a:spcPct val="70000"/>
              </a:lnSpc>
              <a:buFontTx/>
              <a:buNone/>
            </a:pPr>
            <a:r>
              <a:rPr lang="ru-RU" sz="1200" dirty="0" smtClean="0"/>
              <a:t>   привлекаемых для решения проблем и задач защиты населения и территорий от чрезвычайных ситуаций, пожаров, опасностей </a:t>
            </a:r>
          </a:p>
          <a:p>
            <a:pPr eaLnBrk="1" hangingPunct="1">
              <a:lnSpc>
                <a:spcPct val="70000"/>
              </a:lnSpc>
              <a:buFontTx/>
              <a:buNone/>
            </a:pPr>
            <a:r>
              <a:rPr lang="ru-RU" sz="1200" dirty="0" smtClean="0"/>
              <a:t>   на водных объектах, а также обеспечить более эффективное регулирование их деятельности;</a:t>
            </a:r>
          </a:p>
          <a:p>
            <a:pPr eaLnBrk="1" hangingPunct="1">
              <a:lnSpc>
                <a:spcPct val="70000"/>
              </a:lnSpc>
              <a:buFontTx/>
              <a:buNone/>
            </a:pPr>
            <a:r>
              <a:rPr lang="ru-RU" sz="1200" dirty="0" smtClean="0"/>
              <a:t>- обеспечить необходимый уровень безопасности населения и защищенности критически важных объектов;</a:t>
            </a:r>
          </a:p>
          <a:p>
            <a:pPr eaLnBrk="1" hangingPunct="1">
              <a:lnSpc>
                <a:spcPct val="70000"/>
              </a:lnSpc>
              <a:buFontTx/>
              <a:buNone/>
            </a:pPr>
            <a:r>
              <a:rPr lang="ru-RU" sz="1200" dirty="0" smtClean="0"/>
              <a:t>- обеспечить эффективное управление силами и средствами гражданской обороны, ликвидации угроз чрезвычайных ситуаций;</a:t>
            </a:r>
          </a:p>
          <a:p>
            <a:pPr eaLnBrk="1" hangingPunct="1">
              <a:lnSpc>
                <a:spcPct val="70000"/>
              </a:lnSpc>
              <a:buFontTx/>
              <a:buNone/>
            </a:pPr>
            <a:r>
              <a:rPr lang="ru-RU" sz="1200" dirty="0" smtClean="0"/>
              <a:t>- повысить уровень информационной безопасности при осуществлении деятельности в области снижения рисков чрезвычайных </a:t>
            </a:r>
          </a:p>
          <a:p>
            <a:pPr eaLnBrk="1" hangingPunct="1">
              <a:lnSpc>
                <a:spcPct val="70000"/>
              </a:lnSpc>
              <a:buFontTx/>
              <a:buNone/>
            </a:pPr>
            <a:r>
              <a:rPr lang="ru-RU" sz="1200" dirty="0" smtClean="0"/>
              <a:t>   ситуаций;</a:t>
            </a:r>
          </a:p>
          <a:p>
            <a:pPr eaLnBrk="1" hangingPunct="1">
              <a:lnSpc>
                <a:spcPct val="70000"/>
              </a:lnSpc>
              <a:buFontTx/>
              <a:buNone/>
            </a:pPr>
            <a:r>
              <a:rPr lang="ru-RU" sz="1200" dirty="0" smtClean="0"/>
              <a:t>- увеличить процент территории города, где обеспечиваются нормы пожарной безопасности, до 98%;</a:t>
            </a:r>
          </a:p>
          <a:p>
            <a:pPr eaLnBrk="1" hangingPunct="1">
              <a:lnSpc>
                <a:spcPct val="70000"/>
              </a:lnSpc>
              <a:buFontTx/>
              <a:buNone/>
            </a:pPr>
            <a:r>
              <a:rPr lang="ru-RU" sz="1200" dirty="0" smtClean="0"/>
              <a:t>- обеспечить своевременное и гарантированное доведение до каждого человека достоверной информации об угрозе или </a:t>
            </a:r>
          </a:p>
          <a:p>
            <a:pPr eaLnBrk="1" hangingPunct="1">
              <a:lnSpc>
                <a:spcPct val="70000"/>
              </a:lnSpc>
              <a:buFontTx/>
              <a:buNone/>
            </a:pPr>
            <a:r>
              <a:rPr lang="ru-RU" sz="1200" dirty="0" smtClean="0"/>
              <a:t>   о возникновении чрезвычайной ситуации, правилах поведения и способах защиты;</a:t>
            </a:r>
          </a:p>
          <a:p>
            <a:pPr eaLnBrk="1" hangingPunct="1">
              <a:lnSpc>
                <a:spcPct val="70000"/>
              </a:lnSpc>
              <a:buFontTx/>
              <a:buNone/>
            </a:pPr>
            <a:r>
              <a:rPr lang="ru-RU" sz="1200" dirty="0" smtClean="0"/>
              <a:t>- сократить время оповещения и информирования населения; </a:t>
            </a:r>
          </a:p>
          <a:p>
            <a:pPr eaLnBrk="1" hangingPunct="1">
              <a:lnSpc>
                <a:spcPct val="70000"/>
              </a:lnSpc>
              <a:buNone/>
            </a:pPr>
            <a:r>
              <a:rPr lang="ru-RU" sz="1200" dirty="0" smtClean="0"/>
              <a:t>-укрепить материально-техническую базу курсов гражданской обороны города.</a:t>
            </a:r>
          </a:p>
          <a:p>
            <a:pPr marL="0" indent="358775" eaLnBrk="1" hangingPunct="1">
              <a:lnSpc>
                <a:spcPct val="70000"/>
              </a:lnSpc>
              <a:buFont typeface="Courier New" pitchFamily="49" charset="0"/>
              <a:buChar char="o"/>
            </a:pPr>
            <a:r>
              <a:rPr lang="ru-RU" sz="1200" dirty="0" smtClean="0">
                <a:solidFill>
                  <a:srgbClr val="FFFF00"/>
                </a:solidFill>
              </a:rPr>
              <a:t>В области гражданской обороны в особый период (при переводе гражданской обороны с мирного на военное положение) будет обеспечена непрерывность управления гражданской обороной, поступления информации и сигналов оповещения.</a:t>
            </a:r>
          </a:p>
          <a:p>
            <a:pPr eaLnBrk="1" hangingPunct="1">
              <a:lnSpc>
                <a:spcPct val="70000"/>
              </a:lnSpc>
              <a:buFont typeface="Courier New" pitchFamily="49" charset="0"/>
              <a:buChar char="o"/>
            </a:pPr>
            <a:r>
              <a:rPr lang="ru-RU" sz="1200" dirty="0" smtClean="0">
                <a:solidFill>
                  <a:srgbClr val="FFFF00"/>
                </a:solidFill>
              </a:rPr>
              <a:t>В области безопасности людей на водных объектах:</a:t>
            </a:r>
          </a:p>
          <a:p>
            <a:pPr eaLnBrk="1" hangingPunct="1">
              <a:lnSpc>
                <a:spcPct val="70000"/>
              </a:lnSpc>
              <a:buFontTx/>
              <a:buNone/>
            </a:pPr>
            <a:r>
              <a:rPr lang="ru-RU" sz="1200" dirty="0" smtClean="0"/>
              <a:t>- до 2020 года снизить на 15% количество погибших людей на водных объектах;</a:t>
            </a:r>
          </a:p>
          <a:p>
            <a:pPr eaLnBrk="1" hangingPunct="1">
              <a:lnSpc>
                <a:spcPct val="70000"/>
              </a:lnSpc>
              <a:buFontTx/>
              <a:buNone/>
            </a:pPr>
            <a:r>
              <a:rPr lang="ru-RU" sz="1200" dirty="0" smtClean="0"/>
              <a:t>- создать необходимые условия для повышения защищенности населения города </a:t>
            </a:r>
            <a:r>
              <a:rPr lang="ru-RU" sz="1200" dirty="0" err="1" smtClean="0"/>
              <a:t>Коврова</a:t>
            </a:r>
            <a:r>
              <a:rPr lang="ru-RU" sz="1200" dirty="0" smtClean="0"/>
              <a:t> на водных объектах;</a:t>
            </a:r>
          </a:p>
          <a:p>
            <a:pPr eaLnBrk="1" hangingPunct="1">
              <a:lnSpc>
                <a:spcPct val="70000"/>
              </a:lnSpc>
              <a:buFontTx/>
              <a:buNone/>
            </a:pPr>
            <a:r>
              <a:rPr lang="ru-RU" sz="1200" dirty="0" smtClean="0"/>
              <a:t>- создать общественные спасательные посты в организованных местах массового отдыха населения на водных объектах;</a:t>
            </a:r>
          </a:p>
          <a:p>
            <a:pPr eaLnBrk="1" hangingPunct="1">
              <a:lnSpc>
                <a:spcPct val="70000"/>
              </a:lnSpc>
              <a:buFontTx/>
              <a:buNone/>
            </a:pPr>
            <a:r>
              <a:rPr lang="ru-RU" sz="1200" dirty="0" smtClean="0"/>
              <a:t>- обучить спасателей для общественных спасательных постов;</a:t>
            </a:r>
          </a:p>
          <a:p>
            <a:pPr eaLnBrk="1" hangingPunct="1">
              <a:lnSpc>
                <a:spcPct val="70000"/>
              </a:lnSpc>
              <a:buFontTx/>
              <a:buNone/>
            </a:pPr>
            <a:r>
              <a:rPr lang="ru-RU" sz="1200" dirty="0" smtClean="0"/>
              <a:t>- сократить количество погибших на водных объектах за счет осуществления профилактических мероприятий;</a:t>
            </a:r>
          </a:p>
          <a:p>
            <a:pPr eaLnBrk="1" hangingPunct="1">
              <a:lnSpc>
                <a:spcPct val="70000"/>
              </a:lnSpc>
              <a:buFontTx/>
              <a:buNone/>
            </a:pPr>
            <a:r>
              <a:rPr lang="ru-RU" sz="1200" dirty="0" smtClean="0"/>
              <a:t>- ежегодно обучать 14,3% учащихся общеобразовательных учебных заведений плаванию и приемам спасания на воде;</a:t>
            </a:r>
          </a:p>
          <a:p>
            <a:pPr eaLnBrk="1" hangingPunct="1">
              <a:lnSpc>
                <a:spcPct val="70000"/>
              </a:lnSpc>
              <a:buFontTx/>
              <a:buNone/>
            </a:pPr>
            <a:r>
              <a:rPr lang="ru-RU" sz="1200" dirty="0" smtClean="0"/>
              <a:t>- повысить ответственность должностных лиц (водопользователей) за выполнение мероприятий по обеспечению безопасности </a:t>
            </a:r>
          </a:p>
          <a:p>
            <a:pPr eaLnBrk="1" hangingPunct="1">
              <a:lnSpc>
                <a:spcPct val="70000"/>
              </a:lnSpc>
              <a:buFontTx/>
              <a:buNone/>
            </a:pPr>
            <a:r>
              <a:rPr lang="ru-RU" sz="1200" dirty="0" smtClean="0"/>
              <a:t>   людей на водных объектах, охраны их жизни и здоровья.</a:t>
            </a:r>
          </a:p>
          <a:p>
            <a:pPr eaLnBrk="1" hangingPunct="1">
              <a:lnSpc>
                <a:spcPct val="70000"/>
              </a:lnSpc>
            </a:pPr>
            <a:r>
              <a:rPr lang="ru-RU" sz="1200" dirty="0" smtClean="0">
                <a:solidFill>
                  <a:srgbClr val="FFFF00"/>
                </a:solidFill>
              </a:rPr>
              <a:t>В экономической сфере будет способствовать развитию субъектов экономики, промышленности, систем связи и телекоммуникации.</a:t>
            </a:r>
          </a:p>
          <a:p>
            <a:pPr eaLnBrk="1" hangingPunct="1">
              <a:lnSpc>
                <a:spcPct val="70000"/>
              </a:lnSpc>
            </a:pPr>
            <a:r>
              <a:rPr lang="ru-RU" sz="1200" dirty="0" smtClean="0">
                <a:solidFill>
                  <a:srgbClr val="FFFF00"/>
                </a:solidFill>
              </a:rPr>
              <a:t>В социальной сфере позволит:</a:t>
            </a:r>
          </a:p>
          <a:p>
            <a:pPr eaLnBrk="1" hangingPunct="1">
              <a:lnSpc>
                <a:spcPct val="70000"/>
              </a:lnSpc>
              <a:buFontTx/>
              <a:buNone/>
            </a:pPr>
            <a:r>
              <a:rPr lang="ru-RU" sz="1200" dirty="0" smtClean="0"/>
              <a:t>- повысить безопасность жизнедеятельности населения за счет формирования у него культуры поведения при возникновении </a:t>
            </a:r>
          </a:p>
          <a:p>
            <a:pPr eaLnBrk="1" hangingPunct="1">
              <a:lnSpc>
                <a:spcPct val="70000"/>
              </a:lnSpc>
              <a:buFontTx/>
              <a:buNone/>
            </a:pPr>
            <a:r>
              <a:rPr lang="ru-RU" sz="1200" dirty="0" smtClean="0"/>
              <a:t>   чрезвычайных ситуаций;</a:t>
            </a:r>
          </a:p>
          <a:p>
            <a:pPr eaLnBrk="1" hangingPunct="1">
              <a:lnSpc>
                <a:spcPct val="70000"/>
              </a:lnSpc>
              <a:buFontTx/>
              <a:buNone/>
            </a:pPr>
            <a:r>
              <a:rPr lang="ru-RU" sz="1200" dirty="0" smtClean="0"/>
              <a:t>- повысить имидж различных муниципальных и государственных служб, обеспечивающих безопасность населения;</a:t>
            </a:r>
          </a:p>
          <a:p>
            <a:pPr eaLnBrk="1" hangingPunct="1">
              <a:lnSpc>
                <a:spcPct val="70000"/>
              </a:lnSpc>
              <a:buNone/>
            </a:pPr>
            <a:r>
              <a:rPr lang="ru-RU" sz="1200" dirty="0" smtClean="0"/>
              <a:t>-обеспечить равные условия защищенности для всех социальных групп населения;</a:t>
            </a:r>
          </a:p>
          <a:p>
            <a:pPr eaLnBrk="1" hangingPunct="1">
              <a:lnSpc>
                <a:spcPct val="70000"/>
              </a:lnSpc>
              <a:buNone/>
            </a:pPr>
            <a:r>
              <a:rPr lang="ru-RU" sz="1200" dirty="0" smtClean="0"/>
              <a:t>-обеспечит возможность контроля автомобильных потоков на всех въездах (выездах) в город;</a:t>
            </a:r>
          </a:p>
          <a:p>
            <a:pPr marL="87313" indent="-87313" eaLnBrk="1" hangingPunct="1">
              <a:lnSpc>
                <a:spcPct val="70000"/>
              </a:lnSpc>
              <a:buNone/>
            </a:pPr>
            <a:r>
              <a:rPr lang="ru-RU" sz="1200" dirty="0" smtClean="0"/>
              <a:t>-обеспечит возможность передачи в реальном масштабе времени информации об обстановке на потенциально опасных объектах, в местах с массовым пребыванием людей, а также на объектах изменение обстановки на которых может привести к возникновению угроз безопасности для </a:t>
            </a:r>
            <a:r>
              <a:rPr lang="ru-RU" sz="1200" smtClean="0"/>
              <a:t>жителей города.</a:t>
            </a:r>
            <a:endParaRPr lang="ru-RU" sz="1200" dirty="0" smtClean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404813"/>
            <a:ext cx="7772400" cy="5691187"/>
          </a:xfrm>
        </p:spPr>
        <p:txBody>
          <a:bodyPr/>
          <a:lstStyle/>
          <a:p>
            <a:pPr eaLnBrk="1" hangingPunct="1">
              <a:lnSpc>
                <a:spcPct val="70000"/>
              </a:lnSpc>
            </a:pPr>
            <a:r>
              <a:rPr lang="ru-RU" sz="1600" dirty="0" smtClean="0"/>
              <a:t>Формирование параметров городского бюджета на 2017-2019 годы осуществлялось в соответствии с постановлением администрации  Владимирской области от 27.07.2016 № 550 «Об основных направлениях налоговой политики, бюджетной политики и долговой политики Владимирской области и других исходных данных для составления проекта областного бюджета на 2017 год и на плановый период 2018 и 2019 годов», постановлением администрации города от 28.07.2016 № 2289 «Об основных направлениях налоговой политики, бюджетной политики и других исходных данных для  составления проекта городского бюджета  города </a:t>
            </a:r>
            <a:r>
              <a:rPr lang="ru-RU" sz="1600" dirty="0" err="1" smtClean="0"/>
              <a:t>Коврова</a:t>
            </a:r>
            <a:r>
              <a:rPr lang="ru-RU" sz="1600" dirty="0" smtClean="0"/>
              <a:t> и исходных данных для составления проекта городского бюджета на 2017 год и на плановый период 2018 и 2019 годов», проектом закона Владимирской области «Об областном бюджете на 2017 год и на плановый период 2018 и 2019 годов»</a:t>
            </a:r>
          </a:p>
          <a:p>
            <a:pPr eaLnBrk="1" hangingPunct="1">
              <a:lnSpc>
                <a:spcPct val="70000"/>
              </a:lnSpc>
            </a:pPr>
            <a:r>
              <a:rPr lang="ru-RU" sz="1600" dirty="0" smtClean="0"/>
              <a:t>Исходными условиями для составления проекта городского бюджета на 2017 год  и плановый период 2018-2019 годов являются показатели прогноза социально-экономического развития до 2019 года.</a:t>
            </a:r>
          </a:p>
          <a:p>
            <a:pPr eaLnBrk="1" hangingPunct="1">
              <a:lnSpc>
                <a:spcPct val="70000"/>
              </a:lnSpc>
            </a:pPr>
            <a:r>
              <a:rPr lang="ru-RU" sz="1600" dirty="0" smtClean="0"/>
              <a:t>Прогноз доходов городского бюджета рассчитан главными администраторами доходов городского бюджета. </a:t>
            </a:r>
          </a:p>
          <a:p>
            <a:pPr eaLnBrk="1" hangingPunct="1">
              <a:lnSpc>
                <a:spcPct val="70000"/>
              </a:lnSpc>
            </a:pPr>
            <a:r>
              <a:rPr lang="ru-RU" sz="1600" dirty="0" smtClean="0"/>
              <a:t>Расчет объемов бюджетных ассигнований на исполнение действующих и принимаемых обязательств осуществлялся главными распорядителями средств городского бюджета в пределах ограничений, установленных в бюджетной и налоговой политике, и прогнозируемого зачисления целевых межбюджетных трансфертов из областного бюджета в городской бюджет. </a:t>
            </a:r>
          </a:p>
          <a:p>
            <a:pPr eaLnBrk="1" hangingPunct="1">
              <a:lnSpc>
                <a:spcPct val="70000"/>
              </a:lnSpc>
            </a:pPr>
            <a:r>
              <a:rPr lang="ru-RU" sz="1600" dirty="0" smtClean="0"/>
              <a:t>Распределение ассигнований городского бюджета на 2017-2019 годы по целевым статьям и видам расходов произведено главными распорядителями бюджетных средств самостоятельно в соответствии с принятыми нормативными правовыми актами.</a:t>
            </a:r>
          </a:p>
        </p:txBody>
      </p:sp>
      <p:pic>
        <p:nvPicPr>
          <p:cNvPr id="32771" name="Picture 4" descr="kkkkkkkkkkk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625" y="4941169"/>
            <a:ext cx="4143375" cy="1916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7" grpId="0" build="p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292100"/>
            <a:ext cx="8229600" cy="1058863"/>
          </a:xfrm>
        </p:spPr>
        <p:txBody>
          <a:bodyPr/>
          <a:lstStyle/>
          <a:p>
            <a:pPr algn="ctr" eaLnBrk="1" hangingPunct="1">
              <a:defRPr/>
            </a:pPr>
            <a:r>
              <a:rPr lang="ru-RU" sz="2000" b="1" smtClean="0">
                <a:solidFill>
                  <a:srgbClr val="FFFF00"/>
                </a:solidFill>
                <a:latin typeface="Times New Roman" pitchFamily="18" charset="0"/>
              </a:rPr>
              <a:t>«Обеспечение доступным и комфортным жильем </a:t>
            </a:r>
            <a:br>
              <a:rPr lang="ru-RU" sz="2000" b="1" smtClean="0">
                <a:solidFill>
                  <a:srgbClr val="FFFF00"/>
                </a:solidFill>
                <a:latin typeface="Times New Roman" pitchFamily="18" charset="0"/>
              </a:rPr>
            </a:br>
            <a:r>
              <a:rPr lang="ru-RU" sz="2000" b="1" smtClean="0">
                <a:solidFill>
                  <a:srgbClr val="FFFF00"/>
                </a:solidFill>
                <a:latin typeface="Times New Roman" pitchFamily="18" charset="0"/>
              </a:rPr>
              <a:t>населения города Коврова» на 2015-2020 годы</a:t>
            </a:r>
          </a:p>
        </p:txBody>
      </p:sp>
      <p:pic>
        <p:nvPicPr>
          <p:cNvPr id="49155" name="Picture 4" descr="images (9)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188" y="1557338"/>
            <a:ext cx="4175125" cy="326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9156" name="Picture 5" descr="images (38)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188" y="4292600"/>
            <a:ext cx="4176712" cy="256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9157" name="Picture 6" descr="e9a2ad22a1e30585e49cd821fa258f04_M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87900" y="4292600"/>
            <a:ext cx="3816350" cy="256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9158" name="Picture 7" descr="скачанные файлы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86313" y="1557338"/>
            <a:ext cx="3817937" cy="2735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549275"/>
            <a:ext cx="8496300" cy="5975350"/>
          </a:xfrm>
        </p:spPr>
        <p:txBody>
          <a:bodyPr/>
          <a:lstStyle/>
          <a:p>
            <a:pPr eaLnBrk="1" hangingPunct="1">
              <a:lnSpc>
                <a:spcPct val="70000"/>
              </a:lnSpc>
            </a:pPr>
            <a:r>
              <a:rPr lang="ru-RU" sz="2000" b="1" dirty="0" smtClean="0">
                <a:solidFill>
                  <a:srgbClr val="FFFF00"/>
                </a:solidFill>
              </a:rPr>
              <a:t>Цель</a:t>
            </a:r>
          </a:p>
          <a:p>
            <a:pPr eaLnBrk="1" hangingPunct="1">
              <a:lnSpc>
                <a:spcPct val="70000"/>
              </a:lnSpc>
              <a:buFontTx/>
              <a:buNone/>
            </a:pPr>
            <a:r>
              <a:rPr lang="ru-RU" sz="2000" dirty="0" smtClean="0"/>
              <a:t>	Обеспечение населения города </a:t>
            </a:r>
            <a:r>
              <a:rPr lang="ru-RU" sz="2000" dirty="0" err="1" smtClean="0"/>
              <a:t>Коврова</a:t>
            </a:r>
            <a:r>
              <a:rPr lang="ru-RU" sz="2000" dirty="0" smtClean="0"/>
              <a:t> доступным жильем путем реализации механизмов государственной  поддержки и развития жилищного строительства и стимулирования спроса на рынке жилья.</a:t>
            </a:r>
          </a:p>
          <a:p>
            <a:pPr eaLnBrk="1" hangingPunct="1">
              <a:lnSpc>
                <a:spcPct val="70000"/>
              </a:lnSpc>
            </a:pPr>
            <a:r>
              <a:rPr lang="ru-RU" sz="2000" b="1" dirty="0" smtClean="0">
                <a:solidFill>
                  <a:srgbClr val="FFFF00"/>
                </a:solidFill>
              </a:rPr>
              <a:t>Целевые показатели (индикаторы)</a:t>
            </a:r>
          </a:p>
          <a:p>
            <a:pPr eaLnBrk="1" hangingPunct="1">
              <a:lnSpc>
                <a:spcPct val="70000"/>
              </a:lnSpc>
              <a:buFontTx/>
              <a:buNone/>
            </a:pPr>
            <a:r>
              <a:rPr lang="ru-RU" sz="2000" dirty="0" smtClean="0"/>
              <a:t>	1.Годовой объем ввода жилья.</a:t>
            </a:r>
          </a:p>
          <a:p>
            <a:pPr eaLnBrk="1" hangingPunct="1">
              <a:lnSpc>
                <a:spcPct val="70000"/>
              </a:lnSpc>
              <a:buFontTx/>
              <a:buNone/>
            </a:pPr>
            <a:r>
              <a:rPr lang="ru-RU" sz="2000" dirty="0" smtClean="0"/>
              <a:t>	2.Количество земельных участков, в т.ч. предоставленных многодетным семьям, обеспеченных инженерной и транспортной инфраструктурой.</a:t>
            </a:r>
          </a:p>
          <a:p>
            <a:pPr eaLnBrk="1" hangingPunct="1">
              <a:lnSpc>
                <a:spcPct val="70000"/>
              </a:lnSpc>
              <a:buFontTx/>
              <a:buNone/>
            </a:pPr>
            <a:r>
              <a:rPr lang="ru-RU" sz="2000" dirty="0" smtClean="0"/>
              <a:t>	3.Разработка (корректировка)  генерального плана города </a:t>
            </a:r>
            <a:r>
              <a:rPr lang="ru-RU" sz="2000" dirty="0" err="1" smtClean="0"/>
              <a:t>Коврова</a:t>
            </a:r>
            <a:r>
              <a:rPr lang="ru-RU" sz="2000" dirty="0" smtClean="0"/>
              <a:t>, карты градостроительного зонирования, разработка проектов планировки микрорайонов. </a:t>
            </a:r>
          </a:p>
          <a:p>
            <a:pPr eaLnBrk="1" hangingPunct="1">
              <a:lnSpc>
                <a:spcPct val="70000"/>
              </a:lnSpc>
              <a:buFontTx/>
              <a:buNone/>
            </a:pPr>
            <a:r>
              <a:rPr lang="ru-RU" sz="2000" dirty="0" smtClean="0"/>
              <a:t>	4. Количество граждан, улучшивших жилищные условия. </a:t>
            </a:r>
          </a:p>
          <a:p>
            <a:pPr eaLnBrk="1" hangingPunct="1">
              <a:lnSpc>
                <a:spcPct val="70000"/>
              </a:lnSpc>
              <a:buFontTx/>
              <a:buNone/>
            </a:pPr>
            <a:r>
              <a:rPr lang="ru-RU" sz="2000" dirty="0" smtClean="0"/>
              <a:t>      5.Увеличение муниципального жилищного фонда.</a:t>
            </a:r>
          </a:p>
          <a:p>
            <a:pPr eaLnBrk="1" hangingPunct="1">
              <a:lnSpc>
                <a:spcPct val="70000"/>
              </a:lnSpc>
              <a:buFontTx/>
              <a:buNone/>
            </a:pPr>
            <a:r>
              <a:rPr lang="ru-RU" sz="2000" dirty="0" smtClean="0"/>
              <a:t>	6.Количество молодых семей, получивших поддержку на улучшение жилищных условий.</a:t>
            </a:r>
          </a:p>
          <a:p>
            <a:pPr eaLnBrk="1" hangingPunct="1">
              <a:lnSpc>
                <a:spcPct val="70000"/>
              </a:lnSpc>
              <a:buFontTx/>
              <a:buNone/>
            </a:pPr>
            <a:r>
              <a:rPr lang="ru-RU" sz="2000" dirty="0" smtClean="0"/>
              <a:t>	7.Количество граждан города </a:t>
            </a:r>
            <a:r>
              <a:rPr lang="ru-RU" sz="2000" dirty="0" err="1" smtClean="0"/>
              <a:t>Коврова</a:t>
            </a:r>
            <a:r>
              <a:rPr lang="ru-RU" sz="2000" dirty="0" smtClean="0"/>
              <a:t>, перед которыми государство имеет обязательство по обеспечению жилыми помещениями в соответствии с законодательством, получивших государственную поддержку.</a:t>
            </a:r>
          </a:p>
          <a:p>
            <a:pPr eaLnBrk="1" hangingPunct="1">
              <a:lnSpc>
                <a:spcPct val="70000"/>
              </a:lnSpc>
              <a:buFontTx/>
              <a:buNone/>
            </a:pPr>
            <a:r>
              <a:rPr lang="ru-RU" sz="2000" dirty="0" smtClean="0"/>
              <a:t>	8.Количество многодетных семей, получивших поддержку на улучшение жилищных условий.</a:t>
            </a: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825500" y="142875"/>
            <a:ext cx="8318500" cy="6500813"/>
          </a:xfrm>
        </p:spPr>
        <p:txBody>
          <a:bodyPr/>
          <a:lstStyle/>
          <a:p>
            <a:pPr eaLnBrk="1" hangingPunct="1">
              <a:lnSpc>
                <a:spcPct val="70000"/>
              </a:lnSpc>
              <a:defRPr/>
            </a:pPr>
            <a:r>
              <a:rPr lang="ru-RU" sz="1800" b="1" dirty="0" smtClean="0">
                <a:solidFill>
                  <a:srgbClr val="FFFF00"/>
                </a:solidFill>
              </a:rPr>
              <a:t>Ожидаемые конечные результаты, оценка планируемой эффективности</a:t>
            </a:r>
          </a:p>
          <a:p>
            <a:pPr marL="3175" indent="-3175" eaLnBrk="1" hangingPunct="1">
              <a:lnSpc>
                <a:spcPct val="70000"/>
              </a:lnSpc>
              <a:defRPr/>
            </a:pPr>
            <a:endParaRPr lang="ru-RU" sz="1800" dirty="0" smtClean="0"/>
          </a:p>
          <a:p>
            <a:pPr marL="3175" indent="-3175" eaLnBrk="1" hangingPunct="1">
              <a:lnSpc>
                <a:spcPct val="70000"/>
              </a:lnSpc>
              <a:buFontTx/>
              <a:buNone/>
              <a:defRPr/>
            </a:pPr>
            <a:r>
              <a:rPr lang="ru-RU" sz="1800" dirty="0" smtClean="0"/>
              <a:t>- доля жилья, отвечающего требованиям   Федерального закона от   23.11.2009 № 261-ФЗ «Об энергосбережении и  о повышении энергетической эффективности и о внесении изменений в отдельные  законодательные акты Российской Федерации», к 2020 году составит 60%   от общего ввода жилья по городу Коврову;</a:t>
            </a:r>
          </a:p>
          <a:p>
            <a:pPr marL="3175" indent="-3175" eaLnBrk="1" hangingPunct="1">
              <a:lnSpc>
                <a:spcPct val="70000"/>
              </a:lnSpc>
              <a:buFontTx/>
              <a:buNone/>
              <a:defRPr/>
            </a:pPr>
            <a:r>
              <a:rPr lang="ru-RU" sz="1800" dirty="0" smtClean="0"/>
              <a:t>- создание условий для повышения уровня обеспеченности жильем   граждан.</a:t>
            </a:r>
          </a:p>
          <a:p>
            <a:pPr marL="3175" indent="-3175" eaLnBrk="1" hangingPunct="1">
              <a:lnSpc>
                <a:spcPct val="70000"/>
              </a:lnSpc>
              <a:buFontTx/>
              <a:buNone/>
              <a:defRPr/>
            </a:pPr>
            <a:r>
              <a:rPr lang="ru-RU" sz="1800" dirty="0" smtClean="0"/>
              <a:t>   К 2020 году  обеспеченность  жильем на 1 жителя составит в целом  по городу до 24,7 кв.м;</a:t>
            </a:r>
          </a:p>
          <a:p>
            <a:pPr marL="3175" indent="-3175" eaLnBrk="1" hangingPunct="1">
              <a:lnSpc>
                <a:spcPct val="70000"/>
              </a:lnSpc>
              <a:buFontTx/>
              <a:buNone/>
              <a:defRPr/>
            </a:pPr>
            <a:r>
              <a:rPr lang="ru-RU" sz="1800" dirty="0" smtClean="0"/>
              <a:t>-формирование эффективных механизмов </a:t>
            </a:r>
            <a:r>
              <a:rPr lang="ru-RU" sz="1800" dirty="0" err="1" smtClean="0"/>
              <a:t>градорегулирования</a:t>
            </a:r>
            <a:r>
              <a:rPr lang="ru-RU" sz="1800" dirty="0" smtClean="0"/>
              <a:t> и развития </a:t>
            </a:r>
          </a:p>
          <a:p>
            <a:pPr marL="3175" indent="-3175" eaLnBrk="1" hangingPunct="1">
              <a:lnSpc>
                <a:spcPct val="70000"/>
              </a:lnSpc>
              <a:buFontTx/>
              <a:buNone/>
              <a:defRPr/>
            </a:pPr>
            <a:r>
              <a:rPr lang="ru-RU" sz="1800" dirty="0" smtClean="0"/>
              <a:t>  коммунальной инфраструктуры;</a:t>
            </a:r>
          </a:p>
          <a:p>
            <a:pPr marL="3175" indent="-3175" eaLnBrk="1" hangingPunct="1">
              <a:lnSpc>
                <a:spcPct val="70000"/>
              </a:lnSpc>
              <a:buFontTx/>
              <a:buNone/>
              <a:defRPr/>
            </a:pPr>
            <a:r>
              <a:rPr lang="ru-RU" sz="1800" dirty="0" smtClean="0"/>
              <a:t>- формирование земельных участков под строительство малоэтажного жилья, </a:t>
            </a:r>
          </a:p>
          <a:p>
            <a:pPr marL="3175" indent="-3175" eaLnBrk="1" hangingPunct="1">
              <a:lnSpc>
                <a:spcPct val="70000"/>
              </a:lnSpc>
              <a:buFontTx/>
              <a:buNone/>
              <a:defRPr/>
            </a:pPr>
            <a:r>
              <a:rPr lang="ru-RU" sz="1800" dirty="0" smtClean="0"/>
              <a:t>  отвечающего требованиям </a:t>
            </a:r>
            <a:r>
              <a:rPr lang="ru-RU" sz="1800" dirty="0" err="1" smtClean="0"/>
              <a:t>энергоэффективности</a:t>
            </a:r>
            <a:r>
              <a:rPr lang="ru-RU" sz="1800" dirty="0" smtClean="0"/>
              <a:t> и </a:t>
            </a:r>
            <a:r>
              <a:rPr lang="ru-RU" sz="1800" dirty="0" err="1" smtClean="0"/>
              <a:t>экологичности</a:t>
            </a:r>
            <a:r>
              <a:rPr lang="ru-RU" sz="1800" dirty="0" smtClean="0"/>
              <a:t>, а также ценовой   доступности;                                                                                                                              </a:t>
            </a:r>
          </a:p>
          <a:p>
            <a:pPr marL="3175" indent="-3175" eaLnBrk="1" hangingPunct="1">
              <a:lnSpc>
                <a:spcPct val="70000"/>
              </a:lnSpc>
              <a:buFontTx/>
              <a:buNone/>
              <a:defRPr/>
            </a:pPr>
            <a:r>
              <a:rPr lang="ru-RU" sz="1800" dirty="0" smtClean="0"/>
              <a:t>-снижение административных барьеров и сокращение сроков строительства объектов;</a:t>
            </a:r>
          </a:p>
          <a:p>
            <a:pPr marL="3175" indent="-3175" eaLnBrk="1" hangingPunct="1">
              <a:lnSpc>
                <a:spcPct val="70000"/>
              </a:lnSpc>
              <a:buFontTx/>
              <a:buNone/>
              <a:defRPr/>
            </a:pPr>
            <a:r>
              <a:rPr lang="ru-RU" sz="1800" dirty="0" smtClean="0"/>
              <a:t>-содействие в обеспечении жильем за счет средств федерального бюджета, областного  бюджета и местного бюджета в 2015-2020 годах не менее 122 молодых семей;</a:t>
            </a:r>
          </a:p>
          <a:p>
            <a:pPr marL="3175" indent="-3175" eaLnBrk="1" hangingPunct="1">
              <a:lnSpc>
                <a:spcPct val="70000"/>
              </a:lnSpc>
              <a:buFontTx/>
              <a:buNone/>
              <a:defRPr/>
            </a:pPr>
            <a:r>
              <a:rPr lang="ru-RU" sz="1800" dirty="0" smtClean="0"/>
              <a:t>-обеспечение ежегодного прироста доли семей, имеющих возможность приобрести   жилье, соответствующее стандартам обеспечения жилыми помещениями, с помощью  собственных и заемных средств, с увеличением значения данного показателя к 2020  году до 19 %;</a:t>
            </a:r>
          </a:p>
          <a:p>
            <a:pPr marL="3175" indent="-3175" eaLnBrk="1" hangingPunct="1">
              <a:lnSpc>
                <a:spcPct val="70000"/>
              </a:lnSpc>
              <a:buFontTx/>
              <a:buNone/>
              <a:defRPr/>
            </a:pPr>
            <a:r>
              <a:rPr lang="ru-RU" sz="1800" dirty="0" smtClean="0"/>
              <a:t>-обеспечение инженерной и транспортной инфраструктурой земельных участков,   предоставленных многодетным семьям.</a:t>
            </a: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292100"/>
            <a:ext cx="8229600" cy="973138"/>
          </a:xfrm>
        </p:spPr>
        <p:txBody>
          <a:bodyPr>
            <a:normAutofit fontScale="90000"/>
          </a:bodyPr>
          <a:lstStyle/>
          <a:p>
            <a:pPr algn="ctr" eaLnBrk="1" hangingPunct="1">
              <a:defRPr/>
            </a:pPr>
            <a:r>
              <a:rPr lang="ru-RU" sz="2000" b="1" smtClean="0">
                <a:solidFill>
                  <a:srgbClr val="FFFF00"/>
                </a:solidFill>
                <a:latin typeface="Times New Roman" pitchFamily="18" charset="0"/>
              </a:rPr>
              <a:t>«Комплексные меры профилактики правонарушений </a:t>
            </a:r>
            <a:br>
              <a:rPr lang="ru-RU" sz="2000" b="1" smtClean="0">
                <a:solidFill>
                  <a:srgbClr val="FFFF00"/>
                </a:solidFill>
                <a:latin typeface="Times New Roman" pitchFamily="18" charset="0"/>
              </a:rPr>
            </a:br>
            <a:r>
              <a:rPr lang="ru-RU" sz="2000" b="1" smtClean="0">
                <a:solidFill>
                  <a:srgbClr val="FFFF00"/>
                </a:solidFill>
                <a:latin typeface="Times New Roman" pitchFamily="18" charset="0"/>
              </a:rPr>
              <a:t>в городе Коврове на 2015-2020 годы»</a:t>
            </a:r>
            <a:r>
              <a:rPr lang="ru-RU" sz="1800" smtClean="0">
                <a:solidFill>
                  <a:srgbClr val="FFFF00"/>
                </a:solidFill>
              </a:rPr>
              <a:t> </a:t>
            </a:r>
            <a:br>
              <a:rPr lang="ru-RU" sz="1800" smtClean="0">
                <a:solidFill>
                  <a:srgbClr val="FFFF00"/>
                </a:solidFill>
              </a:rPr>
            </a:br>
            <a:endParaRPr lang="ru-RU" sz="1800" smtClean="0">
              <a:solidFill>
                <a:srgbClr val="FFFF00"/>
              </a:solidFill>
            </a:endParaRPr>
          </a:p>
        </p:txBody>
      </p:sp>
      <p:pic>
        <p:nvPicPr>
          <p:cNvPr id="52227" name="Picture 4" descr="1_525511f44c342525511f44c38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813" y="1428750"/>
            <a:ext cx="2571750" cy="194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2228" name="Picture 5" descr="скачанные файлы (1)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71775" y="2505075"/>
            <a:ext cx="2800350" cy="2138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2229" name="Picture 6" descr="netnarkotikam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80063" y="3860800"/>
            <a:ext cx="2921000" cy="2233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650875" y="620713"/>
            <a:ext cx="8493125" cy="5976937"/>
          </a:xfrm>
        </p:spPr>
        <p:txBody>
          <a:bodyPr/>
          <a:lstStyle/>
          <a:p>
            <a:pPr eaLnBrk="1" hangingPunct="1">
              <a:lnSpc>
                <a:spcPct val="70000"/>
              </a:lnSpc>
            </a:pPr>
            <a:r>
              <a:rPr lang="ru-RU" sz="1800" smtClean="0">
                <a:solidFill>
                  <a:srgbClr val="FFFF00"/>
                </a:solidFill>
              </a:rPr>
              <a:t>Цель</a:t>
            </a:r>
          </a:p>
          <a:p>
            <a:pPr eaLnBrk="1" hangingPunct="1">
              <a:lnSpc>
                <a:spcPct val="70000"/>
              </a:lnSpc>
            </a:pPr>
            <a:endParaRPr lang="ru-RU" sz="1800" smtClean="0">
              <a:solidFill>
                <a:srgbClr val="FFFF00"/>
              </a:solidFill>
            </a:endParaRPr>
          </a:p>
          <a:p>
            <a:pPr eaLnBrk="1" hangingPunct="1">
              <a:lnSpc>
                <a:spcPct val="70000"/>
              </a:lnSpc>
              <a:buFontTx/>
              <a:buNone/>
            </a:pPr>
            <a:r>
              <a:rPr lang="ru-RU" sz="1800" smtClean="0"/>
              <a:t> Обеспечение защиты прав, свобод и законных интересов личности, </a:t>
            </a:r>
          </a:p>
          <a:p>
            <a:pPr eaLnBrk="1" hangingPunct="1">
              <a:lnSpc>
                <a:spcPct val="70000"/>
              </a:lnSpc>
              <a:buFontTx/>
              <a:buNone/>
            </a:pPr>
            <a:r>
              <a:rPr lang="ru-RU" sz="1800" smtClean="0"/>
              <a:t>общества и государства, противодействие причинам и условиям </a:t>
            </a:r>
          </a:p>
          <a:p>
            <a:pPr eaLnBrk="1" hangingPunct="1">
              <a:lnSpc>
                <a:spcPct val="70000"/>
              </a:lnSpc>
              <a:buFontTx/>
              <a:buNone/>
            </a:pPr>
            <a:r>
              <a:rPr lang="ru-RU" sz="1800" smtClean="0"/>
              <a:t>совершения правонарушений, снижение уровня преступности.</a:t>
            </a:r>
          </a:p>
          <a:p>
            <a:pPr eaLnBrk="1" hangingPunct="1">
              <a:lnSpc>
                <a:spcPct val="70000"/>
              </a:lnSpc>
              <a:buFontTx/>
              <a:buNone/>
            </a:pPr>
            <a:endParaRPr lang="ru-RU" sz="1800" smtClean="0"/>
          </a:p>
          <a:p>
            <a:pPr eaLnBrk="1" hangingPunct="1">
              <a:lnSpc>
                <a:spcPct val="70000"/>
              </a:lnSpc>
            </a:pPr>
            <a:r>
              <a:rPr lang="ru-RU" sz="1800" smtClean="0">
                <a:solidFill>
                  <a:srgbClr val="FFFF00"/>
                </a:solidFill>
              </a:rPr>
              <a:t>Целевые показатели  (индикаторы)</a:t>
            </a:r>
          </a:p>
          <a:p>
            <a:pPr eaLnBrk="1" hangingPunct="1">
              <a:lnSpc>
                <a:spcPct val="70000"/>
              </a:lnSpc>
            </a:pPr>
            <a:endParaRPr lang="ru-RU" sz="1800" smtClean="0">
              <a:solidFill>
                <a:srgbClr val="FFFF00"/>
              </a:solidFill>
            </a:endParaRPr>
          </a:p>
          <a:p>
            <a:pPr eaLnBrk="1" hangingPunct="1">
              <a:lnSpc>
                <a:spcPct val="70000"/>
              </a:lnSpc>
              <a:buFontTx/>
              <a:buNone/>
            </a:pPr>
            <a:r>
              <a:rPr lang="ru-RU" sz="1800" smtClean="0"/>
              <a:t>- общее количество зарегистрированных преступлений на территории </a:t>
            </a:r>
          </a:p>
          <a:p>
            <a:pPr eaLnBrk="1" hangingPunct="1">
              <a:lnSpc>
                <a:spcPct val="70000"/>
              </a:lnSpc>
              <a:buFontTx/>
              <a:buNone/>
            </a:pPr>
            <a:r>
              <a:rPr lang="ru-RU" sz="1800" smtClean="0"/>
              <a:t>   города Коврова;                                      </a:t>
            </a:r>
          </a:p>
          <a:p>
            <a:pPr eaLnBrk="1" hangingPunct="1">
              <a:lnSpc>
                <a:spcPct val="70000"/>
              </a:lnSpc>
              <a:buFontTx/>
              <a:buNone/>
            </a:pPr>
            <a:r>
              <a:rPr lang="ru-RU" sz="1800" smtClean="0"/>
              <a:t>- уровень преступности (количество зарегистрированных преступлений в </a:t>
            </a:r>
          </a:p>
          <a:p>
            <a:pPr eaLnBrk="1" hangingPunct="1">
              <a:lnSpc>
                <a:spcPct val="70000"/>
              </a:lnSpc>
              <a:buFontTx/>
              <a:buNone/>
            </a:pPr>
            <a:r>
              <a:rPr lang="ru-RU" sz="1800" smtClean="0"/>
              <a:t>   расчете на 10 тыс. населения);  </a:t>
            </a:r>
          </a:p>
          <a:p>
            <a:pPr eaLnBrk="1" hangingPunct="1">
              <a:lnSpc>
                <a:spcPct val="70000"/>
              </a:lnSpc>
              <a:buFontTx/>
              <a:buNone/>
            </a:pPr>
            <a:r>
              <a:rPr lang="ru-RU" sz="1800" smtClean="0"/>
              <a:t>-  удельный вес тяжких и особо тяжких преступлений;        </a:t>
            </a:r>
          </a:p>
          <a:p>
            <a:pPr eaLnBrk="1" hangingPunct="1">
              <a:lnSpc>
                <a:spcPct val="70000"/>
              </a:lnSpc>
              <a:buFontTx/>
              <a:buNone/>
            </a:pPr>
            <a:r>
              <a:rPr lang="ru-RU" sz="1800" smtClean="0"/>
              <a:t>-  удельный вес преступлений, совершенных  несовершеннолетними или </a:t>
            </a:r>
          </a:p>
          <a:p>
            <a:pPr eaLnBrk="1" hangingPunct="1">
              <a:lnSpc>
                <a:spcPct val="70000"/>
              </a:lnSpc>
              <a:buFontTx/>
              <a:buNone/>
            </a:pPr>
            <a:r>
              <a:rPr lang="ru-RU" sz="1800" smtClean="0"/>
              <a:t>    при их соучастии;</a:t>
            </a:r>
          </a:p>
          <a:p>
            <a:pPr eaLnBrk="1" hangingPunct="1">
              <a:lnSpc>
                <a:spcPct val="70000"/>
              </a:lnSpc>
              <a:buFontTx/>
              <a:buNone/>
            </a:pPr>
            <a:r>
              <a:rPr lang="ru-RU" sz="1800" smtClean="0"/>
              <a:t>-  удельный вес преступлений, совершенных в состоянии алкогольного </a:t>
            </a:r>
          </a:p>
          <a:p>
            <a:pPr eaLnBrk="1" hangingPunct="1">
              <a:lnSpc>
                <a:spcPct val="70000"/>
              </a:lnSpc>
              <a:buFontTx/>
              <a:buNone/>
            </a:pPr>
            <a:r>
              <a:rPr lang="ru-RU" sz="1800" smtClean="0"/>
              <a:t>   опьянения;                                  </a:t>
            </a:r>
          </a:p>
          <a:p>
            <a:pPr eaLnBrk="1" hangingPunct="1">
              <a:lnSpc>
                <a:spcPct val="70000"/>
              </a:lnSpc>
              <a:buFontTx/>
              <a:buNone/>
            </a:pPr>
            <a:r>
              <a:rPr lang="ru-RU" sz="1800" smtClean="0"/>
              <a:t>-  удельный вес преступлений, совершенных на улицах и в других общественных </a:t>
            </a:r>
          </a:p>
          <a:p>
            <a:pPr eaLnBrk="1" hangingPunct="1">
              <a:lnSpc>
                <a:spcPct val="70000"/>
              </a:lnSpc>
              <a:buFontTx/>
              <a:buNone/>
            </a:pPr>
            <a:r>
              <a:rPr lang="ru-RU" sz="1800" smtClean="0"/>
              <a:t>   местах;</a:t>
            </a:r>
          </a:p>
          <a:p>
            <a:pPr eaLnBrk="1" hangingPunct="1">
              <a:lnSpc>
                <a:spcPct val="70000"/>
              </a:lnSpc>
              <a:buFontTx/>
              <a:buNone/>
            </a:pPr>
            <a:r>
              <a:rPr lang="ru-RU" sz="1800" smtClean="0"/>
              <a:t>-  число выявленных нарушений антикоррупционного   законодательства;   </a:t>
            </a:r>
          </a:p>
          <a:p>
            <a:pPr eaLnBrk="1" hangingPunct="1">
              <a:lnSpc>
                <a:spcPct val="70000"/>
              </a:lnSpc>
              <a:buFontTx/>
              <a:buNone/>
            </a:pPr>
            <a:r>
              <a:rPr lang="ru-RU" sz="1800" smtClean="0"/>
              <a:t>- количество мероприятий, направленных на профилактику правонарушений </a:t>
            </a:r>
          </a:p>
          <a:p>
            <a:pPr eaLnBrk="1" hangingPunct="1">
              <a:lnSpc>
                <a:spcPct val="70000"/>
              </a:lnSpc>
              <a:buFontTx/>
              <a:buNone/>
            </a:pPr>
            <a:r>
              <a:rPr lang="ru-RU" sz="1800" smtClean="0"/>
              <a:t>  среди учащихся, подростков и молодежи.</a:t>
            </a: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-107950" y="115888"/>
            <a:ext cx="9251950" cy="6553200"/>
          </a:xfrm>
        </p:spPr>
        <p:txBody>
          <a:bodyPr/>
          <a:lstStyle/>
          <a:p>
            <a:pPr eaLnBrk="1" hangingPunct="1">
              <a:lnSpc>
                <a:spcPct val="70000"/>
              </a:lnSpc>
            </a:pPr>
            <a:r>
              <a:rPr lang="ru-RU" sz="2000" smtClean="0">
                <a:solidFill>
                  <a:srgbClr val="FFFF00"/>
                </a:solidFill>
              </a:rPr>
              <a:t>Ожидаемые конечные результаты, оценка планируемой эффективности</a:t>
            </a:r>
          </a:p>
          <a:p>
            <a:pPr eaLnBrk="1" hangingPunct="1">
              <a:lnSpc>
                <a:spcPct val="70000"/>
              </a:lnSpc>
              <a:buFontTx/>
              <a:buNone/>
            </a:pPr>
            <a:endParaRPr lang="ru-RU" sz="2000" smtClean="0"/>
          </a:p>
          <a:p>
            <a:pPr eaLnBrk="1" hangingPunct="1">
              <a:lnSpc>
                <a:spcPct val="70000"/>
              </a:lnSpc>
              <a:buFontTx/>
              <a:buNone/>
            </a:pPr>
            <a:r>
              <a:rPr lang="ru-RU" sz="2000" smtClean="0"/>
              <a:t>   Реализация программы позволит обеспечить к концу 2020 года:      </a:t>
            </a:r>
          </a:p>
          <a:p>
            <a:pPr eaLnBrk="1" hangingPunct="1">
              <a:lnSpc>
                <a:spcPct val="70000"/>
              </a:lnSpc>
              <a:buFontTx/>
              <a:buNone/>
            </a:pPr>
            <a:r>
              <a:rPr lang="ru-RU" sz="2000" smtClean="0"/>
              <a:t>                                              </a:t>
            </a:r>
          </a:p>
          <a:p>
            <a:pPr eaLnBrk="1" hangingPunct="1">
              <a:lnSpc>
                <a:spcPct val="70000"/>
              </a:lnSpc>
              <a:buFontTx/>
              <a:buNone/>
            </a:pPr>
            <a:r>
              <a:rPr lang="ru-RU" sz="2000" smtClean="0"/>
              <a:t>- сокращение общего количество зарегистрированных   преступлений в </a:t>
            </a:r>
          </a:p>
          <a:p>
            <a:pPr eaLnBrk="1" hangingPunct="1">
              <a:lnSpc>
                <a:spcPct val="70000"/>
              </a:lnSpc>
              <a:buFontTx/>
              <a:buNone/>
            </a:pPr>
            <a:r>
              <a:rPr lang="ru-RU" sz="2000" smtClean="0"/>
              <a:t>  среднем на 55 ежегодно;  </a:t>
            </a:r>
          </a:p>
          <a:p>
            <a:pPr eaLnBrk="1" hangingPunct="1">
              <a:lnSpc>
                <a:spcPct val="70000"/>
              </a:lnSpc>
              <a:buFontTx/>
              <a:buNone/>
            </a:pPr>
            <a:r>
              <a:rPr lang="ru-RU" sz="2000" smtClean="0"/>
              <a:t>- сокращение удельного веса тяжких и особо тяжких преступлений на 3%;</a:t>
            </a:r>
          </a:p>
          <a:p>
            <a:pPr eaLnBrk="1" hangingPunct="1">
              <a:lnSpc>
                <a:spcPct val="70000"/>
              </a:lnSpc>
              <a:buFontTx/>
              <a:buNone/>
            </a:pPr>
            <a:r>
              <a:rPr lang="ru-RU" sz="2000" smtClean="0"/>
              <a:t>- сокращение удельного веса преступлений, совершенных несовершеннолетними</a:t>
            </a:r>
          </a:p>
          <a:p>
            <a:pPr eaLnBrk="1" hangingPunct="1">
              <a:lnSpc>
                <a:spcPct val="70000"/>
              </a:lnSpc>
              <a:buFontTx/>
              <a:buNone/>
            </a:pPr>
            <a:r>
              <a:rPr lang="ru-RU" sz="2000" smtClean="0"/>
              <a:t>   или при их соучастии до 3 % ;                                 </a:t>
            </a:r>
          </a:p>
          <a:p>
            <a:pPr eaLnBrk="1" hangingPunct="1">
              <a:lnSpc>
                <a:spcPct val="70000"/>
              </a:lnSpc>
              <a:buFontTx/>
              <a:buNone/>
            </a:pPr>
            <a:r>
              <a:rPr lang="ru-RU" sz="2000" smtClean="0"/>
              <a:t>- сокращение удельного веса преступлений, совершенных в состоянии </a:t>
            </a:r>
          </a:p>
          <a:p>
            <a:pPr eaLnBrk="1" hangingPunct="1">
              <a:lnSpc>
                <a:spcPct val="70000"/>
              </a:lnSpc>
              <a:buFontTx/>
              <a:buNone/>
            </a:pPr>
            <a:r>
              <a:rPr lang="ru-RU" sz="2000" smtClean="0"/>
              <a:t>   алкогольного опьянения, на 1,1 %;                                                                                             </a:t>
            </a:r>
          </a:p>
          <a:p>
            <a:pPr eaLnBrk="1" hangingPunct="1">
              <a:lnSpc>
                <a:spcPct val="70000"/>
              </a:lnSpc>
              <a:buFontTx/>
              <a:buNone/>
            </a:pPr>
            <a:r>
              <a:rPr lang="ru-RU" sz="2000" smtClean="0"/>
              <a:t>- сокращение преступлений, совершенных на улицах и в других </a:t>
            </a:r>
          </a:p>
          <a:p>
            <a:pPr eaLnBrk="1" hangingPunct="1">
              <a:lnSpc>
                <a:spcPct val="70000"/>
              </a:lnSpc>
              <a:buFontTx/>
              <a:buNone/>
            </a:pPr>
            <a:r>
              <a:rPr lang="ru-RU" sz="2000" smtClean="0"/>
              <a:t>  общественных местах, на 6 %;  </a:t>
            </a:r>
          </a:p>
          <a:p>
            <a:pPr eaLnBrk="1" hangingPunct="1">
              <a:lnSpc>
                <a:spcPct val="70000"/>
              </a:lnSpc>
              <a:buFontTx/>
              <a:buNone/>
            </a:pPr>
            <a:r>
              <a:rPr lang="ru-RU" sz="2000" smtClean="0"/>
              <a:t>- увеличение числа выявленных фактов взяточничества в среднем на 2 ежегодно.</a:t>
            </a:r>
          </a:p>
          <a:p>
            <a:pPr eaLnBrk="1" hangingPunct="1">
              <a:lnSpc>
                <a:spcPct val="70000"/>
              </a:lnSpc>
              <a:buFontTx/>
              <a:buNone/>
            </a:pPr>
            <a:endParaRPr lang="ru-RU" sz="2000" smtClean="0"/>
          </a:p>
          <a:p>
            <a:pPr algn="just" eaLnBrk="1" hangingPunct="1">
              <a:lnSpc>
                <a:spcPct val="70000"/>
              </a:lnSpc>
              <a:buFontTx/>
              <a:buNone/>
            </a:pPr>
            <a:r>
              <a:rPr lang="ru-RU" sz="1800" smtClean="0"/>
              <a:t>   Кроме  того,  реализация  программы  позволит   повысить   эффективность </a:t>
            </a:r>
          </a:p>
          <a:p>
            <a:pPr algn="just" eaLnBrk="1" hangingPunct="1">
              <a:lnSpc>
                <a:spcPct val="70000"/>
              </a:lnSpc>
              <a:buFontTx/>
              <a:buNone/>
            </a:pPr>
            <a:r>
              <a:rPr lang="ru-RU" sz="1800" smtClean="0"/>
              <a:t>городской  системы профилактики правонарушений; уменьшить число учащихся, </a:t>
            </a:r>
          </a:p>
          <a:p>
            <a:pPr algn="just" eaLnBrk="1" hangingPunct="1">
              <a:lnSpc>
                <a:spcPct val="70000"/>
              </a:lnSpc>
              <a:buFontTx/>
              <a:buNone/>
            </a:pPr>
            <a:r>
              <a:rPr lang="ru-RU" sz="1800" smtClean="0"/>
              <a:t>состоящих  на всех видах профилактического учета, за счет увеличения количества  </a:t>
            </a:r>
          </a:p>
          <a:p>
            <a:pPr algn="just" eaLnBrk="1" hangingPunct="1">
              <a:lnSpc>
                <a:spcPct val="70000"/>
              </a:lnSpc>
              <a:buFontTx/>
              <a:buNone/>
            </a:pPr>
            <a:r>
              <a:rPr lang="ru-RU" sz="1800" smtClean="0"/>
              <a:t>физкультурно-оздоровительных, культурных и других городских мероприятий,  </a:t>
            </a:r>
          </a:p>
          <a:p>
            <a:pPr algn="just" eaLnBrk="1" hangingPunct="1">
              <a:lnSpc>
                <a:spcPct val="70000"/>
              </a:lnSpc>
              <a:buFontTx/>
              <a:buNone/>
            </a:pPr>
            <a:r>
              <a:rPr lang="ru-RU" sz="1800" smtClean="0"/>
              <a:t>расширить участие населения в деятельности по охране общественного порядка и  </a:t>
            </a:r>
          </a:p>
          <a:p>
            <a:pPr algn="just" eaLnBrk="1" hangingPunct="1">
              <a:lnSpc>
                <a:spcPct val="70000"/>
              </a:lnSpc>
              <a:buFontTx/>
              <a:buNone/>
            </a:pPr>
            <a:r>
              <a:rPr lang="ru-RU" sz="1800" smtClean="0"/>
              <a:t>общественной безопасности. </a:t>
            </a: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292100"/>
            <a:ext cx="8229600" cy="885825"/>
          </a:xfrm>
        </p:spPr>
        <p:txBody>
          <a:bodyPr>
            <a:normAutofit fontScale="90000"/>
          </a:bodyPr>
          <a:lstStyle/>
          <a:p>
            <a:pPr algn="ctr" eaLnBrk="1" hangingPunct="1">
              <a:defRPr/>
            </a:pPr>
            <a:r>
              <a:rPr lang="ru-RU" sz="2000" b="1" smtClean="0">
                <a:solidFill>
                  <a:srgbClr val="FFFF00"/>
                </a:solidFill>
                <a:latin typeface="Times New Roman" pitchFamily="18" charset="0"/>
              </a:rPr>
              <a:t>«Молодежная и семейная политика города Коврова </a:t>
            </a:r>
            <a:br>
              <a:rPr lang="ru-RU" sz="2000" b="1" smtClean="0">
                <a:solidFill>
                  <a:srgbClr val="FFFF00"/>
                </a:solidFill>
                <a:latin typeface="Times New Roman" pitchFamily="18" charset="0"/>
              </a:rPr>
            </a:br>
            <a:r>
              <a:rPr lang="ru-RU" sz="2000" b="1" smtClean="0">
                <a:solidFill>
                  <a:srgbClr val="FFFF00"/>
                </a:solidFill>
                <a:latin typeface="Times New Roman" pitchFamily="18" charset="0"/>
              </a:rPr>
              <a:t>на 2015-2020 годы»</a:t>
            </a:r>
            <a:r>
              <a:rPr lang="ru-RU" sz="2000" b="1" smtClean="0">
                <a:solidFill>
                  <a:srgbClr val="FF9933"/>
                </a:solidFill>
                <a:latin typeface="Times New Roman" pitchFamily="18" charset="0"/>
              </a:rPr>
              <a:t> </a:t>
            </a:r>
            <a:br>
              <a:rPr lang="ru-RU" sz="2000" b="1" smtClean="0">
                <a:solidFill>
                  <a:srgbClr val="FF9933"/>
                </a:solidFill>
                <a:latin typeface="Times New Roman" pitchFamily="18" charset="0"/>
              </a:rPr>
            </a:br>
            <a:r>
              <a:rPr lang="ru-RU" sz="2000" b="1" smtClean="0">
                <a:solidFill>
                  <a:srgbClr val="FF9933"/>
                </a:solidFill>
                <a:latin typeface="Times New Roman" pitchFamily="18" charset="0"/>
              </a:rPr>
              <a:t> </a:t>
            </a:r>
            <a:br>
              <a:rPr lang="ru-RU" sz="2000" b="1" smtClean="0">
                <a:solidFill>
                  <a:srgbClr val="FF9933"/>
                </a:solidFill>
                <a:latin typeface="Times New Roman" pitchFamily="18" charset="0"/>
              </a:rPr>
            </a:br>
            <a:endParaRPr lang="ru-RU" sz="2000" b="1" smtClean="0">
              <a:solidFill>
                <a:srgbClr val="FF9933"/>
              </a:solidFill>
              <a:latin typeface="Times New Roman" pitchFamily="18" charset="0"/>
            </a:endParaRPr>
          </a:p>
        </p:txBody>
      </p:sp>
      <p:pic>
        <p:nvPicPr>
          <p:cNvPr id="55299" name="Picture 16" descr="2_3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950" y="1125538"/>
            <a:ext cx="8856663" cy="5472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404813"/>
            <a:ext cx="7772400" cy="6453187"/>
          </a:xfrm>
        </p:spPr>
        <p:txBody>
          <a:bodyPr/>
          <a:lstStyle/>
          <a:p>
            <a:pPr eaLnBrk="1" hangingPunct="1">
              <a:lnSpc>
                <a:spcPct val="70000"/>
              </a:lnSpc>
            </a:pPr>
            <a:r>
              <a:rPr lang="ru-RU" sz="1600" dirty="0" smtClean="0">
                <a:solidFill>
                  <a:srgbClr val="FFFF00"/>
                </a:solidFill>
              </a:rPr>
              <a:t>Цель</a:t>
            </a:r>
          </a:p>
          <a:p>
            <a:pPr eaLnBrk="1" hangingPunct="1">
              <a:lnSpc>
                <a:spcPct val="70000"/>
              </a:lnSpc>
            </a:pPr>
            <a:endParaRPr lang="ru-RU" sz="1600" dirty="0" smtClean="0">
              <a:solidFill>
                <a:srgbClr val="FFFF00"/>
              </a:solidFill>
            </a:endParaRPr>
          </a:p>
          <a:p>
            <a:pPr eaLnBrk="1" hangingPunct="1">
              <a:lnSpc>
                <a:spcPct val="70000"/>
              </a:lnSpc>
              <a:buFontTx/>
              <a:buNone/>
            </a:pPr>
            <a:r>
              <a:rPr lang="ru-RU" sz="1600" dirty="0" smtClean="0"/>
              <a:t>   Содействие развитию потенциала, успешной социализации и </a:t>
            </a:r>
          </a:p>
          <a:p>
            <a:pPr eaLnBrk="1" hangingPunct="1">
              <a:lnSpc>
                <a:spcPct val="70000"/>
              </a:lnSpc>
              <a:buFontTx/>
              <a:buNone/>
            </a:pPr>
            <a:r>
              <a:rPr lang="ru-RU" sz="1600" dirty="0" smtClean="0"/>
              <a:t>самореализации детей, подростков и молодежи в интересах развития </a:t>
            </a:r>
          </a:p>
          <a:p>
            <a:pPr eaLnBrk="1" hangingPunct="1">
              <a:lnSpc>
                <a:spcPct val="70000"/>
              </a:lnSpc>
              <a:buFontTx/>
              <a:buNone/>
            </a:pPr>
            <a:r>
              <a:rPr lang="ru-RU" sz="1600" dirty="0" smtClean="0"/>
              <a:t>города </a:t>
            </a:r>
            <a:r>
              <a:rPr lang="ru-RU" sz="1600" dirty="0" err="1" smtClean="0"/>
              <a:t>Коврова</a:t>
            </a:r>
            <a:endParaRPr lang="ru-RU" sz="1600" dirty="0" smtClean="0"/>
          </a:p>
          <a:p>
            <a:pPr eaLnBrk="1" hangingPunct="1">
              <a:lnSpc>
                <a:spcPct val="70000"/>
              </a:lnSpc>
            </a:pPr>
            <a:endParaRPr lang="ru-RU" sz="1600" dirty="0" smtClean="0"/>
          </a:p>
          <a:p>
            <a:pPr eaLnBrk="1" hangingPunct="1">
              <a:lnSpc>
                <a:spcPct val="70000"/>
              </a:lnSpc>
            </a:pPr>
            <a:r>
              <a:rPr lang="ru-RU" sz="1600" dirty="0" smtClean="0">
                <a:solidFill>
                  <a:srgbClr val="FFFF00"/>
                </a:solidFill>
              </a:rPr>
              <a:t>Целевые показатели (индикаторы)</a:t>
            </a:r>
          </a:p>
          <a:p>
            <a:pPr eaLnBrk="1" hangingPunct="1">
              <a:lnSpc>
                <a:spcPct val="70000"/>
              </a:lnSpc>
            </a:pPr>
            <a:endParaRPr lang="ru-RU" sz="1600" dirty="0" smtClean="0">
              <a:solidFill>
                <a:srgbClr val="FFFF00"/>
              </a:solidFill>
            </a:endParaRPr>
          </a:p>
          <a:p>
            <a:pPr eaLnBrk="1" hangingPunct="1">
              <a:lnSpc>
                <a:spcPct val="70000"/>
              </a:lnSpc>
              <a:buFontTx/>
              <a:buNone/>
            </a:pPr>
            <a:r>
              <a:rPr lang="ru-RU" sz="1600" dirty="0" smtClean="0"/>
              <a:t>  - Доля молодежи, трудоустроенной в каникулярный период;</a:t>
            </a:r>
          </a:p>
          <a:p>
            <a:pPr eaLnBrk="1" hangingPunct="1">
              <a:lnSpc>
                <a:spcPct val="70000"/>
              </a:lnSpc>
              <a:buFontTx/>
              <a:buNone/>
            </a:pPr>
            <a:r>
              <a:rPr lang="ru-RU" sz="1600" dirty="0" smtClean="0"/>
              <a:t>  - Доля несовершеннолетних в общей численности граждан, состоящих на </a:t>
            </a:r>
          </a:p>
          <a:p>
            <a:pPr eaLnBrk="1" hangingPunct="1">
              <a:lnSpc>
                <a:spcPct val="70000"/>
              </a:lnSpc>
              <a:buFontTx/>
              <a:buNone/>
            </a:pPr>
            <a:r>
              <a:rPr lang="ru-RU" sz="1600" dirty="0" smtClean="0"/>
              <a:t>учете потребителей наркотических и психотропных средств;</a:t>
            </a:r>
          </a:p>
          <a:p>
            <a:pPr eaLnBrk="1" hangingPunct="1">
              <a:lnSpc>
                <a:spcPct val="70000"/>
              </a:lnSpc>
              <a:buFontTx/>
              <a:buNone/>
            </a:pPr>
            <a:r>
              <a:rPr lang="ru-RU" sz="1600" dirty="0" smtClean="0"/>
              <a:t>   - Доля молодежи, включенной в работу общественных организаций и </a:t>
            </a:r>
          </a:p>
          <a:p>
            <a:pPr eaLnBrk="1" hangingPunct="1">
              <a:lnSpc>
                <a:spcPct val="70000"/>
              </a:lnSpc>
              <a:buFontTx/>
              <a:buNone/>
            </a:pPr>
            <a:r>
              <a:rPr lang="ru-RU" sz="1600" dirty="0" smtClean="0"/>
              <a:t>объединений, органов студенческого и молодежного самоуправления;</a:t>
            </a:r>
          </a:p>
          <a:p>
            <a:pPr eaLnBrk="1" hangingPunct="1">
              <a:lnSpc>
                <a:spcPct val="70000"/>
              </a:lnSpc>
              <a:buFontTx/>
              <a:buNone/>
            </a:pPr>
            <a:r>
              <a:rPr lang="ru-RU" sz="1600" dirty="0" smtClean="0"/>
              <a:t>   - Доля молодежи, принимающей участие в выборах органов власти всех </a:t>
            </a:r>
          </a:p>
          <a:p>
            <a:pPr eaLnBrk="1" hangingPunct="1">
              <a:lnSpc>
                <a:spcPct val="70000"/>
              </a:lnSpc>
              <a:buFontTx/>
              <a:buNone/>
            </a:pPr>
            <a:r>
              <a:rPr lang="ru-RU" sz="1600" dirty="0" smtClean="0"/>
              <a:t>уровней.</a:t>
            </a:r>
          </a:p>
          <a:p>
            <a:pPr eaLnBrk="1" hangingPunct="1">
              <a:lnSpc>
                <a:spcPct val="70000"/>
              </a:lnSpc>
            </a:pPr>
            <a:endParaRPr lang="ru-RU" sz="1600" dirty="0" smtClean="0"/>
          </a:p>
          <a:p>
            <a:pPr eaLnBrk="1" hangingPunct="1">
              <a:lnSpc>
                <a:spcPct val="70000"/>
              </a:lnSpc>
            </a:pPr>
            <a:r>
              <a:rPr lang="ru-RU" sz="1600" dirty="0" smtClean="0">
                <a:solidFill>
                  <a:srgbClr val="FFFF00"/>
                </a:solidFill>
              </a:rPr>
              <a:t>Ожидаемые конечные результаты, оценка планируемой эффективности</a:t>
            </a:r>
          </a:p>
          <a:p>
            <a:pPr eaLnBrk="1" hangingPunct="1">
              <a:lnSpc>
                <a:spcPct val="70000"/>
              </a:lnSpc>
            </a:pPr>
            <a:endParaRPr lang="ru-RU" sz="1600" dirty="0" smtClean="0">
              <a:solidFill>
                <a:srgbClr val="FF9933"/>
              </a:solidFill>
            </a:endParaRPr>
          </a:p>
          <a:p>
            <a:pPr eaLnBrk="1" hangingPunct="1">
              <a:lnSpc>
                <a:spcPct val="70000"/>
              </a:lnSpc>
              <a:buFontTx/>
              <a:buNone/>
            </a:pPr>
            <a:r>
              <a:rPr lang="ru-RU" sz="1600" dirty="0" smtClean="0"/>
              <a:t>   - Увеличение доли трудоустроенной молодежи;</a:t>
            </a:r>
          </a:p>
          <a:p>
            <a:pPr eaLnBrk="1" hangingPunct="1">
              <a:lnSpc>
                <a:spcPct val="70000"/>
              </a:lnSpc>
              <a:buFontTx/>
              <a:buNone/>
            </a:pPr>
            <a:r>
              <a:rPr lang="ru-RU" sz="1600" dirty="0" smtClean="0"/>
              <a:t>   - Сокращение доли несовершеннолетних в общей численности граждан, состоящих на учете потребителей наркотических и психотропных средств.</a:t>
            </a:r>
          </a:p>
          <a:p>
            <a:pPr eaLnBrk="1" hangingPunct="1">
              <a:lnSpc>
                <a:spcPct val="70000"/>
              </a:lnSpc>
              <a:buFontTx/>
              <a:buNone/>
            </a:pPr>
            <a:r>
              <a:rPr lang="ru-RU" sz="1600" dirty="0" smtClean="0"/>
              <a:t>   - Увеличение доли молодежи, включенной в работу общественных организаций и </a:t>
            </a:r>
          </a:p>
          <a:p>
            <a:pPr eaLnBrk="1" hangingPunct="1">
              <a:lnSpc>
                <a:spcPct val="70000"/>
              </a:lnSpc>
              <a:buFontTx/>
              <a:buNone/>
            </a:pPr>
            <a:r>
              <a:rPr lang="ru-RU" sz="1600" dirty="0" smtClean="0"/>
              <a:t>объединений, органов студенческого и молодежного самоуправления.</a:t>
            </a:r>
          </a:p>
          <a:p>
            <a:pPr eaLnBrk="1" hangingPunct="1">
              <a:lnSpc>
                <a:spcPct val="70000"/>
              </a:lnSpc>
              <a:buFontTx/>
              <a:buNone/>
            </a:pPr>
            <a:r>
              <a:rPr lang="ru-RU" sz="1600" dirty="0" smtClean="0"/>
              <a:t>   - Увеличение доли молодежи, участвующей в городских мероприятиях.</a:t>
            </a:r>
          </a:p>
          <a:p>
            <a:pPr eaLnBrk="1" hangingPunct="1">
              <a:lnSpc>
                <a:spcPct val="70000"/>
              </a:lnSpc>
              <a:buFontTx/>
              <a:buNone/>
            </a:pPr>
            <a:r>
              <a:rPr lang="ru-RU" sz="1600" dirty="0" smtClean="0"/>
              <a:t>   -  Увеличение доли семей, участвующих в городских мероприятиях.</a:t>
            </a: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063625" y="188913"/>
            <a:ext cx="8080375" cy="1079500"/>
          </a:xfrm>
        </p:spPr>
        <p:txBody>
          <a:bodyPr/>
          <a:lstStyle/>
          <a:p>
            <a:pPr algn="ctr" eaLnBrk="1" hangingPunct="1">
              <a:defRPr/>
            </a:pPr>
            <a:r>
              <a:rPr lang="ru-RU" sz="2000" b="1" smtClean="0">
                <a:solidFill>
                  <a:srgbClr val="FFFF00"/>
                </a:solidFill>
                <a:latin typeface="Times New Roman" pitchFamily="18" charset="0"/>
              </a:rPr>
              <a:t>«Развитие культуры и туризма на 2015-2020 годы»</a:t>
            </a:r>
          </a:p>
        </p:txBody>
      </p:sp>
      <p:pic>
        <p:nvPicPr>
          <p:cNvPr id="57347" name="Picture 4" descr="images (46)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4213" y="1196975"/>
            <a:ext cx="3816350" cy="315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7348" name="Picture 5" descr="images (42)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03575" y="3071813"/>
            <a:ext cx="2817813" cy="2725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7349" name="Picture 6" descr="Туризм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19700" y="3644900"/>
            <a:ext cx="3240088" cy="295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15888"/>
            <a:ext cx="8785225" cy="6626225"/>
          </a:xfrm>
        </p:spPr>
        <p:txBody>
          <a:bodyPr/>
          <a:lstStyle/>
          <a:p>
            <a:pPr eaLnBrk="1" hangingPunct="1">
              <a:lnSpc>
                <a:spcPct val="70000"/>
              </a:lnSpc>
            </a:pPr>
            <a:r>
              <a:rPr lang="ru-RU" sz="1600" smtClean="0">
                <a:solidFill>
                  <a:srgbClr val="FFFF00"/>
                </a:solidFill>
              </a:rPr>
              <a:t>Цель</a:t>
            </a:r>
          </a:p>
          <a:p>
            <a:pPr eaLnBrk="1" hangingPunct="1">
              <a:lnSpc>
                <a:spcPct val="70000"/>
              </a:lnSpc>
            </a:pPr>
            <a:endParaRPr lang="ru-RU" sz="1600" i="1" smtClean="0">
              <a:solidFill>
                <a:srgbClr val="FFFF00"/>
              </a:solidFill>
            </a:endParaRPr>
          </a:p>
          <a:p>
            <a:pPr eaLnBrk="1" hangingPunct="1">
              <a:lnSpc>
                <a:spcPct val="70000"/>
              </a:lnSpc>
              <a:buFontTx/>
              <a:buNone/>
            </a:pPr>
            <a:r>
              <a:rPr lang="ru-RU" sz="1600" smtClean="0"/>
              <a:t>   Развитие культурного потенциала города Коврова, обеспечение прав граждан на </a:t>
            </a:r>
          </a:p>
          <a:p>
            <a:pPr eaLnBrk="1" hangingPunct="1">
              <a:lnSpc>
                <a:spcPct val="70000"/>
              </a:lnSpc>
              <a:buFontTx/>
              <a:buNone/>
            </a:pPr>
            <a:r>
              <a:rPr lang="ru-RU" sz="1600" smtClean="0"/>
              <a:t>равный доступ к культурным ценностям;</a:t>
            </a:r>
          </a:p>
          <a:p>
            <a:pPr eaLnBrk="1" hangingPunct="1">
              <a:lnSpc>
                <a:spcPct val="70000"/>
              </a:lnSpc>
              <a:buFontTx/>
              <a:buNone/>
            </a:pPr>
            <a:r>
              <a:rPr lang="ru-RU" sz="1600" smtClean="0"/>
              <a:t>   Развитие туризма на территории города Коврова</a:t>
            </a:r>
          </a:p>
          <a:p>
            <a:pPr eaLnBrk="1" hangingPunct="1">
              <a:lnSpc>
                <a:spcPct val="70000"/>
              </a:lnSpc>
              <a:buFontTx/>
              <a:buNone/>
            </a:pPr>
            <a:endParaRPr lang="ru-RU" sz="1600" smtClean="0"/>
          </a:p>
          <a:p>
            <a:pPr eaLnBrk="1" hangingPunct="1">
              <a:lnSpc>
                <a:spcPct val="70000"/>
              </a:lnSpc>
            </a:pPr>
            <a:r>
              <a:rPr lang="ru-RU" sz="1600" smtClean="0">
                <a:solidFill>
                  <a:srgbClr val="FFFF00"/>
                </a:solidFill>
              </a:rPr>
              <a:t>Целевые показатели (индикаторы)</a:t>
            </a:r>
          </a:p>
          <a:p>
            <a:pPr eaLnBrk="1" hangingPunct="1">
              <a:lnSpc>
                <a:spcPct val="70000"/>
              </a:lnSpc>
              <a:buFontTx/>
              <a:buNone/>
            </a:pPr>
            <a:r>
              <a:rPr lang="ru-RU" sz="1600" smtClean="0"/>
              <a:t>   Уровень удовлетворенности граждан качеством предоставления муниципальных</a:t>
            </a:r>
          </a:p>
          <a:p>
            <a:pPr eaLnBrk="1" hangingPunct="1">
              <a:lnSpc>
                <a:spcPct val="70000"/>
              </a:lnSpc>
              <a:buFontTx/>
              <a:buNone/>
            </a:pPr>
            <a:r>
              <a:rPr lang="ru-RU" sz="1600" smtClean="0"/>
              <a:t> услуг в сфере культуры (процент от числа опрошенных)</a:t>
            </a:r>
          </a:p>
          <a:p>
            <a:pPr eaLnBrk="1" hangingPunct="1">
              <a:lnSpc>
                <a:spcPct val="70000"/>
              </a:lnSpc>
              <a:buFontTx/>
              <a:buNone/>
            </a:pPr>
            <a:endParaRPr lang="ru-RU" sz="1600" smtClean="0"/>
          </a:p>
          <a:p>
            <a:pPr eaLnBrk="1" hangingPunct="1">
              <a:lnSpc>
                <a:spcPct val="70000"/>
              </a:lnSpc>
              <a:buFontTx/>
              <a:buNone/>
            </a:pPr>
            <a:r>
              <a:rPr lang="ru-RU" sz="1600" smtClean="0">
                <a:solidFill>
                  <a:srgbClr val="FFFF00"/>
                </a:solidFill>
              </a:rPr>
              <a:t>Ожидаемые конечные результаты, оценка планируемой эффективности</a:t>
            </a:r>
          </a:p>
          <a:p>
            <a:pPr eaLnBrk="1" hangingPunct="1">
              <a:lnSpc>
                <a:spcPct val="70000"/>
              </a:lnSpc>
              <a:buFontTx/>
              <a:buNone/>
            </a:pPr>
            <a:endParaRPr lang="ru-RU" sz="1600" smtClean="0"/>
          </a:p>
          <a:p>
            <a:pPr eaLnBrk="1" hangingPunct="1">
              <a:lnSpc>
                <a:spcPct val="70000"/>
              </a:lnSpc>
              <a:buFontTx/>
              <a:buNone/>
            </a:pPr>
            <a:r>
              <a:rPr lang="ru-RU" sz="1600" smtClean="0"/>
              <a:t>   - укрепление единого культурного пространства города Коврова;</a:t>
            </a:r>
          </a:p>
          <a:p>
            <a:pPr eaLnBrk="1" hangingPunct="1">
              <a:lnSpc>
                <a:spcPct val="70000"/>
              </a:lnSpc>
              <a:buFontTx/>
              <a:buNone/>
            </a:pPr>
            <a:r>
              <a:rPr lang="ru-RU" sz="1600" smtClean="0"/>
              <a:t>   - выравнивание уровня доступности культурных благ и художественного  образования независимо от размера доходов, места проживания и социального статуса граждан;</a:t>
            </a:r>
          </a:p>
          <a:p>
            <a:pPr eaLnBrk="1" hangingPunct="1">
              <a:lnSpc>
                <a:spcPct val="70000"/>
              </a:lnSpc>
              <a:buFontTx/>
              <a:buNone/>
            </a:pPr>
            <a:r>
              <a:rPr lang="ru-RU" sz="1600" smtClean="0"/>
              <a:t>   - формирование культурной среды, отвечающей растущим потребностям личности и </a:t>
            </a:r>
          </a:p>
          <a:p>
            <a:pPr eaLnBrk="1" hangingPunct="1">
              <a:lnSpc>
                <a:spcPct val="70000"/>
              </a:lnSpc>
              <a:buFontTx/>
              <a:buNone/>
            </a:pPr>
            <a:r>
              <a:rPr lang="ru-RU" sz="1600" smtClean="0"/>
              <a:t>общества;</a:t>
            </a:r>
          </a:p>
          <a:p>
            <a:pPr eaLnBrk="1" hangingPunct="1">
              <a:lnSpc>
                <a:spcPct val="70000"/>
              </a:lnSpc>
              <a:buFontTx/>
              <a:buNone/>
            </a:pPr>
            <a:r>
              <a:rPr lang="ru-RU" sz="1600" smtClean="0"/>
              <a:t>   - повышение качества, разнообразия и эффективности услуг в сферах культуры и туризма;</a:t>
            </a:r>
          </a:p>
          <a:p>
            <a:pPr eaLnBrk="1" hangingPunct="1">
              <a:lnSpc>
                <a:spcPct val="70000"/>
              </a:lnSpc>
              <a:buFontTx/>
              <a:buNone/>
            </a:pPr>
            <a:r>
              <a:rPr lang="ru-RU" sz="1600" smtClean="0"/>
              <a:t>   - создание условий для доступности участия всего населения в культурной жизни, а </a:t>
            </a:r>
          </a:p>
          <a:p>
            <a:pPr eaLnBrk="1" hangingPunct="1">
              <a:lnSpc>
                <a:spcPct val="70000"/>
              </a:lnSpc>
              <a:buFontTx/>
              <a:buNone/>
            </a:pPr>
            <a:r>
              <a:rPr lang="ru-RU" sz="1600" smtClean="0"/>
              <a:t>также вовлеченности детей, молодежи, лиц пожилого возраста в активную социокультурную деятельность;</a:t>
            </a:r>
          </a:p>
          <a:p>
            <a:pPr eaLnBrk="1" hangingPunct="1">
              <a:lnSpc>
                <a:spcPct val="70000"/>
              </a:lnSpc>
              <a:buFontTx/>
              <a:buNone/>
            </a:pPr>
            <a:r>
              <a:rPr lang="ru-RU" sz="1600" smtClean="0"/>
              <a:t>   - обеспечение широкого доступа каждого гражданина к культурным ценностям через </a:t>
            </a:r>
          </a:p>
          <a:p>
            <a:pPr eaLnBrk="1" hangingPunct="1">
              <a:lnSpc>
                <a:spcPct val="70000"/>
              </a:lnSpc>
              <a:buFontTx/>
              <a:buNone/>
            </a:pPr>
            <a:r>
              <a:rPr lang="ru-RU" sz="1600" smtClean="0"/>
              <a:t>формирование публичных электронных библиотек и музейных Интернет-ресурсов;</a:t>
            </a:r>
          </a:p>
          <a:p>
            <a:pPr eaLnBrk="1" hangingPunct="1">
              <a:lnSpc>
                <a:spcPct val="70000"/>
              </a:lnSpc>
              <a:buFontTx/>
              <a:buNone/>
            </a:pPr>
            <a:r>
              <a:rPr lang="ru-RU" sz="1600" smtClean="0"/>
              <a:t>   - увеличение уровня социального обеспечения работников культуры, финансовой поддержки </a:t>
            </a:r>
          </a:p>
          <a:p>
            <a:pPr eaLnBrk="1" hangingPunct="1">
              <a:lnSpc>
                <a:spcPct val="70000"/>
              </a:lnSpc>
              <a:buFontTx/>
              <a:buNone/>
            </a:pPr>
            <a:r>
              <a:rPr lang="ru-RU" sz="1600" smtClean="0"/>
              <a:t>творческих коллективов, социально значимых проектов.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292100"/>
            <a:ext cx="8229600" cy="1384300"/>
          </a:xfrm>
        </p:spPr>
        <p:txBody>
          <a:bodyPr/>
          <a:lstStyle/>
          <a:p>
            <a:pPr algn="ctr" eaLnBrk="1" hangingPunct="1">
              <a:defRPr/>
            </a:pPr>
            <a:r>
              <a:rPr lang="ru-RU" sz="2400" b="1" dirty="0" smtClean="0">
                <a:solidFill>
                  <a:srgbClr val="FFFFFF"/>
                </a:solidFill>
                <a:latin typeface="Times New Roman" pitchFamily="18" charset="0"/>
              </a:rPr>
              <a:t>Основные термины и понятия</a:t>
            </a:r>
            <a:r>
              <a:rPr lang="ru-RU" dirty="0" smtClean="0">
                <a:solidFill>
                  <a:srgbClr val="FFFFFF"/>
                </a:solidFill>
              </a:rPr>
              <a:t> 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341438"/>
            <a:ext cx="8229600" cy="4678362"/>
          </a:xfrm>
        </p:spPr>
        <p:txBody>
          <a:bodyPr/>
          <a:lstStyle/>
          <a:p>
            <a:pPr eaLnBrk="1" hangingPunct="1">
              <a:lnSpc>
                <a:spcPct val="70000"/>
              </a:lnSpc>
            </a:pPr>
            <a:r>
              <a:rPr lang="ru-RU" sz="1800" dirty="0" smtClean="0">
                <a:solidFill>
                  <a:srgbClr val="FFFF00"/>
                </a:solidFill>
              </a:rPr>
              <a:t>БЮДЖЕТ</a:t>
            </a:r>
            <a:r>
              <a:rPr lang="ru-RU" sz="2000" dirty="0" smtClean="0">
                <a:solidFill>
                  <a:srgbClr val="FFFF00"/>
                </a:solidFill>
              </a:rPr>
              <a:t> </a:t>
            </a:r>
            <a:r>
              <a:rPr lang="ru-RU" sz="2000" dirty="0" smtClean="0"/>
              <a:t>- форма образования и расходования денежных средств, предназначенных для финансового обеспечения задач и функций государства и местного самоуправления</a:t>
            </a:r>
          </a:p>
          <a:p>
            <a:pPr eaLnBrk="1" hangingPunct="1">
              <a:lnSpc>
                <a:spcPct val="70000"/>
              </a:lnSpc>
              <a:buFontTx/>
              <a:buNone/>
            </a:pPr>
            <a:endParaRPr lang="ru-RU" sz="2000" dirty="0" smtClean="0"/>
          </a:p>
          <a:p>
            <a:pPr eaLnBrk="1" hangingPunct="1">
              <a:lnSpc>
                <a:spcPct val="70000"/>
              </a:lnSpc>
            </a:pPr>
            <a:r>
              <a:rPr lang="ru-RU" sz="1800" dirty="0" smtClean="0">
                <a:solidFill>
                  <a:srgbClr val="FFFF00"/>
                </a:solidFill>
              </a:rPr>
              <a:t>ДОХОДЫ</a:t>
            </a:r>
            <a:r>
              <a:rPr lang="ru-RU" sz="2000" dirty="0" smtClean="0"/>
              <a:t>  бюджета - поступающие в бюджет денежные средства, за исключением средств, являющихся источниками финансирования дефицита бюджета;</a:t>
            </a:r>
          </a:p>
          <a:p>
            <a:pPr eaLnBrk="1" hangingPunct="1">
              <a:lnSpc>
                <a:spcPct val="70000"/>
              </a:lnSpc>
              <a:buFontTx/>
              <a:buNone/>
            </a:pPr>
            <a:endParaRPr lang="ru-RU" sz="2000" dirty="0" smtClean="0"/>
          </a:p>
          <a:p>
            <a:pPr eaLnBrk="1" hangingPunct="1">
              <a:lnSpc>
                <a:spcPct val="70000"/>
              </a:lnSpc>
            </a:pPr>
            <a:r>
              <a:rPr lang="ru-RU" sz="1800" dirty="0" smtClean="0">
                <a:solidFill>
                  <a:srgbClr val="FFFF00"/>
                </a:solidFill>
              </a:rPr>
              <a:t>РАСХОДЫ</a:t>
            </a:r>
            <a:r>
              <a:rPr lang="ru-RU" sz="2000" dirty="0" smtClean="0"/>
              <a:t> бюджета - выплачиваемые из бюджета денежные средства, за исключением средств, являющихся  источниками финансирования дефицита бюджета;</a:t>
            </a:r>
          </a:p>
          <a:p>
            <a:pPr eaLnBrk="1" hangingPunct="1">
              <a:lnSpc>
                <a:spcPct val="70000"/>
              </a:lnSpc>
              <a:buFontTx/>
              <a:buNone/>
            </a:pPr>
            <a:endParaRPr lang="ru-RU" sz="2000" dirty="0" smtClean="0"/>
          </a:p>
          <a:p>
            <a:pPr eaLnBrk="1" hangingPunct="1">
              <a:lnSpc>
                <a:spcPct val="70000"/>
              </a:lnSpc>
            </a:pPr>
            <a:r>
              <a:rPr lang="ru-RU" sz="1800" dirty="0" smtClean="0">
                <a:solidFill>
                  <a:srgbClr val="FFFF00"/>
                </a:solidFill>
              </a:rPr>
              <a:t>ДЕФИЦИТ</a:t>
            </a:r>
            <a:r>
              <a:rPr lang="ru-RU" sz="2000" dirty="0" smtClean="0">
                <a:solidFill>
                  <a:srgbClr val="FFFF00"/>
                </a:solidFill>
              </a:rPr>
              <a:t> </a:t>
            </a:r>
            <a:r>
              <a:rPr lang="ru-RU" sz="2000" dirty="0" smtClean="0"/>
              <a:t>бюджета - превышение расходов бюджета над его доходами;</a:t>
            </a:r>
          </a:p>
          <a:p>
            <a:pPr eaLnBrk="1" hangingPunct="1">
              <a:lnSpc>
                <a:spcPct val="70000"/>
              </a:lnSpc>
              <a:buFontTx/>
              <a:buNone/>
            </a:pPr>
            <a:endParaRPr lang="ru-RU" sz="2000" dirty="0" smtClean="0"/>
          </a:p>
          <a:p>
            <a:pPr eaLnBrk="1" hangingPunct="1">
              <a:lnSpc>
                <a:spcPct val="70000"/>
              </a:lnSpc>
            </a:pPr>
            <a:r>
              <a:rPr lang="ru-RU" sz="1800" dirty="0" smtClean="0">
                <a:solidFill>
                  <a:srgbClr val="FFFF00"/>
                </a:solidFill>
              </a:rPr>
              <a:t>ПРОФИЦИТ</a:t>
            </a:r>
            <a:r>
              <a:rPr lang="ru-RU" sz="2000" dirty="0" smtClean="0"/>
              <a:t> бюджета - превышение доходов бюджета над его расходами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78" grpId="0"/>
      <p:bldP spid="24579" grpId="0" build="p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292100"/>
            <a:ext cx="8229600" cy="1384300"/>
          </a:xfrm>
        </p:spPr>
        <p:txBody>
          <a:bodyPr/>
          <a:lstStyle/>
          <a:p>
            <a:pPr algn="ctr" eaLnBrk="1" hangingPunct="1">
              <a:defRPr/>
            </a:pPr>
            <a:r>
              <a:rPr lang="ru-RU" sz="2000" smtClean="0">
                <a:solidFill>
                  <a:srgbClr val="FFFF00"/>
                </a:solidFill>
                <a:latin typeface="Times New Roman" pitchFamily="18" charset="0"/>
              </a:rPr>
              <a:t>«Развитие транспортной системы и транспортной доступности </a:t>
            </a:r>
            <a:br>
              <a:rPr lang="ru-RU" sz="2000" smtClean="0">
                <a:solidFill>
                  <a:srgbClr val="FFFF00"/>
                </a:solidFill>
                <a:latin typeface="Times New Roman" pitchFamily="18" charset="0"/>
              </a:rPr>
            </a:br>
            <a:r>
              <a:rPr lang="ru-RU" sz="2000" smtClean="0">
                <a:solidFill>
                  <a:srgbClr val="FFFF00"/>
                </a:solidFill>
                <a:latin typeface="Times New Roman" pitchFamily="18" charset="0"/>
              </a:rPr>
              <a:t>города Коврова </a:t>
            </a:r>
            <a:br>
              <a:rPr lang="ru-RU" sz="2000" smtClean="0">
                <a:solidFill>
                  <a:srgbClr val="FFFF00"/>
                </a:solidFill>
                <a:latin typeface="Times New Roman" pitchFamily="18" charset="0"/>
              </a:rPr>
            </a:br>
            <a:r>
              <a:rPr lang="ru-RU" sz="2000" smtClean="0">
                <a:solidFill>
                  <a:srgbClr val="FFFF00"/>
                </a:solidFill>
                <a:latin typeface="Times New Roman" pitchFamily="18" charset="0"/>
              </a:rPr>
              <a:t>на 2015-2020 годы»</a:t>
            </a:r>
          </a:p>
        </p:txBody>
      </p:sp>
      <p:pic>
        <p:nvPicPr>
          <p:cNvPr id="59395" name="Picture 4" descr="20120131164040926_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48263" y="1790700"/>
            <a:ext cx="3671887" cy="2535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9396" name="Picture 5" descr="chelovechek-i-igrushechnyjj-avtobus-300x30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71775" y="3789363"/>
            <a:ext cx="3816350" cy="2303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9397" name="Picture 6" descr="foto_proezd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8313" y="1843088"/>
            <a:ext cx="3527425" cy="2378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404813"/>
            <a:ext cx="8496300" cy="6453187"/>
          </a:xfrm>
        </p:spPr>
        <p:txBody>
          <a:bodyPr>
            <a:normAutofit/>
          </a:bodyPr>
          <a:lstStyle/>
          <a:p>
            <a:pPr eaLnBrk="1" hangingPunct="1">
              <a:lnSpc>
                <a:spcPct val="70000"/>
              </a:lnSpc>
            </a:pPr>
            <a:r>
              <a:rPr lang="ru-RU" sz="1200" dirty="0" smtClean="0">
                <a:solidFill>
                  <a:srgbClr val="FFFF00"/>
                </a:solidFill>
              </a:rPr>
              <a:t>Цель</a:t>
            </a:r>
          </a:p>
          <a:p>
            <a:pPr eaLnBrk="1" hangingPunct="1">
              <a:lnSpc>
                <a:spcPct val="70000"/>
              </a:lnSpc>
            </a:pPr>
            <a:endParaRPr lang="ru-RU" sz="1200" dirty="0" smtClean="0">
              <a:solidFill>
                <a:srgbClr val="FFFF00"/>
              </a:solidFill>
            </a:endParaRPr>
          </a:p>
          <a:p>
            <a:pPr eaLnBrk="1" hangingPunct="1">
              <a:lnSpc>
                <a:spcPct val="70000"/>
              </a:lnSpc>
              <a:buFontTx/>
              <a:buNone/>
            </a:pPr>
            <a:r>
              <a:rPr lang="ru-RU" sz="1200" dirty="0" smtClean="0"/>
              <a:t>- обеспечение равной доступности услуг общественного транспорта;</a:t>
            </a:r>
          </a:p>
          <a:p>
            <a:pPr eaLnBrk="1" hangingPunct="1">
              <a:lnSpc>
                <a:spcPct val="70000"/>
              </a:lnSpc>
              <a:buFontTx/>
              <a:buNone/>
            </a:pPr>
            <a:r>
              <a:rPr lang="ru-RU" sz="1200" dirty="0" smtClean="0"/>
              <a:t>- повышение безопасности участников дорожного движения на территории города </a:t>
            </a:r>
            <a:r>
              <a:rPr lang="ru-RU" sz="1200" dirty="0" err="1" smtClean="0"/>
              <a:t>Коврова</a:t>
            </a:r>
            <a:r>
              <a:rPr lang="ru-RU" sz="1200" dirty="0" smtClean="0"/>
              <a:t>;</a:t>
            </a:r>
          </a:p>
          <a:p>
            <a:pPr eaLnBrk="1" hangingPunct="1">
              <a:lnSpc>
                <a:spcPct val="70000"/>
              </a:lnSpc>
              <a:buFontTx/>
              <a:buNone/>
            </a:pPr>
            <a:r>
              <a:rPr lang="ru-RU" sz="1200" dirty="0" smtClean="0"/>
              <a:t>- снижение дорожно-транспортных происшествий (далее - ДТП),</a:t>
            </a:r>
          </a:p>
          <a:p>
            <a:pPr eaLnBrk="1" hangingPunct="1">
              <a:lnSpc>
                <a:spcPct val="70000"/>
              </a:lnSpc>
              <a:buFontTx/>
              <a:buNone/>
            </a:pPr>
            <a:r>
              <a:rPr lang="ru-RU" sz="1200" dirty="0" smtClean="0"/>
              <a:t>- обеспечение охраны жизни, здоровья граждан и их имущества,</a:t>
            </a:r>
          </a:p>
          <a:p>
            <a:pPr eaLnBrk="1" hangingPunct="1">
              <a:lnSpc>
                <a:spcPct val="70000"/>
              </a:lnSpc>
              <a:buFontTx/>
              <a:buNone/>
            </a:pPr>
            <a:r>
              <a:rPr lang="ru-RU" sz="1200" dirty="0" smtClean="0"/>
              <a:t>- сокращение количества лиц, погибших в результате ДТП, </a:t>
            </a:r>
          </a:p>
          <a:p>
            <a:pPr eaLnBrk="1" hangingPunct="1">
              <a:lnSpc>
                <a:spcPct val="70000"/>
              </a:lnSpc>
              <a:buFontTx/>
              <a:buNone/>
            </a:pPr>
            <a:r>
              <a:rPr lang="ru-RU" sz="1200" dirty="0" smtClean="0"/>
              <a:t>- обеспечение безопасного и бесперебойного движения транспортных средств,</a:t>
            </a:r>
          </a:p>
          <a:p>
            <a:pPr eaLnBrk="1" hangingPunct="1">
              <a:lnSpc>
                <a:spcPct val="70000"/>
              </a:lnSpc>
              <a:buNone/>
            </a:pPr>
            <a:r>
              <a:rPr lang="ru-RU" sz="1200" dirty="0" smtClean="0"/>
              <a:t>-совершенствование условий движения по улично-дорожной сети города </a:t>
            </a:r>
            <a:r>
              <a:rPr lang="ru-RU" sz="1200" dirty="0" err="1" smtClean="0"/>
              <a:t>Коврова</a:t>
            </a:r>
            <a:r>
              <a:rPr lang="ru-RU" sz="1200" dirty="0" smtClean="0"/>
              <a:t>;</a:t>
            </a:r>
          </a:p>
          <a:p>
            <a:pPr marL="174625" indent="-38100" eaLnBrk="1" hangingPunct="1">
              <a:lnSpc>
                <a:spcPct val="70000"/>
              </a:lnSpc>
              <a:buNone/>
            </a:pPr>
            <a:r>
              <a:rPr lang="ru-RU" sz="1200" dirty="0" smtClean="0"/>
              <a:t>-защита жизни и здоровья населения города </a:t>
            </a:r>
            <a:r>
              <a:rPr lang="ru-RU" sz="1200" dirty="0" err="1" smtClean="0"/>
              <a:t>Коврова</a:t>
            </a:r>
            <a:r>
              <a:rPr lang="ru-RU" sz="1200" dirty="0" smtClean="0"/>
              <a:t> на транспорте от актов незаконного вмешательства, в том числе террористической направленности, а также чрезвычайных ситуаций природного и техногенного характера.</a:t>
            </a:r>
          </a:p>
          <a:p>
            <a:pPr eaLnBrk="1" hangingPunct="1">
              <a:lnSpc>
                <a:spcPct val="70000"/>
              </a:lnSpc>
              <a:buFontTx/>
              <a:buChar char="-"/>
            </a:pPr>
            <a:endParaRPr lang="ru-RU" sz="1200" dirty="0" smtClean="0"/>
          </a:p>
          <a:p>
            <a:pPr eaLnBrk="1" hangingPunct="1">
              <a:lnSpc>
                <a:spcPct val="70000"/>
              </a:lnSpc>
            </a:pPr>
            <a:r>
              <a:rPr lang="ru-RU" sz="1200" dirty="0" smtClean="0">
                <a:solidFill>
                  <a:srgbClr val="FFFF00"/>
                </a:solidFill>
              </a:rPr>
              <a:t>Целевые показатели (индикаторы)</a:t>
            </a:r>
          </a:p>
          <a:p>
            <a:pPr eaLnBrk="1" hangingPunct="1">
              <a:lnSpc>
                <a:spcPct val="70000"/>
              </a:lnSpc>
              <a:buFontTx/>
              <a:buNone/>
            </a:pPr>
            <a:endParaRPr lang="ru-RU" sz="1200" dirty="0" smtClean="0">
              <a:solidFill>
                <a:srgbClr val="FFFF00"/>
              </a:solidFill>
            </a:endParaRPr>
          </a:p>
          <a:p>
            <a:pPr eaLnBrk="1" hangingPunct="1">
              <a:lnSpc>
                <a:spcPct val="70000"/>
              </a:lnSpc>
              <a:buFontTx/>
              <a:buNone/>
            </a:pPr>
            <a:r>
              <a:rPr lang="ru-RU" sz="1200" dirty="0" smtClean="0"/>
              <a:t>- количество проданных единых социальных проездных билетов;</a:t>
            </a:r>
          </a:p>
          <a:p>
            <a:pPr eaLnBrk="1" hangingPunct="1">
              <a:lnSpc>
                <a:spcPct val="70000"/>
              </a:lnSpc>
              <a:buFontTx/>
              <a:buNone/>
            </a:pPr>
            <a:r>
              <a:rPr lang="ru-RU" sz="1200" dirty="0" smtClean="0"/>
              <a:t>- количество автобусных маршрутов;</a:t>
            </a:r>
          </a:p>
          <a:p>
            <a:pPr eaLnBrk="1" hangingPunct="1">
              <a:lnSpc>
                <a:spcPct val="70000"/>
              </a:lnSpc>
              <a:buFontTx/>
              <a:buNone/>
            </a:pPr>
            <a:r>
              <a:rPr lang="ru-RU" sz="1200" dirty="0" smtClean="0"/>
              <a:t>- количество социальных автобусных маршрутов;</a:t>
            </a:r>
          </a:p>
          <a:p>
            <a:pPr eaLnBrk="1" hangingPunct="1">
              <a:lnSpc>
                <a:spcPct val="70000"/>
              </a:lnSpc>
              <a:buFontTx/>
              <a:buNone/>
            </a:pPr>
            <a:r>
              <a:rPr lang="ru-RU" sz="1200" dirty="0" smtClean="0"/>
              <a:t>- количество троллейбусных маршрутов;                 </a:t>
            </a:r>
          </a:p>
          <a:p>
            <a:pPr eaLnBrk="1" hangingPunct="1">
              <a:lnSpc>
                <a:spcPct val="70000"/>
              </a:lnSpc>
              <a:buFontTx/>
              <a:buNone/>
            </a:pPr>
            <a:r>
              <a:rPr lang="ru-RU" sz="1200" dirty="0" smtClean="0"/>
              <a:t>- количество лиц, погибших в результате ДТП;  </a:t>
            </a:r>
          </a:p>
          <a:p>
            <a:pPr eaLnBrk="1" hangingPunct="1">
              <a:lnSpc>
                <a:spcPct val="70000"/>
              </a:lnSpc>
              <a:buFontTx/>
              <a:buNone/>
            </a:pPr>
            <a:r>
              <a:rPr lang="ru-RU" sz="1200" dirty="0" smtClean="0"/>
              <a:t>- количество детей, погибших и пострадавших в результате ДТП;</a:t>
            </a:r>
          </a:p>
          <a:p>
            <a:pPr eaLnBrk="1" hangingPunct="1">
              <a:lnSpc>
                <a:spcPct val="70000"/>
              </a:lnSpc>
              <a:buFontTx/>
              <a:buNone/>
            </a:pPr>
            <a:r>
              <a:rPr lang="ru-RU" sz="1200" dirty="0" smtClean="0"/>
              <a:t>- количество ДТП с погибшими и пострадавшими;     </a:t>
            </a:r>
          </a:p>
          <a:p>
            <a:pPr eaLnBrk="1" hangingPunct="1">
              <a:lnSpc>
                <a:spcPct val="70000"/>
              </a:lnSpc>
              <a:buFontTx/>
              <a:buNone/>
            </a:pPr>
            <a:r>
              <a:rPr lang="ru-RU" sz="1200" dirty="0" smtClean="0"/>
              <a:t>- количества мест концентрации ДТП;  </a:t>
            </a:r>
          </a:p>
          <a:p>
            <a:pPr eaLnBrk="1" hangingPunct="1">
              <a:lnSpc>
                <a:spcPct val="70000"/>
              </a:lnSpc>
              <a:buFontTx/>
              <a:buNone/>
            </a:pPr>
            <a:r>
              <a:rPr lang="ru-RU" sz="1200" dirty="0" smtClean="0"/>
              <a:t>- сокращение доли ДТП, совершению которых сопутствовали неудовлетворительные </a:t>
            </a:r>
          </a:p>
          <a:p>
            <a:pPr eaLnBrk="1" hangingPunct="1">
              <a:lnSpc>
                <a:spcPct val="70000"/>
              </a:lnSpc>
              <a:buFontTx/>
              <a:buNone/>
            </a:pPr>
            <a:r>
              <a:rPr lang="ru-RU" sz="1200" dirty="0" smtClean="0"/>
              <a:t>  дорожные условия, в общем  количестве ДТП;        </a:t>
            </a:r>
          </a:p>
          <a:p>
            <a:pPr eaLnBrk="1" hangingPunct="1">
              <a:lnSpc>
                <a:spcPct val="70000"/>
              </a:lnSpc>
              <a:buFontTx/>
              <a:buNone/>
            </a:pPr>
            <a:r>
              <a:rPr lang="ru-RU" sz="1200" dirty="0" smtClean="0"/>
              <a:t>- снижение транспортного риска (количество лиц, погибших на 10 тыс. транспортных средств);</a:t>
            </a:r>
          </a:p>
          <a:p>
            <a:pPr eaLnBrk="1" hangingPunct="1">
              <a:lnSpc>
                <a:spcPct val="70000"/>
              </a:lnSpc>
              <a:buFontTx/>
              <a:buNone/>
            </a:pPr>
            <a:r>
              <a:rPr lang="ru-RU" sz="1200" dirty="0" smtClean="0"/>
              <a:t>- снижение социального риска (количество лиц, погибших в результате ДТП, на 10 тыс.  населения);</a:t>
            </a:r>
          </a:p>
          <a:p>
            <a:pPr eaLnBrk="1" hangingPunct="1">
              <a:lnSpc>
                <a:spcPct val="70000"/>
              </a:lnSpc>
              <a:buFontTx/>
              <a:buNone/>
            </a:pPr>
            <a:r>
              <a:rPr lang="ru-RU" sz="1200" dirty="0" smtClean="0"/>
              <a:t>- снижение тяжести последствий (количество лиц, погибших в результате ДТП, на 100 пострадавших);     </a:t>
            </a:r>
          </a:p>
          <a:p>
            <a:pPr marL="174625" indent="-38100" eaLnBrk="1" hangingPunct="1">
              <a:lnSpc>
                <a:spcPct val="70000"/>
              </a:lnSpc>
              <a:buNone/>
            </a:pPr>
            <a:r>
              <a:rPr lang="ru-RU" sz="1200" dirty="0" smtClean="0"/>
              <a:t>-сокращение количества ДТП с участием водителей, стаж управления транспортным средством которых   не превышает 3 лет;</a:t>
            </a:r>
          </a:p>
          <a:p>
            <a:pPr marL="174625" indent="-38100" eaLnBrk="1" hangingPunct="1">
              <a:lnSpc>
                <a:spcPct val="70000"/>
              </a:lnSpc>
              <a:buNone/>
            </a:pPr>
            <a:r>
              <a:rPr lang="ru-RU" sz="1200" dirty="0" smtClean="0"/>
              <a:t>-количество транспортных объектов (предприятий), троллейбусов, автобусов, оборудованных системой видеонаблюдения, системой  ГЛОНАС (ГЛОНАС/</a:t>
            </a:r>
            <a:r>
              <a:rPr lang="en-US" sz="1200" dirty="0" smtClean="0"/>
              <a:t>GPS</a:t>
            </a:r>
            <a:r>
              <a:rPr lang="ru-RU" sz="1200" dirty="0" smtClean="0"/>
              <a:t>) и кнопками экстренного вызова полиции;</a:t>
            </a:r>
          </a:p>
          <a:p>
            <a:pPr eaLnBrk="1" hangingPunct="1">
              <a:lnSpc>
                <a:spcPct val="70000"/>
              </a:lnSpc>
              <a:buNone/>
            </a:pPr>
            <a:r>
              <a:rPr lang="ru-RU" sz="1200" dirty="0" smtClean="0"/>
              <a:t>-количество дорог, оборудованных системой видеонаблюдения.</a:t>
            </a:r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23528" y="404813"/>
            <a:ext cx="8820473" cy="3888283"/>
          </a:xfrm>
        </p:spPr>
        <p:txBody>
          <a:bodyPr/>
          <a:lstStyle/>
          <a:p>
            <a:pPr eaLnBrk="1" hangingPunct="1">
              <a:lnSpc>
                <a:spcPct val="70000"/>
              </a:lnSpc>
            </a:pPr>
            <a:r>
              <a:rPr lang="ru-RU" sz="2000" dirty="0" smtClean="0">
                <a:solidFill>
                  <a:srgbClr val="FFFF00"/>
                </a:solidFill>
              </a:rPr>
              <a:t>Ожидаемые конечные результаты, оценка планируемой эффективности</a:t>
            </a:r>
          </a:p>
          <a:p>
            <a:pPr eaLnBrk="1" hangingPunct="1">
              <a:lnSpc>
                <a:spcPct val="70000"/>
              </a:lnSpc>
              <a:buFontTx/>
              <a:buNone/>
            </a:pPr>
            <a:endParaRPr lang="ru-RU" sz="2000" dirty="0" smtClean="0">
              <a:solidFill>
                <a:srgbClr val="FFFF00"/>
              </a:solidFill>
            </a:endParaRPr>
          </a:p>
          <a:p>
            <a:pPr eaLnBrk="1" hangingPunct="1">
              <a:lnSpc>
                <a:spcPct val="70000"/>
              </a:lnSpc>
              <a:buFontTx/>
              <a:buNone/>
            </a:pPr>
            <a:r>
              <a:rPr lang="ru-RU" sz="2000" dirty="0" smtClean="0"/>
              <a:t>- </a:t>
            </a:r>
            <a:r>
              <a:rPr lang="ru-RU" sz="1600" dirty="0" smtClean="0"/>
              <a:t>сокращение социального риска к 2020 году в 1,3 раза по сравнению с 2013</a:t>
            </a:r>
          </a:p>
          <a:p>
            <a:pPr eaLnBrk="1" hangingPunct="1">
              <a:lnSpc>
                <a:spcPct val="70000"/>
              </a:lnSpc>
              <a:buFontTx/>
              <a:buNone/>
            </a:pPr>
            <a:r>
              <a:rPr lang="ru-RU" sz="1600" dirty="0" smtClean="0"/>
              <a:t>  годом;</a:t>
            </a:r>
          </a:p>
          <a:p>
            <a:pPr eaLnBrk="1" hangingPunct="1">
              <a:lnSpc>
                <a:spcPct val="70000"/>
              </a:lnSpc>
              <a:buFontTx/>
              <a:buNone/>
            </a:pPr>
            <a:r>
              <a:rPr lang="ru-RU" sz="1600" dirty="0" smtClean="0"/>
              <a:t>- обеспечение равной доступности услуг общественного транспорта;</a:t>
            </a:r>
          </a:p>
          <a:p>
            <a:pPr eaLnBrk="1" hangingPunct="1">
              <a:lnSpc>
                <a:spcPct val="70000"/>
              </a:lnSpc>
              <a:buFontTx/>
              <a:buNone/>
            </a:pPr>
            <a:r>
              <a:rPr lang="ru-RU" sz="1600" dirty="0" smtClean="0"/>
              <a:t>- снижение затрат перевозчикам по предоставлению мер социальной </a:t>
            </a:r>
          </a:p>
          <a:p>
            <a:pPr eaLnBrk="1" hangingPunct="1">
              <a:lnSpc>
                <a:spcPct val="70000"/>
              </a:lnSpc>
              <a:buFontTx/>
              <a:buNone/>
            </a:pPr>
            <a:r>
              <a:rPr lang="ru-RU" sz="1600" dirty="0" smtClean="0"/>
              <a:t>  поддержки отдельных категорий граждан при проезде на транспорте;</a:t>
            </a:r>
          </a:p>
          <a:p>
            <a:pPr eaLnBrk="1" hangingPunct="1">
              <a:lnSpc>
                <a:spcPct val="70000"/>
              </a:lnSpc>
              <a:buFontTx/>
              <a:buNone/>
            </a:pPr>
            <a:r>
              <a:rPr lang="ru-RU" sz="1600" dirty="0" smtClean="0"/>
              <a:t>- повышение уровня безопасности и благополучия граждан г. </a:t>
            </a:r>
            <a:r>
              <a:rPr lang="ru-RU" sz="1600" dirty="0" err="1" smtClean="0"/>
              <a:t>Коврова</a:t>
            </a:r>
            <a:r>
              <a:rPr lang="ru-RU" sz="1600" dirty="0" smtClean="0"/>
              <a:t>;</a:t>
            </a:r>
          </a:p>
          <a:p>
            <a:pPr eaLnBrk="1" hangingPunct="1">
              <a:lnSpc>
                <a:spcPct val="70000"/>
              </a:lnSpc>
              <a:buFontTx/>
              <a:buNone/>
            </a:pPr>
            <a:r>
              <a:rPr lang="ru-RU" sz="1600" dirty="0" smtClean="0"/>
              <a:t>- сокращение количества мест концентрации ДТП,</a:t>
            </a:r>
          </a:p>
          <a:p>
            <a:pPr eaLnBrk="1" hangingPunct="1">
              <a:lnSpc>
                <a:spcPct val="70000"/>
              </a:lnSpc>
              <a:buFontTx/>
              <a:buNone/>
            </a:pPr>
            <a:r>
              <a:rPr lang="ru-RU" sz="1600" dirty="0" smtClean="0"/>
              <a:t>- совершенствование условий движения по улично-дорожной сети   г. </a:t>
            </a:r>
            <a:r>
              <a:rPr lang="ru-RU" sz="1600" dirty="0" err="1" smtClean="0"/>
              <a:t>Коврова</a:t>
            </a:r>
            <a:r>
              <a:rPr lang="ru-RU" sz="1600" dirty="0" smtClean="0"/>
              <a:t>,</a:t>
            </a:r>
          </a:p>
          <a:p>
            <a:pPr eaLnBrk="1" hangingPunct="1">
              <a:lnSpc>
                <a:spcPct val="70000"/>
              </a:lnSpc>
              <a:buFontTx/>
              <a:buNone/>
            </a:pPr>
            <a:r>
              <a:rPr lang="ru-RU" sz="1600" dirty="0" smtClean="0"/>
              <a:t>- сокращение смертности от ДТП, в том числе детской смертности, к 2020  году </a:t>
            </a:r>
          </a:p>
          <a:p>
            <a:pPr eaLnBrk="1" hangingPunct="1">
              <a:lnSpc>
                <a:spcPct val="70000"/>
              </a:lnSpc>
              <a:buFontTx/>
              <a:buNone/>
            </a:pPr>
            <a:r>
              <a:rPr lang="ru-RU" sz="1600" dirty="0" smtClean="0"/>
              <a:t>на 20% по сравнению с 2013 годом;</a:t>
            </a:r>
          </a:p>
          <a:p>
            <a:pPr eaLnBrk="1" hangingPunct="1">
              <a:lnSpc>
                <a:spcPct val="70000"/>
              </a:lnSpc>
              <a:buFontTx/>
              <a:buNone/>
            </a:pPr>
            <a:r>
              <a:rPr lang="ru-RU" sz="1600" dirty="0" smtClean="0"/>
              <a:t>- сокращение транспортного риска к 2020 году в 1,6 раза по сравнению с</a:t>
            </a:r>
          </a:p>
          <a:p>
            <a:pPr eaLnBrk="1" hangingPunct="1">
              <a:lnSpc>
                <a:spcPct val="70000"/>
              </a:lnSpc>
              <a:buFontTx/>
              <a:buNone/>
            </a:pPr>
            <a:r>
              <a:rPr lang="ru-RU" sz="1600" dirty="0" smtClean="0"/>
              <a:t>   2013 годом;</a:t>
            </a:r>
          </a:p>
          <a:p>
            <a:pPr eaLnBrk="1" hangingPunct="1">
              <a:lnSpc>
                <a:spcPct val="70000"/>
              </a:lnSpc>
              <a:buFontTx/>
              <a:buNone/>
            </a:pPr>
            <a:r>
              <a:rPr lang="ru-RU" sz="1600" dirty="0" smtClean="0"/>
              <a:t>- снижение тяжести последствий к 2020 году в 1,1 раза по сравнению с 2013</a:t>
            </a:r>
          </a:p>
          <a:p>
            <a:pPr eaLnBrk="1" hangingPunct="1">
              <a:lnSpc>
                <a:spcPct val="70000"/>
              </a:lnSpc>
              <a:buFontTx/>
              <a:buNone/>
            </a:pPr>
            <a:r>
              <a:rPr lang="ru-RU" sz="1600" dirty="0" smtClean="0"/>
              <a:t>   годом </a:t>
            </a:r>
          </a:p>
        </p:txBody>
      </p:sp>
      <p:pic>
        <p:nvPicPr>
          <p:cNvPr id="61443" name="Picture 4" descr="oblas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813" y="4365105"/>
            <a:ext cx="5589587" cy="2303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292100"/>
            <a:ext cx="8229600" cy="798513"/>
          </a:xfrm>
        </p:spPr>
        <p:txBody>
          <a:bodyPr/>
          <a:lstStyle/>
          <a:p>
            <a:pPr algn="ctr" eaLnBrk="1" hangingPunct="1">
              <a:defRPr/>
            </a:pPr>
            <a:r>
              <a:rPr lang="ru-RU" sz="2000" smtClean="0">
                <a:solidFill>
                  <a:srgbClr val="FFFF00"/>
                </a:solidFill>
                <a:latin typeface="Times New Roman" pitchFamily="18" charset="0"/>
              </a:rPr>
              <a:t>«Дорожное хозяйство города Коврова на 2015-2020 годы»</a:t>
            </a:r>
          </a:p>
        </p:txBody>
      </p:sp>
      <p:pic>
        <p:nvPicPr>
          <p:cNvPr id="62467" name="Picture 4" descr="1_8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825" y="1341438"/>
            <a:ext cx="3203575" cy="2587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2468" name="Picture 5" descr="images (27)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43213" y="2708275"/>
            <a:ext cx="3182937" cy="2471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2469" name="Picture 6" descr="1_13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24525" y="3860800"/>
            <a:ext cx="3313113" cy="2376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79388" y="377825"/>
            <a:ext cx="8425060" cy="6480175"/>
          </a:xfrm>
        </p:spPr>
        <p:txBody>
          <a:bodyPr>
            <a:normAutofit/>
          </a:bodyPr>
          <a:lstStyle/>
          <a:p>
            <a:pPr eaLnBrk="1" hangingPunct="1">
              <a:lnSpc>
                <a:spcPct val="70000"/>
              </a:lnSpc>
            </a:pPr>
            <a:r>
              <a:rPr lang="ru-RU" sz="1100" dirty="0" smtClean="0">
                <a:solidFill>
                  <a:srgbClr val="FFFF00"/>
                </a:solidFill>
              </a:rPr>
              <a:t>Цель</a:t>
            </a:r>
          </a:p>
          <a:p>
            <a:pPr marL="174625" indent="-38100" eaLnBrk="1" hangingPunct="1">
              <a:lnSpc>
                <a:spcPct val="70000"/>
              </a:lnSpc>
              <a:buFontTx/>
              <a:buNone/>
            </a:pPr>
            <a:r>
              <a:rPr lang="ru-RU" sz="1100" dirty="0" smtClean="0"/>
              <a:t>- Развитие современной, эффективной транспортной инфраструктуры, обеспечивающей снижение  транспортных издержек, создание условий для сохранения социальной стабильности, развития  экономики путем удовлетворения спроса и доступности в автомобильных перевозках, включая вопросы   обеспечения безопасности дорожного движения;</a:t>
            </a:r>
          </a:p>
          <a:p>
            <a:pPr eaLnBrk="1" hangingPunct="1">
              <a:lnSpc>
                <a:spcPct val="70000"/>
              </a:lnSpc>
              <a:buFontTx/>
              <a:buNone/>
            </a:pPr>
            <a:r>
              <a:rPr lang="ru-RU" sz="1100" dirty="0" smtClean="0"/>
              <a:t>- Обеспечение  доступности дорог и тротуаров для транспортных средств и граждан в любое время года;</a:t>
            </a:r>
          </a:p>
          <a:p>
            <a:pPr eaLnBrk="1" hangingPunct="1">
              <a:lnSpc>
                <a:spcPct val="70000"/>
              </a:lnSpc>
              <a:buFontTx/>
              <a:buNone/>
            </a:pPr>
            <a:r>
              <a:rPr lang="ru-RU" sz="1100" dirty="0" smtClean="0"/>
              <a:t>- Увеличение межремонтных и гарантийных сроков эксплуатации дорог, тротуаров и инженерных   сооружений;</a:t>
            </a:r>
          </a:p>
          <a:p>
            <a:pPr eaLnBrk="1" hangingPunct="1">
              <a:lnSpc>
                <a:spcPct val="70000"/>
              </a:lnSpc>
              <a:buFontTx/>
              <a:buNone/>
            </a:pPr>
            <a:r>
              <a:rPr lang="ru-RU" sz="1100" dirty="0" smtClean="0"/>
              <a:t>- Снижение аварийности на дорогах и обеспечение безопасности дорожного движения.</a:t>
            </a:r>
          </a:p>
          <a:p>
            <a:pPr eaLnBrk="1" hangingPunct="1">
              <a:lnSpc>
                <a:spcPct val="70000"/>
              </a:lnSpc>
              <a:buFontTx/>
              <a:buNone/>
            </a:pPr>
            <a:r>
              <a:rPr lang="ru-RU" sz="1100" dirty="0" smtClean="0"/>
              <a:t>                                 </a:t>
            </a:r>
          </a:p>
          <a:p>
            <a:pPr eaLnBrk="1" hangingPunct="1">
              <a:lnSpc>
                <a:spcPct val="70000"/>
              </a:lnSpc>
            </a:pPr>
            <a:r>
              <a:rPr lang="ru-RU" sz="1100" dirty="0" smtClean="0">
                <a:solidFill>
                  <a:srgbClr val="FFFF00"/>
                </a:solidFill>
              </a:rPr>
              <a:t>Целевые показатели (индикаторы)</a:t>
            </a:r>
          </a:p>
          <a:p>
            <a:pPr marL="266700" indent="-130175" eaLnBrk="1" hangingPunct="1">
              <a:lnSpc>
                <a:spcPct val="70000"/>
              </a:lnSpc>
              <a:buFontTx/>
              <a:buNone/>
            </a:pPr>
            <a:r>
              <a:rPr lang="ru-RU" sz="1100" dirty="0" smtClean="0"/>
              <a:t>1. Прирост протяженности автомобильных дорог муниципального  значения, отвечающих нормативным   требованиям, ежегодно  на 4 км;</a:t>
            </a:r>
          </a:p>
          <a:p>
            <a:pPr marL="266700" indent="-130175" eaLnBrk="1" hangingPunct="1">
              <a:lnSpc>
                <a:spcPct val="70000"/>
              </a:lnSpc>
              <a:buFontTx/>
              <a:buNone/>
            </a:pPr>
            <a:r>
              <a:rPr lang="ru-RU" sz="1100" dirty="0" smtClean="0"/>
              <a:t>2. Прирост количества улиц 4-й категории,  отвечающих нормативным требованиям к дорогам общего   пользования с твёрдым покрытием,  ежегодно на 5 единиц;</a:t>
            </a:r>
          </a:p>
          <a:p>
            <a:pPr marL="266700" indent="-130175" eaLnBrk="1" hangingPunct="1">
              <a:lnSpc>
                <a:spcPct val="70000"/>
              </a:lnSpc>
              <a:buFontTx/>
              <a:buNone/>
            </a:pPr>
            <a:r>
              <a:rPr lang="ru-RU" sz="1100" dirty="0" smtClean="0"/>
              <a:t>3. Прирост автомобильных дорог общего пользования муниципального  значения и искусственных   сооружений на них, на которых выполнены работы по реконструкции, капитальному ремонту к 2020 году    на   12 единиц;</a:t>
            </a:r>
          </a:p>
          <a:p>
            <a:pPr marL="266700" indent="-130175" eaLnBrk="1" hangingPunct="1">
              <a:lnSpc>
                <a:spcPct val="70000"/>
              </a:lnSpc>
              <a:buFontTx/>
              <a:buNone/>
            </a:pPr>
            <a:r>
              <a:rPr lang="ru-RU" sz="1100" dirty="0" smtClean="0"/>
              <a:t>4. Прирост тротуаров с твердым покрытием на улицах города, на которых проведены работы капитального   характера, ежегодно  на 2 единицы.;</a:t>
            </a:r>
          </a:p>
          <a:p>
            <a:pPr marL="266700" indent="-130175" eaLnBrk="1" hangingPunct="1">
              <a:lnSpc>
                <a:spcPct val="70000"/>
              </a:lnSpc>
              <a:buFontTx/>
              <a:buNone/>
            </a:pPr>
            <a:r>
              <a:rPr lang="ru-RU" sz="1100" dirty="0" smtClean="0"/>
              <a:t>5. Продлить межремонтные сроки  сети автомобильных дорог общего пользования муниципального   значения, межквартальных проездов  с твердым покрытием  на 5%;</a:t>
            </a:r>
          </a:p>
          <a:p>
            <a:pPr marL="266700" indent="-130175" eaLnBrk="1" hangingPunct="1">
              <a:lnSpc>
                <a:spcPct val="70000"/>
              </a:lnSpc>
              <a:buFontTx/>
              <a:buNone/>
            </a:pPr>
            <a:r>
              <a:rPr lang="ru-RU" sz="1100" dirty="0" smtClean="0"/>
              <a:t>6. Снижение на 3% от уровня 2014 года  количество дорожно-транспортных происшествий по причинам,  связанным с состоянием улично-дорожной сети;</a:t>
            </a:r>
          </a:p>
          <a:p>
            <a:pPr marL="266700" indent="-130175" eaLnBrk="1" hangingPunct="1">
              <a:lnSpc>
                <a:spcPct val="70000"/>
              </a:lnSpc>
              <a:buFontTx/>
              <a:buNone/>
            </a:pPr>
            <a:r>
              <a:rPr lang="ru-RU" sz="1100" dirty="0" smtClean="0"/>
              <a:t>7. Обустройство тротуаров и остановочных пунктов общественного транспорта в соответствии с требованиями для </a:t>
            </a:r>
            <a:r>
              <a:rPr lang="ru-RU" sz="1100" dirty="0" err="1" smtClean="0"/>
              <a:t>маломобильных</a:t>
            </a:r>
            <a:r>
              <a:rPr lang="ru-RU" sz="1100" dirty="0" smtClean="0"/>
              <a:t> групп населения от общего количества ремонтируемых;</a:t>
            </a:r>
          </a:p>
          <a:p>
            <a:pPr marL="266700" indent="-130175" eaLnBrk="1" hangingPunct="1">
              <a:lnSpc>
                <a:spcPct val="70000"/>
              </a:lnSpc>
              <a:buFontTx/>
              <a:buNone/>
            </a:pPr>
            <a:r>
              <a:rPr lang="ru-RU" sz="1100" dirty="0" smtClean="0"/>
              <a:t>8. Реконструкция (ремонт) светофорных объектов в соответствии с требованиями для </a:t>
            </a:r>
            <a:r>
              <a:rPr lang="ru-RU" sz="1100" dirty="0" err="1" smtClean="0"/>
              <a:t>маломобильных</a:t>
            </a:r>
            <a:r>
              <a:rPr lang="ru-RU" sz="1100" dirty="0" smtClean="0"/>
              <a:t> групп населения от общего количества реконструируемых  (ремонтируемых);</a:t>
            </a:r>
          </a:p>
          <a:p>
            <a:pPr marL="266700" indent="-130175" eaLnBrk="1" hangingPunct="1">
              <a:lnSpc>
                <a:spcPct val="70000"/>
              </a:lnSpc>
              <a:buFontTx/>
              <a:buNone/>
            </a:pPr>
            <a:r>
              <a:rPr lang="ru-RU" sz="1100" dirty="0" smtClean="0"/>
              <a:t>9. Оборудование на каждой стоянке (остановке) автотранспортных средств около предприятий торговли и сферы услуг, медицинских, спортивных, культурных учреждений на бесплатной основе не менее 10% мест (но не менее 1 места) для парковки специальных автотранспортных средств </a:t>
            </a:r>
            <a:r>
              <a:rPr lang="ru-RU" sz="1100" dirty="0" err="1" smtClean="0"/>
              <a:t>инвалидо</a:t>
            </a:r>
            <a:r>
              <a:rPr lang="ru-RU" sz="1100" dirty="0" smtClean="0"/>
              <a:t>.</a:t>
            </a:r>
          </a:p>
          <a:p>
            <a:pPr eaLnBrk="1" hangingPunct="1">
              <a:lnSpc>
                <a:spcPct val="70000"/>
              </a:lnSpc>
              <a:buFontTx/>
              <a:buNone/>
            </a:pPr>
            <a:endParaRPr lang="ru-RU" sz="1100" dirty="0" smtClean="0"/>
          </a:p>
          <a:p>
            <a:pPr eaLnBrk="1" hangingPunct="1">
              <a:lnSpc>
                <a:spcPct val="70000"/>
              </a:lnSpc>
            </a:pPr>
            <a:r>
              <a:rPr lang="ru-RU" sz="1100" dirty="0" smtClean="0">
                <a:solidFill>
                  <a:srgbClr val="FFFF00"/>
                </a:solidFill>
              </a:rPr>
              <a:t>Ожидаемые конечные результаты, оценка планируемой эффективности</a:t>
            </a:r>
          </a:p>
          <a:p>
            <a:pPr eaLnBrk="1" hangingPunct="1">
              <a:lnSpc>
                <a:spcPct val="70000"/>
              </a:lnSpc>
              <a:buFontTx/>
              <a:buNone/>
            </a:pPr>
            <a:r>
              <a:rPr lang="ru-RU" sz="1100" dirty="0" smtClean="0"/>
              <a:t>   Реализация мероприятий Программы позволит:</a:t>
            </a:r>
          </a:p>
          <a:p>
            <a:pPr eaLnBrk="1" hangingPunct="1">
              <a:lnSpc>
                <a:spcPct val="70000"/>
              </a:lnSpc>
              <a:buFontTx/>
              <a:buNone/>
            </a:pPr>
            <a:r>
              <a:rPr lang="ru-RU" sz="1100" dirty="0" smtClean="0"/>
              <a:t>- увеличить протяженность сети автомобильных дорог общего пользования муниципального значения, </a:t>
            </a:r>
          </a:p>
          <a:p>
            <a:pPr eaLnBrk="1" hangingPunct="1">
              <a:lnSpc>
                <a:spcPct val="70000"/>
              </a:lnSpc>
              <a:buFontTx/>
              <a:buNone/>
            </a:pPr>
            <a:r>
              <a:rPr lang="ru-RU" sz="1100" dirty="0" smtClean="0"/>
              <a:t>  межквартальных проездов  с твердым покрытием  к 2020 году  на 20  км;</a:t>
            </a:r>
          </a:p>
          <a:p>
            <a:pPr eaLnBrk="1" hangingPunct="1">
              <a:lnSpc>
                <a:spcPct val="70000"/>
              </a:lnSpc>
              <a:buFontTx/>
              <a:buNone/>
            </a:pPr>
            <a:r>
              <a:rPr lang="ru-RU" sz="1100" dirty="0" smtClean="0"/>
              <a:t>- увеличить протяженность сети тротуаров с твёрдым покрытием общего пользования к 2020 году на 10 км;</a:t>
            </a:r>
          </a:p>
          <a:p>
            <a:pPr eaLnBrk="1" hangingPunct="1">
              <a:lnSpc>
                <a:spcPct val="70000"/>
              </a:lnSpc>
              <a:buFontTx/>
              <a:buNone/>
            </a:pPr>
            <a:r>
              <a:rPr lang="ru-RU" sz="1100" dirty="0" smtClean="0"/>
              <a:t>- сокращение сроков межремонтных работ  на автомобильных дорогах и тротуарах к 2020 году  на 5%.</a:t>
            </a:r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292100"/>
            <a:ext cx="8229600" cy="885825"/>
          </a:xfrm>
        </p:spPr>
        <p:txBody>
          <a:bodyPr/>
          <a:lstStyle/>
          <a:p>
            <a:pPr eaLnBrk="1" hangingPunct="1">
              <a:defRPr/>
            </a:pPr>
            <a:r>
              <a:rPr lang="ru-RU" sz="2000" b="1" smtClean="0">
                <a:solidFill>
                  <a:srgbClr val="FFFF00"/>
                </a:solidFill>
                <a:latin typeface="Times New Roman" pitchFamily="18" charset="0"/>
              </a:rPr>
              <a:t>«Жилищное хозяйство города Коврова на 2015-2020 годы»</a:t>
            </a:r>
          </a:p>
        </p:txBody>
      </p:sp>
      <p:pic>
        <p:nvPicPr>
          <p:cNvPr id="64515" name="Picture 10" descr="foto_kovrovhom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8313" y="1844675"/>
            <a:ext cx="8278812" cy="416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260350"/>
            <a:ext cx="7772400" cy="6264275"/>
          </a:xfrm>
        </p:spPr>
        <p:txBody>
          <a:bodyPr/>
          <a:lstStyle/>
          <a:p>
            <a:pPr eaLnBrk="1" hangingPunct="1">
              <a:lnSpc>
                <a:spcPct val="70000"/>
              </a:lnSpc>
            </a:pPr>
            <a:r>
              <a:rPr lang="ru-RU" sz="2000" b="1" dirty="0" smtClean="0">
                <a:solidFill>
                  <a:srgbClr val="FFFF00"/>
                </a:solidFill>
              </a:rPr>
              <a:t>Цель</a:t>
            </a:r>
          </a:p>
          <a:p>
            <a:pPr eaLnBrk="1" hangingPunct="1">
              <a:lnSpc>
                <a:spcPct val="70000"/>
              </a:lnSpc>
              <a:buFontTx/>
              <a:buNone/>
            </a:pPr>
            <a:endParaRPr lang="ru-RU" sz="2000" dirty="0" smtClean="0">
              <a:solidFill>
                <a:srgbClr val="FFFF00"/>
              </a:solidFill>
            </a:endParaRPr>
          </a:p>
          <a:p>
            <a:pPr eaLnBrk="1" hangingPunct="1">
              <a:lnSpc>
                <a:spcPct val="70000"/>
              </a:lnSpc>
              <a:buFontTx/>
              <a:buNone/>
            </a:pPr>
            <a:r>
              <a:rPr lang="ru-RU" sz="2000" dirty="0" smtClean="0"/>
              <a:t>   Создание благоприятных и безопасных условий проживания </a:t>
            </a:r>
          </a:p>
          <a:p>
            <a:pPr eaLnBrk="1" hangingPunct="1">
              <a:lnSpc>
                <a:spcPct val="70000"/>
              </a:lnSpc>
              <a:buFontTx/>
              <a:buNone/>
            </a:pPr>
            <a:r>
              <a:rPr lang="ru-RU" sz="2000" dirty="0" smtClean="0"/>
              <a:t>граждан. Ликвидация жилья с высоким процентом износа, </a:t>
            </a:r>
          </a:p>
          <a:p>
            <a:pPr eaLnBrk="1" hangingPunct="1">
              <a:lnSpc>
                <a:spcPct val="70000"/>
              </a:lnSpc>
              <a:buFontTx/>
              <a:buNone/>
            </a:pPr>
            <a:r>
              <a:rPr lang="ru-RU" sz="2000" dirty="0" smtClean="0"/>
              <a:t>непригодного для проживания,  и аварийного жилищного фонда, </a:t>
            </a:r>
          </a:p>
          <a:p>
            <a:pPr eaLnBrk="1" hangingPunct="1">
              <a:lnSpc>
                <a:spcPct val="70000"/>
              </a:lnSpc>
              <a:buFontTx/>
              <a:buNone/>
            </a:pPr>
            <a:r>
              <a:rPr lang="ru-RU" sz="2000" dirty="0" smtClean="0"/>
              <a:t>переселение граждан в благоустроенное жилье</a:t>
            </a:r>
          </a:p>
          <a:p>
            <a:pPr eaLnBrk="1" hangingPunct="1">
              <a:lnSpc>
                <a:spcPct val="70000"/>
              </a:lnSpc>
            </a:pPr>
            <a:endParaRPr lang="ru-RU" sz="2000" b="1" dirty="0" smtClean="0"/>
          </a:p>
          <a:p>
            <a:pPr eaLnBrk="1" hangingPunct="1">
              <a:lnSpc>
                <a:spcPct val="70000"/>
              </a:lnSpc>
            </a:pPr>
            <a:r>
              <a:rPr lang="ru-RU" sz="2000" b="1" dirty="0" smtClean="0">
                <a:solidFill>
                  <a:srgbClr val="FFFF00"/>
                </a:solidFill>
              </a:rPr>
              <a:t>Целевые показатели (индикаторы)</a:t>
            </a:r>
          </a:p>
          <a:p>
            <a:pPr eaLnBrk="1" hangingPunct="1">
              <a:lnSpc>
                <a:spcPct val="70000"/>
              </a:lnSpc>
              <a:buFontTx/>
              <a:buNone/>
            </a:pPr>
            <a:endParaRPr lang="ru-RU" sz="2000" dirty="0" smtClean="0">
              <a:solidFill>
                <a:srgbClr val="FFFF00"/>
              </a:solidFill>
            </a:endParaRPr>
          </a:p>
          <a:p>
            <a:pPr eaLnBrk="1" hangingPunct="1">
              <a:lnSpc>
                <a:spcPct val="70000"/>
              </a:lnSpc>
              <a:buFontTx/>
              <a:buNone/>
            </a:pPr>
            <a:r>
              <a:rPr lang="ru-RU" sz="2000" dirty="0" smtClean="0"/>
              <a:t>- количество расселенных жилых помещений;</a:t>
            </a:r>
          </a:p>
          <a:p>
            <a:pPr eaLnBrk="1" hangingPunct="1">
              <a:lnSpc>
                <a:spcPct val="70000"/>
              </a:lnSpc>
              <a:buFontTx/>
              <a:buNone/>
            </a:pPr>
            <a:r>
              <a:rPr lang="ru-RU" sz="2000" dirty="0" smtClean="0"/>
              <a:t>- количество переселенных граждан;</a:t>
            </a:r>
          </a:p>
          <a:p>
            <a:pPr eaLnBrk="1" hangingPunct="1">
              <a:lnSpc>
                <a:spcPct val="70000"/>
              </a:lnSpc>
              <a:buFontTx/>
              <a:buNone/>
            </a:pPr>
            <a:r>
              <a:rPr lang="ru-RU" sz="2000" dirty="0" smtClean="0"/>
              <a:t>- количество снесенных домов</a:t>
            </a:r>
          </a:p>
          <a:p>
            <a:pPr eaLnBrk="1" hangingPunct="1">
              <a:lnSpc>
                <a:spcPct val="70000"/>
              </a:lnSpc>
            </a:pPr>
            <a:endParaRPr lang="ru-RU" sz="2000" b="1" dirty="0" smtClean="0"/>
          </a:p>
          <a:p>
            <a:pPr eaLnBrk="1" hangingPunct="1">
              <a:lnSpc>
                <a:spcPct val="70000"/>
              </a:lnSpc>
            </a:pPr>
            <a:r>
              <a:rPr lang="ru-RU" sz="2000" b="1" dirty="0" smtClean="0">
                <a:solidFill>
                  <a:srgbClr val="FFFF00"/>
                </a:solidFill>
              </a:rPr>
              <a:t>Ожидаемые конечные результаты, оценка планируемой эффективности</a:t>
            </a:r>
          </a:p>
          <a:p>
            <a:pPr eaLnBrk="1" hangingPunct="1">
              <a:lnSpc>
                <a:spcPct val="70000"/>
              </a:lnSpc>
            </a:pPr>
            <a:endParaRPr lang="ru-RU" sz="2000" dirty="0" smtClean="0">
              <a:solidFill>
                <a:srgbClr val="FF9933"/>
              </a:solidFill>
            </a:endParaRPr>
          </a:p>
          <a:p>
            <a:pPr eaLnBrk="1" hangingPunct="1">
              <a:lnSpc>
                <a:spcPct val="70000"/>
              </a:lnSpc>
              <a:buFontTx/>
              <a:buNone/>
            </a:pPr>
            <a:r>
              <a:rPr lang="ru-RU" sz="2000" dirty="0" smtClean="0"/>
              <a:t>    Улучшение жилищных условий 705 гражданам, проживающим в </a:t>
            </a:r>
          </a:p>
          <a:p>
            <a:pPr eaLnBrk="1" hangingPunct="1">
              <a:lnSpc>
                <a:spcPct val="70000"/>
              </a:lnSpc>
              <a:buFontTx/>
              <a:buNone/>
            </a:pPr>
            <a:r>
              <a:rPr lang="ru-RU" sz="2000" dirty="0" smtClean="0"/>
              <a:t>аварийном жилищном фонде.</a:t>
            </a:r>
          </a:p>
          <a:p>
            <a:pPr eaLnBrk="1" hangingPunct="1">
              <a:lnSpc>
                <a:spcPct val="70000"/>
              </a:lnSpc>
              <a:buFontTx/>
              <a:buNone/>
            </a:pPr>
            <a:r>
              <a:rPr lang="ru-RU" sz="2000" dirty="0" smtClean="0"/>
              <a:t>   Снос и реконструкция 16 многоквартирных домов, признанных </a:t>
            </a:r>
          </a:p>
          <a:p>
            <a:pPr eaLnBrk="1" hangingPunct="1">
              <a:lnSpc>
                <a:spcPct val="70000"/>
              </a:lnSpc>
              <a:buFontTx/>
              <a:buNone/>
            </a:pPr>
            <a:r>
              <a:rPr lang="ru-RU" sz="2000" dirty="0" smtClean="0"/>
              <a:t>аварийными в связи с физическим износом и пострадавшими от </a:t>
            </a:r>
          </a:p>
          <a:p>
            <a:pPr eaLnBrk="1" hangingPunct="1">
              <a:lnSpc>
                <a:spcPct val="70000"/>
              </a:lnSpc>
              <a:buFontTx/>
              <a:buNone/>
            </a:pPr>
            <a:r>
              <a:rPr lang="ru-RU" sz="2000" dirty="0" smtClean="0"/>
              <a:t>стихийного бедствия.</a:t>
            </a:r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292100"/>
            <a:ext cx="8229600" cy="625475"/>
          </a:xfrm>
        </p:spPr>
        <p:txBody>
          <a:bodyPr/>
          <a:lstStyle/>
          <a:p>
            <a:pPr algn="ctr" eaLnBrk="1" hangingPunct="1">
              <a:defRPr/>
            </a:pPr>
            <a:r>
              <a:rPr lang="ru-RU" sz="2000" smtClean="0">
                <a:solidFill>
                  <a:srgbClr val="FFFF00"/>
                </a:solidFill>
                <a:latin typeface="Times New Roman" pitchFamily="18" charset="0"/>
              </a:rPr>
              <a:t>«Развитие коммунального хозяйства на 2015-2020 годы»</a:t>
            </a:r>
          </a:p>
        </p:txBody>
      </p:sp>
      <p:pic>
        <p:nvPicPr>
          <p:cNvPr id="66563" name="Picture 4" descr="img_large_4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4213" y="1341438"/>
            <a:ext cx="3743325" cy="312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6564" name="Picture 5" descr="images (47)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84438" y="4508500"/>
            <a:ext cx="3954462" cy="2233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6565" name="Picture 6" descr="images (48)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87900" y="1341438"/>
            <a:ext cx="3671888" cy="3095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0"/>
            <a:ext cx="9144000" cy="7029450"/>
          </a:xfrm>
        </p:spPr>
        <p:txBody>
          <a:bodyPr/>
          <a:lstStyle/>
          <a:p>
            <a:pPr eaLnBrk="1" hangingPunct="1">
              <a:lnSpc>
                <a:spcPct val="70000"/>
              </a:lnSpc>
            </a:pPr>
            <a:r>
              <a:rPr lang="ru-RU" sz="1200" dirty="0" smtClean="0">
                <a:solidFill>
                  <a:srgbClr val="FFFF00"/>
                </a:solidFill>
              </a:rPr>
              <a:t>Цель</a:t>
            </a:r>
          </a:p>
          <a:p>
            <a:pPr eaLnBrk="1" hangingPunct="1">
              <a:lnSpc>
                <a:spcPct val="70000"/>
              </a:lnSpc>
            </a:pPr>
            <a:endParaRPr lang="ru-RU" sz="1200" dirty="0" smtClean="0">
              <a:solidFill>
                <a:srgbClr val="FFFF00"/>
              </a:solidFill>
            </a:endParaRPr>
          </a:p>
          <a:p>
            <a:pPr eaLnBrk="1" hangingPunct="1">
              <a:lnSpc>
                <a:spcPct val="70000"/>
              </a:lnSpc>
              <a:buFontTx/>
              <a:buNone/>
            </a:pPr>
            <a:r>
              <a:rPr lang="ru-RU" sz="1200" dirty="0" smtClean="0"/>
              <a:t>    Обеспечение эффективного устойчивого функционирования и развития коммунального хозяйства. </a:t>
            </a:r>
          </a:p>
          <a:p>
            <a:pPr eaLnBrk="1" hangingPunct="1">
              <a:lnSpc>
                <a:spcPct val="70000"/>
              </a:lnSpc>
              <a:buFontTx/>
              <a:buNone/>
            </a:pPr>
            <a:r>
              <a:rPr lang="ru-RU" sz="1200" dirty="0" smtClean="0"/>
              <a:t>   Модернизация и строительство объектов коммунального хозяйства. Развитие коммунальной инфраструктуры с </a:t>
            </a:r>
          </a:p>
          <a:p>
            <a:pPr eaLnBrk="1" hangingPunct="1">
              <a:lnSpc>
                <a:spcPct val="70000"/>
              </a:lnSpc>
              <a:buFontTx/>
              <a:buNone/>
            </a:pPr>
            <a:r>
              <a:rPr lang="ru-RU" sz="1200" dirty="0" smtClean="0"/>
              <a:t>использованием </a:t>
            </a:r>
            <a:r>
              <a:rPr lang="ru-RU" sz="1200" dirty="0" err="1" smtClean="0"/>
              <a:t>энергоэффективных</a:t>
            </a:r>
            <a:r>
              <a:rPr lang="ru-RU" sz="1200" dirty="0" smtClean="0"/>
              <a:t> технологий</a:t>
            </a:r>
          </a:p>
          <a:p>
            <a:pPr eaLnBrk="1" hangingPunct="1">
              <a:lnSpc>
                <a:spcPct val="70000"/>
              </a:lnSpc>
            </a:pPr>
            <a:endParaRPr lang="ru-RU" sz="1200" dirty="0" smtClean="0"/>
          </a:p>
          <a:p>
            <a:pPr eaLnBrk="1" hangingPunct="1">
              <a:lnSpc>
                <a:spcPct val="70000"/>
              </a:lnSpc>
            </a:pPr>
            <a:r>
              <a:rPr lang="ru-RU" sz="1200" dirty="0" smtClean="0">
                <a:solidFill>
                  <a:srgbClr val="FFFF00"/>
                </a:solidFill>
              </a:rPr>
              <a:t>Целевые показатели (индикаторы) </a:t>
            </a:r>
          </a:p>
          <a:p>
            <a:pPr eaLnBrk="1" hangingPunct="1">
              <a:lnSpc>
                <a:spcPct val="70000"/>
              </a:lnSpc>
            </a:pPr>
            <a:endParaRPr lang="ru-RU" sz="1200" dirty="0" smtClean="0">
              <a:solidFill>
                <a:srgbClr val="FFFF00"/>
              </a:solidFill>
            </a:endParaRPr>
          </a:p>
          <a:p>
            <a:pPr eaLnBrk="1" hangingPunct="1">
              <a:lnSpc>
                <a:spcPct val="70000"/>
              </a:lnSpc>
              <a:buFontTx/>
              <a:buNone/>
            </a:pPr>
            <a:r>
              <a:rPr lang="ru-RU" sz="1200" dirty="0" smtClean="0"/>
              <a:t>- экономия по видам энергетических ресурсов в  натуральном и стоимостном выражении;   </a:t>
            </a:r>
          </a:p>
          <a:p>
            <a:pPr eaLnBrk="1" hangingPunct="1">
              <a:lnSpc>
                <a:spcPct val="70000"/>
              </a:lnSpc>
              <a:buFontTx/>
              <a:buNone/>
            </a:pPr>
            <a:r>
              <a:rPr lang="ru-RU" sz="1200" dirty="0" smtClean="0"/>
              <a:t>- снижение удельных расходов энергетических ресурсов, потребляемых бюджетными учреждениями,  расчеты </a:t>
            </a:r>
          </a:p>
          <a:p>
            <a:pPr eaLnBrk="1" hangingPunct="1">
              <a:lnSpc>
                <a:spcPct val="70000"/>
              </a:lnSpc>
              <a:buFontTx/>
              <a:buNone/>
            </a:pPr>
            <a:r>
              <a:rPr lang="ru-RU" sz="1200" dirty="0" smtClean="0"/>
              <a:t>   за которые осуществляются с использованием приборов учета;</a:t>
            </a:r>
          </a:p>
          <a:p>
            <a:pPr eaLnBrk="1" hangingPunct="1">
              <a:lnSpc>
                <a:spcPct val="70000"/>
              </a:lnSpc>
              <a:buFontTx/>
              <a:buNone/>
            </a:pPr>
            <a:r>
              <a:rPr lang="ru-RU" sz="1200" dirty="0" smtClean="0"/>
              <a:t>- снижение затрат организаций ТЭК на аварийные и  текущие ремонты и обслуживание оборудования;         </a:t>
            </a:r>
          </a:p>
          <a:p>
            <a:pPr eaLnBrk="1" hangingPunct="1">
              <a:lnSpc>
                <a:spcPct val="70000"/>
              </a:lnSpc>
              <a:buFontTx/>
              <a:buNone/>
            </a:pPr>
            <a:r>
              <a:rPr lang="ru-RU" sz="1200" dirty="0" smtClean="0"/>
              <a:t>- перечень целевых показателей, определенных  постановлением Правительства Российской Федерации  от 31.12.2009 N 1225;  </a:t>
            </a:r>
          </a:p>
          <a:p>
            <a:pPr eaLnBrk="1" hangingPunct="1">
              <a:lnSpc>
                <a:spcPct val="70000"/>
              </a:lnSpc>
              <a:buFontTx/>
              <a:buNone/>
            </a:pPr>
            <a:r>
              <a:rPr lang="ru-RU" sz="1200" dirty="0" smtClean="0"/>
              <a:t>- количество </a:t>
            </a:r>
            <a:r>
              <a:rPr lang="ru-RU" sz="1200" dirty="0" err="1" smtClean="0"/>
              <a:t>негазифицированных</a:t>
            </a:r>
            <a:r>
              <a:rPr lang="ru-RU" sz="1200" dirty="0" smtClean="0"/>
              <a:t> квартир в жилищном фонде;</a:t>
            </a:r>
          </a:p>
          <a:p>
            <a:pPr eaLnBrk="1" hangingPunct="1">
              <a:lnSpc>
                <a:spcPct val="70000"/>
              </a:lnSpc>
              <a:buFontTx/>
              <a:buNone/>
            </a:pPr>
            <a:r>
              <a:rPr lang="ru-RU" sz="1200" dirty="0" smtClean="0"/>
              <a:t>- удельный вес проб воды, отбор которых произведен из водопроводной сети, не отвечающих гигиеническим </a:t>
            </a:r>
          </a:p>
          <a:p>
            <a:pPr eaLnBrk="1" hangingPunct="1">
              <a:lnSpc>
                <a:spcPct val="70000"/>
              </a:lnSpc>
              <a:buFontTx/>
              <a:buNone/>
            </a:pPr>
            <a:r>
              <a:rPr lang="ru-RU" sz="1200" dirty="0" smtClean="0"/>
              <a:t>   нормативам по санитарно-химическим показателям; </a:t>
            </a:r>
          </a:p>
          <a:p>
            <a:pPr eaLnBrk="1" hangingPunct="1">
              <a:lnSpc>
                <a:spcPct val="70000"/>
              </a:lnSpc>
              <a:buFontTx/>
              <a:buNone/>
            </a:pPr>
            <a:r>
              <a:rPr lang="ru-RU" sz="1200" dirty="0" smtClean="0"/>
              <a:t>- доля уличных водопроводных  и канализационных сетей, нуждающихся в замене.</a:t>
            </a:r>
          </a:p>
          <a:p>
            <a:pPr eaLnBrk="1" hangingPunct="1">
              <a:lnSpc>
                <a:spcPct val="70000"/>
              </a:lnSpc>
            </a:pPr>
            <a:endParaRPr lang="ru-RU" sz="1200" dirty="0" smtClean="0"/>
          </a:p>
          <a:p>
            <a:pPr eaLnBrk="1" hangingPunct="1">
              <a:lnSpc>
                <a:spcPct val="70000"/>
              </a:lnSpc>
            </a:pPr>
            <a:r>
              <a:rPr lang="ru-RU" sz="1200" dirty="0" smtClean="0">
                <a:solidFill>
                  <a:srgbClr val="FFFF00"/>
                </a:solidFill>
              </a:rPr>
              <a:t>Ожидаемые конечные результаты, оценка планируемой эффективности</a:t>
            </a:r>
          </a:p>
          <a:p>
            <a:pPr eaLnBrk="1" hangingPunct="1">
              <a:lnSpc>
                <a:spcPct val="70000"/>
              </a:lnSpc>
            </a:pPr>
            <a:endParaRPr lang="ru-RU" sz="1200" dirty="0" smtClean="0"/>
          </a:p>
          <a:p>
            <a:pPr eaLnBrk="1" hangingPunct="1">
              <a:lnSpc>
                <a:spcPct val="70000"/>
              </a:lnSpc>
              <a:buFontTx/>
              <a:buNone/>
            </a:pPr>
            <a:r>
              <a:rPr lang="ru-RU" sz="1200" dirty="0" smtClean="0"/>
              <a:t>- снижение удельного веса затрат на топливо и энергию в общем объеме производства тепловой энергии   на 20%; </a:t>
            </a:r>
          </a:p>
          <a:p>
            <a:pPr eaLnBrk="1" hangingPunct="1">
              <a:lnSpc>
                <a:spcPct val="70000"/>
              </a:lnSpc>
              <a:buFontTx/>
              <a:buNone/>
            </a:pPr>
            <a:r>
              <a:rPr lang="ru-RU" sz="1200" dirty="0" smtClean="0"/>
              <a:t>- увеличение доли многоквартирных домов, в которых проведены энергетические обследования,  до 30%;    </a:t>
            </a:r>
          </a:p>
          <a:p>
            <a:pPr eaLnBrk="1" hangingPunct="1">
              <a:lnSpc>
                <a:spcPct val="70000"/>
              </a:lnSpc>
              <a:buFontTx/>
              <a:buNone/>
            </a:pPr>
            <a:r>
              <a:rPr lang="ru-RU" sz="1200" dirty="0" smtClean="0"/>
              <a:t>- увеличение доли энергосберегающих ламп в системах освещения мест общего пользования жилых домов до 90%;</a:t>
            </a:r>
          </a:p>
          <a:p>
            <a:pPr eaLnBrk="1" hangingPunct="1">
              <a:lnSpc>
                <a:spcPct val="70000"/>
              </a:lnSpc>
              <a:buFontTx/>
              <a:buNone/>
            </a:pPr>
            <a:r>
              <a:rPr lang="ru-RU" sz="1200" dirty="0" smtClean="0"/>
              <a:t>- доведение доли объемов электрической,  тепловой энергии, воды, природного газа, оплата которых </a:t>
            </a:r>
          </a:p>
          <a:p>
            <a:pPr eaLnBrk="1" hangingPunct="1">
              <a:lnSpc>
                <a:spcPct val="70000"/>
              </a:lnSpc>
              <a:buFontTx/>
              <a:buNone/>
            </a:pPr>
            <a:r>
              <a:rPr lang="ru-RU" sz="1200" dirty="0" smtClean="0"/>
              <a:t>   осуществляется с использованием  коллективных (</a:t>
            </a:r>
            <a:r>
              <a:rPr lang="ru-RU" sz="1200" dirty="0" err="1" smtClean="0"/>
              <a:t>общедомовых</a:t>
            </a:r>
            <a:r>
              <a:rPr lang="ru-RU" sz="1200" dirty="0" smtClean="0"/>
              <a:t>) приборов учета, в  общем объеме ресурсов, </a:t>
            </a:r>
          </a:p>
          <a:p>
            <a:pPr eaLnBrk="1" hangingPunct="1">
              <a:lnSpc>
                <a:spcPct val="70000"/>
              </a:lnSpc>
              <a:buFontTx/>
              <a:buNone/>
            </a:pPr>
            <a:r>
              <a:rPr lang="ru-RU" sz="1200" dirty="0" smtClean="0"/>
              <a:t>   потребляемых в   многоквартирных домах, до 100%;                    </a:t>
            </a:r>
          </a:p>
          <a:p>
            <a:pPr eaLnBrk="1" hangingPunct="1">
              <a:lnSpc>
                <a:spcPct val="70000"/>
              </a:lnSpc>
              <a:buFontTx/>
              <a:buNone/>
            </a:pPr>
            <a:r>
              <a:rPr lang="ru-RU" sz="1200" dirty="0" smtClean="0"/>
              <a:t>- уменьшение расходов бюджета на оплату топливно-энергетических ресурсов организаций социальной сферы;</a:t>
            </a:r>
          </a:p>
          <a:p>
            <a:pPr eaLnBrk="1" hangingPunct="1">
              <a:lnSpc>
                <a:spcPct val="70000"/>
              </a:lnSpc>
              <a:buFontTx/>
              <a:buNone/>
            </a:pPr>
            <a:r>
              <a:rPr lang="ru-RU" sz="1200" dirty="0" smtClean="0"/>
              <a:t>- формирование комфортной и безопасной среды жизнедеятельности населения, наиболее полно удовлетворяющей</a:t>
            </a:r>
          </a:p>
          <a:p>
            <a:pPr eaLnBrk="1" hangingPunct="1">
              <a:lnSpc>
                <a:spcPct val="70000"/>
              </a:lnSpc>
              <a:buFontTx/>
              <a:buNone/>
            </a:pPr>
            <a:r>
              <a:rPr lang="ru-RU" sz="1200" dirty="0" smtClean="0"/>
              <a:t>   материальным и духовным потребностям человека;</a:t>
            </a:r>
          </a:p>
          <a:p>
            <a:pPr eaLnBrk="1" hangingPunct="1">
              <a:lnSpc>
                <a:spcPct val="70000"/>
              </a:lnSpc>
              <a:buFontTx/>
              <a:buNone/>
            </a:pPr>
            <a:r>
              <a:rPr lang="ru-RU" sz="1200" dirty="0" smtClean="0"/>
              <a:t>- повышение уровня социального и инженерного обустройства города и обеспечение для городских жителей </a:t>
            </a:r>
          </a:p>
          <a:p>
            <a:pPr eaLnBrk="1" hangingPunct="1">
              <a:lnSpc>
                <a:spcPct val="70000"/>
              </a:lnSpc>
              <a:buFontTx/>
              <a:buNone/>
            </a:pPr>
            <a:r>
              <a:rPr lang="ru-RU" sz="1200" dirty="0" smtClean="0"/>
              <a:t>  доступности и общественно приемлемого качества базовых социальных благ;       </a:t>
            </a:r>
          </a:p>
          <a:p>
            <a:pPr eaLnBrk="1" hangingPunct="1">
              <a:lnSpc>
                <a:spcPct val="70000"/>
              </a:lnSpc>
              <a:buFontTx/>
              <a:buNone/>
            </a:pPr>
            <a:r>
              <a:rPr lang="ru-RU" sz="1200" dirty="0" smtClean="0"/>
              <a:t>- значительное снижение социальной напряженности в городе за счет улучшения водоснабжения населения,  </a:t>
            </a:r>
          </a:p>
          <a:p>
            <a:pPr eaLnBrk="1" hangingPunct="1">
              <a:lnSpc>
                <a:spcPct val="70000"/>
              </a:lnSpc>
              <a:buFontTx/>
              <a:buNone/>
            </a:pPr>
            <a:r>
              <a:rPr lang="ru-RU" sz="1200" dirty="0" smtClean="0"/>
              <a:t>   предотвращение нанесения вреда здоровью людей (снижение удельного веса проб воды, не отвечающих </a:t>
            </a:r>
          </a:p>
          <a:p>
            <a:pPr eaLnBrk="1" hangingPunct="1">
              <a:lnSpc>
                <a:spcPct val="70000"/>
              </a:lnSpc>
              <a:buFontTx/>
              <a:buNone/>
            </a:pPr>
            <a:r>
              <a:rPr lang="ru-RU" sz="1200" dirty="0" smtClean="0"/>
              <a:t>   гигиеническим нормативам по санитарно-химическим показателям, с 4% в 2010 году до 1% к 2020 г.);  </a:t>
            </a:r>
          </a:p>
          <a:p>
            <a:pPr eaLnBrk="1" hangingPunct="1">
              <a:lnSpc>
                <a:spcPct val="70000"/>
              </a:lnSpc>
              <a:buFontTx/>
              <a:buNone/>
            </a:pPr>
            <a:r>
              <a:rPr lang="ru-RU" sz="1200" dirty="0" smtClean="0"/>
              <a:t>- устранение прямых и косвенных потерь в системах водоснабжения и водоотведения (уменьшение доли уличных </a:t>
            </a:r>
          </a:p>
          <a:p>
            <a:pPr eaLnBrk="1" hangingPunct="1">
              <a:lnSpc>
                <a:spcPct val="70000"/>
              </a:lnSpc>
              <a:buFontTx/>
              <a:buNone/>
            </a:pPr>
            <a:r>
              <a:rPr lang="ru-RU" sz="1200" dirty="0" smtClean="0"/>
              <a:t>   водопроводных и канализационных сетей, нуждающихся в замене, с  35% и 43% в 2010 году соответственно до</a:t>
            </a:r>
          </a:p>
          <a:p>
            <a:pPr eaLnBrk="1" hangingPunct="1">
              <a:lnSpc>
                <a:spcPct val="70000"/>
              </a:lnSpc>
              <a:buFontTx/>
              <a:buNone/>
            </a:pPr>
            <a:r>
              <a:rPr lang="ru-RU" sz="1200" dirty="0" smtClean="0"/>
              <a:t>   28% и 39% к 2020 г.);                                         </a:t>
            </a:r>
          </a:p>
          <a:p>
            <a:pPr eaLnBrk="1" hangingPunct="1">
              <a:lnSpc>
                <a:spcPct val="70000"/>
              </a:lnSpc>
              <a:buFontTx/>
              <a:buNone/>
            </a:pPr>
            <a:r>
              <a:rPr lang="ru-RU" sz="1200" dirty="0" smtClean="0"/>
              <a:t>- предотвращение загрязнения и оздоровление главной водной артерии г. Ковров– реки </a:t>
            </a:r>
            <a:r>
              <a:rPr lang="ru-RU" sz="1200" dirty="0" err="1" smtClean="0"/>
              <a:t>Клязьма</a:t>
            </a:r>
            <a:r>
              <a:rPr lang="ru-RU" sz="1200" dirty="0" smtClean="0"/>
              <a:t> за счет </a:t>
            </a:r>
          </a:p>
          <a:p>
            <a:pPr eaLnBrk="1" hangingPunct="1">
              <a:lnSpc>
                <a:spcPct val="70000"/>
              </a:lnSpc>
              <a:buFontTx/>
              <a:buNone/>
            </a:pPr>
            <a:r>
              <a:rPr lang="ru-RU" sz="1200" dirty="0" smtClean="0"/>
              <a:t>   реконструкции очистных сооружений биологической очистки. </a:t>
            </a:r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292100"/>
            <a:ext cx="8229600" cy="1384300"/>
          </a:xfrm>
        </p:spPr>
        <p:txBody>
          <a:bodyPr/>
          <a:lstStyle/>
          <a:p>
            <a:pPr algn="ctr" eaLnBrk="1" hangingPunct="1">
              <a:defRPr/>
            </a:pPr>
            <a:r>
              <a:rPr lang="ru-RU" sz="2000" smtClean="0">
                <a:solidFill>
                  <a:srgbClr val="FFFF00"/>
                </a:solidFill>
                <a:latin typeface="Times New Roman" pitchFamily="18" charset="0"/>
              </a:rPr>
              <a:t>«</a:t>
            </a:r>
            <a:r>
              <a:rPr lang="ru-RU" sz="2000" b="1" smtClean="0">
                <a:solidFill>
                  <a:srgbClr val="FFFF00"/>
                </a:solidFill>
                <a:latin typeface="Times New Roman" pitchFamily="18" charset="0"/>
              </a:rPr>
              <a:t>Благоустройство и охрана </a:t>
            </a:r>
            <a:br>
              <a:rPr lang="ru-RU" sz="2000" b="1" smtClean="0">
                <a:solidFill>
                  <a:srgbClr val="FFFF00"/>
                </a:solidFill>
                <a:latin typeface="Times New Roman" pitchFamily="18" charset="0"/>
              </a:rPr>
            </a:br>
            <a:r>
              <a:rPr lang="ru-RU" sz="2000" b="1" smtClean="0">
                <a:solidFill>
                  <a:srgbClr val="FFFF00"/>
                </a:solidFill>
                <a:latin typeface="Times New Roman" pitchFamily="18" charset="0"/>
              </a:rPr>
              <a:t>окружающей среды </a:t>
            </a:r>
            <a:br>
              <a:rPr lang="ru-RU" sz="2000" b="1" smtClean="0">
                <a:solidFill>
                  <a:srgbClr val="FFFF00"/>
                </a:solidFill>
                <a:latin typeface="Times New Roman" pitchFamily="18" charset="0"/>
              </a:rPr>
            </a:br>
            <a:r>
              <a:rPr lang="ru-RU" sz="2000" b="1" smtClean="0">
                <a:solidFill>
                  <a:srgbClr val="FFFF00"/>
                </a:solidFill>
                <a:latin typeface="Times New Roman" pitchFamily="18" charset="0"/>
              </a:rPr>
              <a:t>на 2015-2020 годы»</a:t>
            </a:r>
          </a:p>
        </p:txBody>
      </p:sp>
      <p:pic>
        <p:nvPicPr>
          <p:cNvPr id="68611" name="Picture 13" descr="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8313" y="1484313"/>
            <a:ext cx="8280400" cy="4537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079500" y="2133600"/>
            <a:ext cx="8064500" cy="5300663"/>
          </a:xfrm>
        </p:spPr>
        <p:txBody>
          <a:bodyPr/>
          <a:lstStyle/>
          <a:p>
            <a:pPr lvl="1" eaLnBrk="1" hangingPunct="1">
              <a:lnSpc>
                <a:spcPct val="70000"/>
              </a:lnSpc>
              <a:buFont typeface="Tahoma" pitchFamily="34" charset="0"/>
              <a:buNone/>
            </a:pPr>
            <a:r>
              <a:rPr lang="ru-RU" sz="2000" dirty="0" smtClean="0"/>
              <a:t>   Объем межбюджетных трансфертов из областного бюджета  в </a:t>
            </a:r>
          </a:p>
          <a:p>
            <a:pPr lvl="1" eaLnBrk="1" hangingPunct="1">
              <a:lnSpc>
                <a:spcPct val="70000"/>
              </a:lnSpc>
              <a:buFont typeface="Tahoma" pitchFamily="34" charset="0"/>
              <a:buNone/>
            </a:pPr>
            <a:r>
              <a:rPr lang="ru-RU" sz="2000" dirty="0" smtClean="0"/>
              <a:t>проекте   городского   бюджета   на   2017-2019   годы  </a:t>
            </a:r>
          </a:p>
          <a:p>
            <a:pPr lvl="1" eaLnBrk="1" hangingPunct="1">
              <a:lnSpc>
                <a:spcPct val="70000"/>
              </a:lnSpc>
              <a:buFont typeface="Tahoma" pitchFamily="34" charset="0"/>
              <a:buNone/>
            </a:pPr>
            <a:r>
              <a:rPr lang="ru-RU" sz="2000" dirty="0" smtClean="0"/>
              <a:t>предусмотрен   в   соответствии   с   проектом   Закона  </a:t>
            </a:r>
          </a:p>
          <a:p>
            <a:pPr lvl="1" eaLnBrk="1" hangingPunct="1">
              <a:lnSpc>
                <a:spcPct val="70000"/>
              </a:lnSpc>
              <a:buFont typeface="Tahoma" pitchFamily="34" charset="0"/>
              <a:buNone/>
            </a:pPr>
            <a:r>
              <a:rPr lang="ru-RU" sz="2000" dirty="0" smtClean="0"/>
              <a:t>Владимирской области  «Об областном бюджете на 2017 год и </a:t>
            </a:r>
          </a:p>
          <a:p>
            <a:pPr lvl="1" eaLnBrk="1" hangingPunct="1">
              <a:lnSpc>
                <a:spcPct val="70000"/>
              </a:lnSpc>
              <a:buFont typeface="Tahoma" pitchFamily="34" charset="0"/>
              <a:buNone/>
            </a:pPr>
            <a:r>
              <a:rPr lang="ru-RU" sz="2000" dirty="0" smtClean="0"/>
              <a:t>на плановый период 2018-2019 годов» от 10.11.2016. </a:t>
            </a:r>
          </a:p>
          <a:p>
            <a:pPr lvl="1" eaLnBrk="1" hangingPunct="1">
              <a:lnSpc>
                <a:spcPct val="70000"/>
              </a:lnSpc>
              <a:buFont typeface="Tahoma" pitchFamily="34" charset="0"/>
              <a:buNone/>
            </a:pPr>
            <a:endParaRPr lang="ru-RU" sz="2000" dirty="0" smtClean="0"/>
          </a:p>
          <a:p>
            <a:pPr lvl="1" eaLnBrk="1" hangingPunct="1">
              <a:lnSpc>
                <a:spcPct val="70000"/>
              </a:lnSpc>
              <a:buFont typeface="Tahoma" pitchFamily="34" charset="0"/>
              <a:buNone/>
            </a:pPr>
            <a:r>
              <a:rPr lang="ru-RU" sz="2000" dirty="0" smtClean="0"/>
              <a:t>   Расходы городского бюджета на 2017-2019 годы сформированы </a:t>
            </a:r>
          </a:p>
          <a:p>
            <a:pPr lvl="1" eaLnBrk="1" hangingPunct="1">
              <a:lnSpc>
                <a:spcPct val="70000"/>
              </a:lnSpc>
              <a:buFont typeface="Tahoma" pitchFamily="34" charset="0"/>
              <a:buNone/>
            </a:pPr>
            <a:r>
              <a:rPr lang="ru-RU" sz="2000" dirty="0" smtClean="0"/>
              <a:t>на основе планового реестра расходных обязательств бюджета </a:t>
            </a:r>
          </a:p>
          <a:p>
            <a:pPr lvl="1" eaLnBrk="1" hangingPunct="1">
              <a:lnSpc>
                <a:spcPct val="70000"/>
              </a:lnSpc>
              <a:buFont typeface="Tahoma" pitchFamily="34" charset="0"/>
              <a:buNone/>
            </a:pPr>
            <a:r>
              <a:rPr lang="ru-RU" sz="2000" dirty="0" smtClean="0"/>
              <a:t>города </a:t>
            </a:r>
            <a:r>
              <a:rPr lang="ru-RU" sz="2000" dirty="0" err="1" smtClean="0"/>
              <a:t>Коврова</a:t>
            </a:r>
            <a:r>
              <a:rPr lang="ru-RU" sz="2000" dirty="0" smtClean="0"/>
              <a:t>. </a:t>
            </a:r>
          </a:p>
          <a:p>
            <a:pPr lvl="1" eaLnBrk="1" hangingPunct="1">
              <a:lnSpc>
                <a:spcPct val="70000"/>
              </a:lnSpc>
              <a:buFont typeface="Tahoma" pitchFamily="34" charset="0"/>
              <a:buNone/>
            </a:pPr>
            <a:endParaRPr lang="ru-RU" sz="2000" dirty="0" smtClean="0"/>
          </a:p>
          <a:p>
            <a:pPr lvl="1" eaLnBrk="1" hangingPunct="1">
              <a:lnSpc>
                <a:spcPct val="70000"/>
              </a:lnSpc>
              <a:buFont typeface="Tahoma" pitchFamily="34" charset="0"/>
              <a:buNone/>
            </a:pPr>
            <a:r>
              <a:rPr lang="ru-RU" sz="2000" dirty="0" smtClean="0"/>
              <a:t>   В    целях    повышения    результативности  бюджетных</a:t>
            </a:r>
          </a:p>
          <a:p>
            <a:pPr lvl="1" eaLnBrk="1" hangingPunct="1">
              <a:lnSpc>
                <a:spcPct val="70000"/>
              </a:lnSpc>
              <a:buFont typeface="Tahoma" pitchFamily="34" charset="0"/>
              <a:buNone/>
            </a:pPr>
            <a:r>
              <a:rPr lang="ru-RU" sz="2000" dirty="0" smtClean="0"/>
              <a:t>расходов   их  формирование осуществлялось  в  соответствии  с </a:t>
            </a:r>
          </a:p>
          <a:p>
            <a:pPr lvl="1" eaLnBrk="1" hangingPunct="1">
              <a:lnSpc>
                <a:spcPct val="70000"/>
              </a:lnSpc>
              <a:buFont typeface="Tahoma" pitchFamily="34" charset="0"/>
              <a:buNone/>
            </a:pPr>
            <a:r>
              <a:rPr lang="ru-RU" sz="2000" dirty="0" smtClean="0"/>
              <a:t>применением программно-целевого метода планирования. </a:t>
            </a:r>
          </a:p>
          <a:p>
            <a:pPr lvl="1" eaLnBrk="1" hangingPunct="1">
              <a:lnSpc>
                <a:spcPct val="70000"/>
              </a:lnSpc>
              <a:buFont typeface="Tahoma" pitchFamily="34" charset="0"/>
              <a:buNone/>
            </a:pPr>
            <a:endParaRPr lang="ru-RU" sz="2000" dirty="0" smtClean="0"/>
          </a:p>
          <a:p>
            <a:pPr eaLnBrk="1" hangingPunct="1">
              <a:lnSpc>
                <a:spcPct val="70000"/>
              </a:lnSpc>
              <a:buFontTx/>
              <a:buNone/>
            </a:pPr>
            <a:r>
              <a:rPr lang="ru-RU" sz="2000" dirty="0" smtClean="0"/>
              <a:t>	     Доля программных расходов в 2017 году составит 88 % в </a:t>
            </a:r>
          </a:p>
          <a:p>
            <a:pPr eaLnBrk="1" hangingPunct="1">
              <a:lnSpc>
                <a:spcPct val="70000"/>
              </a:lnSpc>
              <a:buFontTx/>
              <a:buNone/>
            </a:pPr>
            <a:r>
              <a:rPr lang="ru-RU" sz="2000" dirty="0" smtClean="0"/>
              <a:t>       общем  объеме  расходов городского бюджета.</a:t>
            </a:r>
          </a:p>
        </p:txBody>
      </p:sp>
      <p:pic>
        <p:nvPicPr>
          <p:cNvPr id="34819" name="Picture 4" descr="images (21)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950" y="260350"/>
            <a:ext cx="1511300" cy="1655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5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5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5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56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56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56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56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56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56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56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56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56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56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56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56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560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560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560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2560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560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560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2560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560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560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2560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560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560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2560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560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2560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2560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2560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2560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2560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2560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2560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2560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2560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2560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3" grpId="0" build="p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pPr eaLnBrk="1" hangingPunct="1">
              <a:lnSpc>
                <a:spcPct val="70000"/>
              </a:lnSpc>
            </a:pPr>
            <a:r>
              <a:rPr lang="ru-RU" sz="1200" dirty="0" smtClean="0">
                <a:solidFill>
                  <a:srgbClr val="FFFF00"/>
                </a:solidFill>
              </a:rPr>
              <a:t>Цель</a:t>
            </a:r>
          </a:p>
          <a:p>
            <a:pPr eaLnBrk="1" hangingPunct="1">
              <a:lnSpc>
                <a:spcPct val="70000"/>
              </a:lnSpc>
              <a:buFontTx/>
              <a:buNone/>
            </a:pPr>
            <a:r>
              <a:rPr lang="ru-RU" sz="900" dirty="0" smtClean="0"/>
              <a:t>    </a:t>
            </a:r>
            <a:r>
              <a:rPr lang="ru-RU" sz="1200" dirty="0" smtClean="0"/>
              <a:t>Совершенствование системы комплексного благоустройства  на территории муниципального образования город </a:t>
            </a:r>
          </a:p>
          <a:p>
            <a:pPr eaLnBrk="1" hangingPunct="1">
              <a:lnSpc>
                <a:spcPct val="70000"/>
              </a:lnSpc>
              <a:buFontTx/>
              <a:buNone/>
            </a:pPr>
            <a:r>
              <a:rPr lang="ru-RU" sz="1200" dirty="0" smtClean="0"/>
              <a:t>Ковров, улучшение качества окружающей среды города, стабилизация экологической  обстановки и обеспечение </a:t>
            </a:r>
          </a:p>
          <a:p>
            <a:pPr eaLnBrk="1" hangingPunct="1">
              <a:lnSpc>
                <a:spcPct val="70000"/>
              </a:lnSpc>
              <a:buFontTx/>
              <a:buNone/>
            </a:pPr>
            <a:r>
              <a:rPr lang="ru-RU" sz="1200" dirty="0" smtClean="0"/>
              <a:t>экологической безопасности жителей города.</a:t>
            </a:r>
          </a:p>
          <a:p>
            <a:pPr eaLnBrk="1" hangingPunct="1">
              <a:lnSpc>
                <a:spcPct val="70000"/>
              </a:lnSpc>
              <a:buFontTx/>
              <a:buNone/>
            </a:pPr>
            <a:endParaRPr lang="ru-RU" sz="1200" dirty="0" smtClean="0"/>
          </a:p>
          <a:p>
            <a:pPr eaLnBrk="1" hangingPunct="1">
              <a:lnSpc>
                <a:spcPct val="70000"/>
              </a:lnSpc>
            </a:pPr>
            <a:r>
              <a:rPr lang="ru-RU" sz="1300" dirty="0" smtClean="0">
                <a:solidFill>
                  <a:srgbClr val="FFFF00"/>
                </a:solidFill>
              </a:rPr>
              <a:t>Целевые показатели (индикаторы)</a:t>
            </a:r>
          </a:p>
          <a:p>
            <a:pPr eaLnBrk="1" hangingPunct="1">
              <a:lnSpc>
                <a:spcPct val="70000"/>
              </a:lnSpc>
              <a:buFontTx/>
              <a:buNone/>
            </a:pPr>
            <a:r>
              <a:rPr lang="ru-RU" sz="1300" dirty="0" smtClean="0"/>
              <a:t>- </a:t>
            </a:r>
            <a:r>
              <a:rPr lang="ru-RU" sz="1200" dirty="0" smtClean="0"/>
              <a:t>количество несанкционированных мест размещения отходов производства и потребления;</a:t>
            </a:r>
          </a:p>
          <a:p>
            <a:pPr eaLnBrk="1" hangingPunct="1">
              <a:lnSpc>
                <a:spcPct val="70000"/>
              </a:lnSpc>
              <a:buFontTx/>
              <a:buNone/>
            </a:pPr>
            <a:r>
              <a:rPr lang="ru-RU" sz="1200" dirty="0" smtClean="0"/>
              <a:t>- количество деревьев, кустарников, цветников на территории города;</a:t>
            </a:r>
          </a:p>
          <a:p>
            <a:pPr eaLnBrk="1" hangingPunct="1">
              <a:lnSpc>
                <a:spcPct val="70000"/>
              </a:lnSpc>
              <a:buFontTx/>
              <a:buNone/>
            </a:pPr>
            <a:r>
              <a:rPr lang="ru-RU" sz="1200" dirty="0" smtClean="0"/>
              <a:t>- количество договоров на вывоз отходов со специализированной организацией, заключенных с объектами малого </a:t>
            </a:r>
          </a:p>
          <a:p>
            <a:pPr eaLnBrk="1" hangingPunct="1">
              <a:lnSpc>
                <a:spcPct val="70000"/>
              </a:lnSpc>
              <a:buFontTx/>
              <a:buNone/>
            </a:pPr>
            <a:r>
              <a:rPr lang="ru-RU" sz="1200" dirty="0" smtClean="0"/>
              <a:t>  предпринимательства, жителями частного сектора, садово-огородническими обществами и гаражными кооперативами;</a:t>
            </a:r>
          </a:p>
          <a:p>
            <a:pPr eaLnBrk="1" hangingPunct="1">
              <a:lnSpc>
                <a:spcPct val="70000"/>
              </a:lnSpc>
              <a:buFontTx/>
              <a:buNone/>
            </a:pPr>
            <a:r>
              <a:rPr lang="ru-RU" sz="1200" dirty="0" smtClean="0"/>
              <a:t>- уменьшение количества поступающих обращений  от населения на состояние объектов благоустройства и территории </a:t>
            </a:r>
          </a:p>
          <a:p>
            <a:pPr eaLnBrk="1" hangingPunct="1">
              <a:lnSpc>
                <a:spcPct val="70000"/>
              </a:lnSpc>
              <a:buFontTx/>
              <a:buNone/>
            </a:pPr>
            <a:r>
              <a:rPr lang="ru-RU" sz="1200" dirty="0" smtClean="0"/>
              <a:t>  города;</a:t>
            </a:r>
          </a:p>
          <a:p>
            <a:pPr eaLnBrk="1" hangingPunct="1">
              <a:lnSpc>
                <a:spcPct val="70000"/>
              </a:lnSpc>
              <a:buFontTx/>
              <a:buNone/>
            </a:pPr>
            <a:r>
              <a:rPr lang="ru-RU" sz="1200" dirty="0" smtClean="0"/>
              <a:t>- количество приобретаемых пластиковых,  металлических  контейнеров  для   сбора   твердых бытовых отходов,  урн  для  мусора,</a:t>
            </a:r>
          </a:p>
          <a:p>
            <a:pPr eaLnBrk="1" hangingPunct="1">
              <a:lnSpc>
                <a:spcPct val="70000"/>
              </a:lnSpc>
              <a:buFontTx/>
              <a:buNone/>
            </a:pPr>
            <a:r>
              <a:rPr lang="ru-RU" sz="1200" dirty="0" smtClean="0"/>
              <a:t>- покупка техники  для организации санитарной очистки территории  города </a:t>
            </a:r>
            <a:r>
              <a:rPr lang="ru-RU" sz="1200" dirty="0" err="1" smtClean="0"/>
              <a:t>Коврова</a:t>
            </a:r>
            <a:r>
              <a:rPr lang="ru-RU" sz="1200" dirty="0" smtClean="0"/>
              <a:t> и вывоза твердых бытовых   отходов,</a:t>
            </a:r>
          </a:p>
          <a:p>
            <a:pPr eaLnBrk="1" hangingPunct="1">
              <a:lnSpc>
                <a:spcPct val="70000"/>
              </a:lnSpc>
              <a:buFontTx/>
              <a:buNone/>
            </a:pPr>
            <a:r>
              <a:rPr lang="ru-RU" sz="1200" dirty="0" smtClean="0"/>
              <a:t>- объемы собранного и вывезенного мусора  в  рамках проведения работ  по  очистке  территории  города </a:t>
            </a:r>
            <a:r>
              <a:rPr lang="ru-RU" sz="1200" dirty="0" err="1" smtClean="0"/>
              <a:t>Коврова</a:t>
            </a:r>
            <a:r>
              <a:rPr lang="ru-RU" sz="1200" dirty="0" smtClean="0"/>
              <a:t> от  мусора. </a:t>
            </a:r>
          </a:p>
          <a:p>
            <a:pPr eaLnBrk="1" hangingPunct="1">
              <a:lnSpc>
                <a:spcPct val="70000"/>
              </a:lnSpc>
              <a:buFontTx/>
              <a:buChar char="-"/>
            </a:pPr>
            <a:endParaRPr lang="ru-RU" sz="1200" dirty="0" smtClean="0"/>
          </a:p>
          <a:p>
            <a:pPr eaLnBrk="1" hangingPunct="1">
              <a:lnSpc>
                <a:spcPct val="70000"/>
              </a:lnSpc>
            </a:pPr>
            <a:r>
              <a:rPr lang="ru-RU" sz="1300" dirty="0" smtClean="0">
                <a:solidFill>
                  <a:srgbClr val="FFFF00"/>
                </a:solidFill>
              </a:rPr>
              <a:t>Ожидаемые конечные результаты, оценка планируемой эффективности</a:t>
            </a:r>
          </a:p>
          <a:p>
            <a:pPr eaLnBrk="1" hangingPunct="1">
              <a:lnSpc>
                <a:spcPct val="70000"/>
              </a:lnSpc>
              <a:buFontTx/>
              <a:buNone/>
            </a:pPr>
            <a:r>
              <a:rPr lang="ru-RU" sz="1300" dirty="0" smtClean="0"/>
              <a:t>- </a:t>
            </a:r>
            <a:r>
              <a:rPr lang="ru-RU" sz="1200" dirty="0" smtClean="0"/>
              <a:t>обеспечение экологической безопасности и благоприятной экологической обстановки на территории города </a:t>
            </a:r>
            <a:r>
              <a:rPr lang="ru-RU" sz="1200" dirty="0" err="1" smtClean="0"/>
              <a:t>Коврова</a:t>
            </a:r>
            <a:r>
              <a:rPr lang="ru-RU" sz="1200" dirty="0" smtClean="0"/>
              <a:t>,</a:t>
            </a:r>
          </a:p>
          <a:p>
            <a:pPr eaLnBrk="1" hangingPunct="1">
              <a:lnSpc>
                <a:spcPct val="70000"/>
              </a:lnSpc>
              <a:buFontTx/>
              <a:buNone/>
            </a:pPr>
            <a:r>
              <a:rPr lang="ru-RU" sz="1200" dirty="0" smtClean="0"/>
              <a:t>- снижение негативного воздействия отходов на окружающую среду, </a:t>
            </a:r>
          </a:p>
          <a:p>
            <a:pPr eaLnBrk="1" hangingPunct="1">
              <a:lnSpc>
                <a:spcPct val="70000"/>
              </a:lnSpc>
              <a:buFontTx/>
              <a:buNone/>
            </a:pPr>
            <a:r>
              <a:rPr lang="ru-RU" sz="1200" dirty="0" smtClean="0"/>
              <a:t>- сокращение числа несанкционированных свалок на территории города, </a:t>
            </a:r>
          </a:p>
          <a:p>
            <a:pPr eaLnBrk="1" hangingPunct="1">
              <a:lnSpc>
                <a:spcPct val="70000"/>
              </a:lnSpc>
              <a:buFontTx/>
              <a:buNone/>
            </a:pPr>
            <a:r>
              <a:rPr lang="ru-RU" sz="1200" dirty="0" smtClean="0"/>
              <a:t>- решение проблемы сбора, хранения, транспортировки и утилизации отработанных люминесцентных ламп, </a:t>
            </a:r>
          </a:p>
          <a:p>
            <a:pPr eaLnBrk="1" hangingPunct="1">
              <a:lnSpc>
                <a:spcPct val="70000"/>
              </a:lnSpc>
              <a:buFontTx/>
              <a:buNone/>
            </a:pPr>
            <a:r>
              <a:rPr lang="ru-RU" sz="1200" dirty="0" smtClean="0"/>
              <a:t>- благоустройство зон рекреации города,</a:t>
            </a:r>
          </a:p>
          <a:p>
            <a:pPr eaLnBrk="1" hangingPunct="1">
              <a:lnSpc>
                <a:spcPct val="70000"/>
              </a:lnSpc>
              <a:buFontTx/>
              <a:buNone/>
            </a:pPr>
            <a:r>
              <a:rPr lang="ru-RU" sz="1200" dirty="0" smtClean="0"/>
              <a:t>- озеленение территории города </a:t>
            </a:r>
            <a:r>
              <a:rPr lang="ru-RU" sz="1200" dirty="0" err="1" smtClean="0"/>
              <a:t>Коврова</a:t>
            </a:r>
            <a:r>
              <a:rPr lang="ru-RU" sz="1200" dirty="0" smtClean="0"/>
              <a:t>,</a:t>
            </a:r>
          </a:p>
          <a:p>
            <a:pPr eaLnBrk="1" hangingPunct="1">
              <a:lnSpc>
                <a:spcPct val="70000"/>
              </a:lnSpc>
              <a:buFontTx/>
              <a:buNone/>
            </a:pPr>
            <a:r>
              <a:rPr lang="ru-RU" sz="1200" dirty="0" smtClean="0"/>
              <a:t>- повышение экологической культуры подрастающего поколения,</a:t>
            </a:r>
          </a:p>
          <a:p>
            <a:pPr eaLnBrk="1" hangingPunct="1">
              <a:lnSpc>
                <a:spcPct val="70000"/>
              </a:lnSpc>
              <a:buFontTx/>
              <a:buNone/>
            </a:pPr>
            <a:r>
              <a:rPr lang="ru-RU" sz="1200" dirty="0" smtClean="0"/>
              <a:t>-единое управление комплексным благоустройством района,</a:t>
            </a:r>
          </a:p>
          <a:p>
            <a:pPr eaLnBrk="1" hangingPunct="1">
              <a:lnSpc>
                <a:spcPct val="70000"/>
              </a:lnSpc>
              <a:buFontTx/>
              <a:buNone/>
            </a:pPr>
            <a:r>
              <a:rPr lang="ru-RU" sz="1200" dirty="0" smtClean="0"/>
              <a:t>- определение перспективы улучшения благоустройства города,</a:t>
            </a:r>
          </a:p>
          <a:p>
            <a:pPr eaLnBrk="1" hangingPunct="1">
              <a:lnSpc>
                <a:spcPct val="70000"/>
              </a:lnSpc>
              <a:buFontTx/>
              <a:buNone/>
            </a:pPr>
            <a:r>
              <a:rPr lang="ru-RU" sz="1200" dirty="0" smtClean="0"/>
              <a:t>- создание условий для работы и отдыха жителей города,</a:t>
            </a:r>
          </a:p>
          <a:p>
            <a:pPr eaLnBrk="1" hangingPunct="1">
              <a:lnSpc>
                <a:spcPct val="70000"/>
              </a:lnSpc>
              <a:buFontTx/>
              <a:buNone/>
            </a:pPr>
            <a:r>
              <a:rPr lang="ru-RU" sz="1200" dirty="0" smtClean="0"/>
              <a:t>- улучшение состояния территорий муниципального образования г. Ковров,</a:t>
            </a:r>
          </a:p>
          <a:p>
            <a:pPr eaLnBrk="1" hangingPunct="1">
              <a:lnSpc>
                <a:spcPct val="70000"/>
              </a:lnSpc>
              <a:buFontTx/>
              <a:buNone/>
            </a:pPr>
            <a:r>
              <a:rPr lang="ru-RU" sz="1200" dirty="0" smtClean="0"/>
              <a:t>- привитие жителям района любви и уважения к родной земле, к соблюдению чистоты и порядка на территории города,</a:t>
            </a:r>
          </a:p>
          <a:p>
            <a:pPr eaLnBrk="1" hangingPunct="1">
              <a:lnSpc>
                <a:spcPct val="70000"/>
              </a:lnSpc>
              <a:buFontTx/>
              <a:buNone/>
            </a:pPr>
            <a:r>
              <a:rPr lang="ru-RU" sz="1200" dirty="0" smtClean="0"/>
              <a:t>- улучшение состояния качества окружающей природной среды на территории МО г.Ковров за счет проведения </a:t>
            </a:r>
          </a:p>
          <a:p>
            <a:pPr eaLnBrk="1" hangingPunct="1">
              <a:lnSpc>
                <a:spcPct val="70000"/>
              </a:lnSpc>
              <a:buFontTx/>
              <a:buNone/>
            </a:pPr>
            <a:r>
              <a:rPr lang="ru-RU" sz="1200" dirty="0" smtClean="0"/>
              <a:t>   органами местного самоуправления ряда мероприятий, направленных на благоустройство,  уборку и содержание </a:t>
            </a:r>
          </a:p>
          <a:p>
            <a:pPr eaLnBrk="1" hangingPunct="1">
              <a:lnSpc>
                <a:spcPct val="70000"/>
              </a:lnSpc>
              <a:buFontTx/>
              <a:buNone/>
            </a:pPr>
            <a:r>
              <a:rPr lang="ru-RU" sz="1200" dirty="0" smtClean="0"/>
              <a:t>   территории города.</a:t>
            </a:r>
          </a:p>
          <a:p>
            <a:pPr eaLnBrk="1" hangingPunct="1">
              <a:lnSpc>
                <a:spcPct val="70000"/>
              </a:lnSpc>
            </a:pPr>
            <a:r>
              <a:rPr lang="ru-RU" sz="1200" dirty="0" smtClean="0">
                <a:solidFill>
                  <a:srgbClr val="FFFF00"/>
                </a:solidFill>
              </a:rPr>
              <a:t>Показатели социально-экономической эффективности:</a:t>
            </a:r>
          </a:p>
          <a:p>
            <a:pPr eaLnBrk="1" hangingPunct="1">
              <a:lnSpc>
                <a:spcPct val="70000"/>
              </a:lnSpc>
              <a:buFontTx/>
              <a:buNone/>
            </a:pPr>
            <a:r>
              <a:rPr lang="ru-RU" sz="1200" dirty="0" smtClean="0"/>
              <a:t> - создание комфортной среды для проживания населения, положительное воздействие на экономику, социальную сферу</a:t>
            </a:r>
          </a:p>
          <a:p>
            <a:pPr eaLnBrk="1" hangingPunct="1">
              <a:lnSpc>
                <a:spcPct val="70000"/>
              </a:lnSpc>
              <a:buFontTx/>
              <a:buNone/>
            </a:pPr>
            <a:r>
              <a:rPr lang="ru-RU" sz="1200" dirty="0" smtClean="0"/>
              <a:t>   и экологическую ситуацию муниципального образования;</a:t>
            </a:r>
          </a:p>
          <a:p>
            <a:pPr eaLnBrk="1" hangingPunct="1">
              <a:lnSpc>
                <a:spcPct val="70000"/>
              </a:lnSpc>
              <a:buFontTx/>
              <a:buNone/>
            </a:pPr>
            <a:r>
              <a:rPr lang="ru-RU" sz="1200" dirty="0" smtClean="0"/>
              <a:t> - ликвидация стихийных свалок и мусора с улиц города не менее чем на 3 000 тыс. рублей в год;</a:t>
            </a:r>
          </a:p>
          <a:p>
            <a:pPr eaLnBrk="1" hangingPunct="1">
              <a:lnSpc>
                <a:spcPct val="70000"/>
              </a:lnSpc>
              <a:buFontTx/>
              <a:buNone/>
            </a:pPr>
            <a:r>
              <a:rPr lang="ru-RU" sz="1200" dirty="0" smtClean="0"/>
              <a:t>- строительство единой системы ливневой канализации в городе положительно отразится на состоянии поверхностных</a:t>
            </a:r>
          </a:p>
          <a:p>
            <a:pPr eaLnBrk="1" hangingPunct="1">
              <a:lnSpc>
                <a:spcPct val="70000"/>
              </a:lnSpc>
              <a:buFontTx/>
              <a:buNone/>
            </a:pPr>
            <a:r>
              <a:rPr lang="ru-RU" sz="1200" dirty="0" smtClean="0"/>
              <a:t>   водоемов и на состоянии городских магистралей. </a:t>
            </a:r>
          </a:p>
        </p:txBody>
      </p: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292100"/>
            <a:ext cx="8229600" cy="1384300"/>
          </a:xfrm>
        </p:spPr>
        <p:txBody>
          <a:bodyPr/>
          <a:lstStyle/>
          <a:p>
            <a:pPr algn="ctr" eaLnBrk="1" hangingPunct="1">
              <a:defRPr/>
            </a:pPr>
            <a:r>
              <a:rPr lang="ru-RU" sz="2000" b="1" dirty="0" smtClean="0">
                <a:solidFill>
                  <a:srgbClr val="FFFF00"/>
                </a:solidFill>
                <a:latin typeface="Times New Roman" pitchFamily="18" charset="0"/>
              </a:rPr>
              <a:t>«РАЗВИТИЕ ФИЗИЧЕСКОЙ КУЛЬТУРЫ И СПОРТА </a:t>
            </a:r>
            <a:br>
              <a:rPr lang="ru-RU" sz="2000" b="1" dirty="0" smtClean="0">
                <a:solidFill>
                  <a:srgbClr val="FFFF00"/>
                </a:solidFill>
                <a:latin typeface="Times New Roman" pitchFamily="18" charset="0"/>
              </a:rPr>
            </a:br>
            <a:r>
              <a:rPr lang="ru-RU" sz="2000" b="1" dirty="0" smtClean="0">
                <a:solidFill>
                  <a:srgbClr val="FFFF00"/>
                </a:solidFill>
                <a:latin typeface="Times New Roman" pitchFamily="18" charset="0"/>
              </a:rPr>
              <a:t>ГОРОДА КОВРОВА НА 2015-2020 ГОДЫ»</a:t>
            </a:r>
          </a:p>
        </p:txBody>
      </p:sp>
      <p:pic>
        <p:nvPicPr>
          <p:cNvPr id="70659" name="Picture 5" descr="Ia_Vibirayu_Spor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288" y="1773238"/>
            <a:ext cx="8105775" cy="4824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88913"/>
            <a:ext cx="9144000" cy="6669087"/>
          </a:xfrm>
        </p:spPr>
        <p:txBody>
          <a:bodyPr/>
          <a:lstStyle/>
          <a:p>
            <a:pPr eaLnBrk="1" hangingPunct="1">
              <a:lnSpc>
                <a:spcPct val="70000"/>
              </a:lnSpc>
            </a:pPr>
            <a:r>
              <a:rPr lang="ru-RU" sz="1600" dirty="0" smtClean="0">
                <a:solidFill>
                  <a:srgbClr val="FFFF00"/>
                </a:solidFill>
              </a:rPr>
              <a:t>Цель</a:t>
            </a:r>
          </a:p>
          <a:p>
            <a:pPr eaLnBrk="1" hangingPunct="1">
              <a:lnSpc>
                <a:spcPct val="70000"/>
              </a:lnSpc>
              <a:buFontTx/>
              <a:buNone/>
            </a:pPr>
            <a:r>
              <a:rPr lang="ru-RU" sz="1600" dirty="0" smtClean="0"/>
              <a:t>- создание условий для занятий населения физической культурой и спортом</a:t>
            </a:r>
          </a:p>
          <a:p>
            <a:pPr eaLnBrk="1" hangingPunct="1">
              <a:lnSpc>
                <a:spcPct val="70000"/>
              </a:lnSpc>
              <a:buFontTx/>
              <a:buNone/>
            </a:pPr>
            <a:endParaRPr lang="ru-RU" sz="1600" dirty="0" smtClean="0"/>
          </a:p>
          <a:p>
            <a:pPr eaLnBrk="1" hangingPunct="1">
              <a:lnSpc>
                <a:spcPct val="70000"/>
              </a:lnSpc>
            </a:pPr>
            <a:r>
              <a:rPr lang="ru-RU" sz="1600" dirty="0" smtClean="0">
                <a:solidFill>
                  <a:srgbClr val="FFFF00"/>
                </a:solidFill>
              </a:rPr>
              <a:t>Целевые показатели (индикаторы)</a:t>
            </a:r>
          </a:p>
          <a:p>
            <a:pPr eaLnBrk="1" hangingPunct="1">
              <a:lnSpc>
                <a:spcPct val="70000"/>
              </a:lnSpc>
            </a:pPr>
            <a:endParaRPr lang="ru-RU" sz="1600" dirty="0" smtClean="0">
              <a:solidFill>
                <a:srgbClr val="FFFF00"/>
              </a:solidFill>
            </a:endParaRPr>
          </a:p>
          <a:p>
            <a:pPr eaLnBrk="1" hangingPunct="1">
              <a:lnSpc>
                <a:spcPct val="70000"/>
              </a:lnSpc>
              <a:buFontTx/>
              <a:buNone/>
            </a:pPr>
            <a:r>
              <a:rPr lang="ru-RU" sz="1600" dirty="0" smtClean="0"/>
              <a:t>- доля граждан города </a:t>
            </a:r>
            <a:r>
              <a:rPr lang="ru-RU" sz="1600" dirty="0" err="1" smtClean="0"/>
              <a:t>Коврова</a:t>
            </a:r>
            <a:r>
              <a:rPr lang="ru-RU" sz="1600" dirty="0" smtClean="0"/>
              <a:t>, систематически занимающихся физической </a:t>
            </a:r>
          </a:p>
          <a:p>
            <a:pPr eaLnBrk="1" hangingPunct="1">
              <a:lnSpc>
                <a:spcPct val="70000"/>
              </a:lnSpc>
              <a:buFontTx/>
              <a:buNone/>
            </a:pPr>
            <a:r>
              <a:rPr lang="ru-RU" sz="1600" dirty="0" smtClean="0"/>
              <a:t>  культурой и спортом, от общей численности населения города;</a:t>
            </a:r>
          </a:p>
          <a:p>
            <a:pPr eaLnBrk="1" hangingPunct="1">
              <a:lnSpc>
                <a:spcPct val="70000"/>
              </a:lnSpc>
              <a:buFontTx/>
              <a:buNone/>
            </a:pPr>
            <a:r>
              <a:rPr lang="ru-RU" sz="1600" dirty="0" smtClean="0"/>
              <a:t>- уровень обеспеченности населения города </a:t>
            </a:r>
            <a:r>
              <a:rPr lang="ru-RU" sz="1600" dirty="0" err="1" smtClean="0"/>
              <a:t>Коврова</a:t>
            </a:r>
            <a:r>
              <a:rPr lang="ru-RU" sz="1600" dirty="0" smtClean="0"/>
              <a:t> спортивными сооружениями, </a:t>
            </a:r>
          </a:p>
          <a:p>
            <a:pPr eaLnBrk="1" hangingPunct="1">
              <a:lnSpc>
                <a:spcPct val="70000"/>
              </a:lnSpc>
              <a:buFontTx/>
              <a:buNone/>
            </a:pPr>
            <a:r>
              <a:rPr lang="ru-RU" sz="1600" dirty="0" smtClean="0"/>
              <a:t>  исходя из единовременной пропускной способности</a:t>
            </a:r>
          </a:p>
          <a:p>
            <a:pPr eaLnBrk="1" hangingPunct="1">
              <a:lnSpc>
                <a:spcPct val="70000"/>
              </a:lnSpc>
              <a:buFontTx/>
              <a:buChar char="-"/>
            </a:pPr>
            <a:endParaRPr lang="ru-RU" sz="1600" dirty="0" smtClean="0"/>
          </a:p>
          <a:p>
            <a:pPr eaLnBrk="1" hangingPunct="1">
              <a:lnSpc>
                <a:spcPct val="70000"/>
              </a:lnSpc>
            </a:pPr>
            <a:r>
              <a:rPr lang="ru-RU" sz="1600" dirty="0" smtClean="0">
                <a:solidFill>
                  <a:srgbClr val="FFFF00"/>
                </a:solidFill>
              </a:rPr>
              <a:t>Ожидаемые конечные результаты, оценка планируемой эффективности</a:t>
            </a:r>
          </a:p>
          <a:p>
            <a:pPr eaLnBrk="1" hangingPunct="1">
              <a:lnSpc>
                <a:spcPct val="70000"/>
              </a:lnSpc>
            </a:pPr>
            <a:endParaRPr lang="ru-RU" sz="1600" dirty="0" smtClean="0">
              <a:solidFill>
                <a:srgbClr val="FFFF00"/>
              </a:solidFill>
            </a:endParaRPr>
          </a:p>
          <a:p>
            <a:pPr eaLnBrk="1" hangingPunct="1">
              <a:lnSpc>
                <a:spcPct val="70000"/>
              </a:lnSpc>
              <a:buFontTx/>
              <a:buNone/>
            </a:pPr>
            <a:r>
              <a:rPr lang="ru-RU" sz="1600" dirty="0" smtClean="0"/>
              <a:t>- устойчивое развитие физической культуры и спорта на территории города, что </a:t>
            </a:r>
          </a:p>
          <a:p>
            <a:pPr eaLnBrk="1" hangingPunct="1">
              <a:lnSpc>
                <a:spcPct val="70000"/>
              </a:lnSpc>
              <a:buFontTx/>
              <a:buNone/>
            </a:pPr>
            <a:r>
              <a:rPr lang="ru-RU" sz="1600" dirty="0" smtClean="0"/>
              <a:t>  характеризуется ростом количественных показателей и качественной оценкой изменений, </a:t>
            </a:r>
          </a:p>
          <a:p>
            <a:pPr eaLnBrk="1" hangingPunct="1">
              <a:lnSpc>
                <a:spcPct val="70000"/>
              </a:lnSpc>
              <a:buFontTx/>
              <a:buNone/>
            </a:pPr>
            <a:r>
              <a:rPr lang="ru-RU" sz="1600" dirty="0" smtClean="0"/>
              <a:t>  происходящих в сфере физической культуры и спорта;</a:t>
            </a:r>
          </a:p>
          <a:p>
            <a:pPr eaLnBrk="1" hangingPunct="1">
              <a:lnSpc>
                <a:spcPct val="70000"/>
              </a:lnSpc>
              <a:buFontTx/>
              <a:buNone/>
            </a:pPr>
            <a:r>
              <a:rPr lang="ru-RU" sz="1600" dirty="0" smtClean="0"/>
              <a:t>- привлечение широких масс населения к систематическим занятиям физической культурой</a:t>
            </a:r>
          </a:p>
          <a:p>
            <a:pPr eaLnBrk="1" hangingPunct="1">
              <a:lnSpc>
                <a:spcPct val="70000"/>
              </a:lnSpc>
              <a:buFontTx/>
              <a:buNone/>
            </a:pPr>
            <a:r>
              <a:rPr lang="ru-RU" sz="1600" dirty="0" smtClean="0"/>
              <a:t>  и спортом, что окажет положительное влияние на улучшение качества жизни граждан </a:t>
            </a:r>
          </a:p>
          <a:p>
            <a:pPr eaLnBrk="1" hangingPunct="1">
              <a:lnSpc>
                <a:spcPct val="70000"/>
              </a:lnSpc>
              <a:buFontTx/>
              <a:buNone/>
            </a:pPr>
            <a:r>
              <a:rPr lang="ru-RU" sz="1600" dirty="0" smtClean="0"/>
              <a:t>  города </a:t>
            </a:r>
            <a:r>
              <a:rPr lang="ru-RU" sz="1600" dirty="0" err="1" smtClean="0"/>
              <a:t>Коврова</a:t>
            </a:r>
            <a:r>
              <a:rPr lang="ru-RU" sz="1600" dirty="0" smtClean="0"/>
              <a:t>. </a:t>
            </a:r>
          </a:p>
          <a:p>
            <a:pPr eaLnBrk="1" hangingPunct="1">
              <a:lnSpc>
                <a:spcPct val="70000"/>
              </a:lnSpc>
              <a:buFontTx/>
              <a:buChar char="-"/>
            </a:pPr>
            <a:endParaRPr lang="ru-RU" sz="1600" dirty="0" smtClean="0"/>
          </a:p>
          <a:p>
            <a:pPr eaLnBrk="1" hangingPunct="1">
              <a:lnSpc>
                <a:spcPct val="70000"/>
              </a:lnSpc>
            </a:pPr>
            <a:r>
              <a:rPr lang="ru-RU" sz="1600" dirty="0" smtClean="0">
                <a:solidFill>
                  <a:srgbClr val="FFFF00"/>
                </a:solidFill>
              </a:rPr>
              <a:t>По итогам реализации программы к 2020 году ожидается достижение следующих количественных показателей:</a:t>
            </a:r>
          </a:p>
          <a:p>
            <a:pPr eaLnBrk="1" hangingPunct="1">
              <a:lnSpc>
                <a:spcPct val="70000"/>
              </a:lnSpc>
            </a:pPr>
            <a:endParaRPr lang="ru-RU" sz="1600" dirty="0" smtClean="0">
              <a:solidFill>
                <a:srgbClr val="FF9933"/>
              </a:solidFill>
            </a:endParaRPr>
          </a:p>
          <a:p>
            <a:pPr eaLnBrk="1" hangingPunct="1">
              <a:lnSpc>
                <a:spcPct val="70000"/>
              </a:lnSpc>
              <a:buFontTx/>
              <a:buNone/>
            </a:pPr>
            <a:r>
              <a:rPr lang="ru-RU" sz="1600" dirty="0" smtClean="0"/>
              <a:t>- доля граждан города </a:t>
            </a:r>
            <a:r>
              <a:rPr lang="ru-RU" sz="1600" dirty="0" err="1" smtClean="0"/>
              <a:t>Коврова</a:t>
            </a:r>
            <a:r>
              <a:rPr lang="ru-RU" sz="1600" dirty="0" smtClean="0"/>
              <a:t>, систематически занимающихся физической культурой и </a:t>
            </a:r>
          </a:p>
          <a:p>
            <a:pPr eaLnBrk="1" hangingPunct="1">
              <a:lnSpc>
                <a:spcPct val="70000"/>
              </a:lnSpc>
              <a:buFontTx/>
              <a:buNone/>
            </a:pPr>
            <a:r>
              <a:rPr lang="ru-RU" sz="1600" dirty="0" smtClean="0"/>
              <a:t>  спортом, от общей численности населения города - до 34 %;</a:t>
            </a:r>
          </a:p>
          <a:p>
            <a:pPr eaLnBrk="1" hangingPunct="1">
              <a:lnSpc>
                <a:spcPct val="70000"/>
              </a:lnSpc>
              <a:buFontTx/>
              <a:buNone/>
            </a:pPr>
            <a:r>
              <a:rPr lang="ru-RU" sz="1600" dirty="0" smtClean="0"/>
              <a:t>- уровень обеспеченности населения города </a:t>
            </a:r>
            <a:r>
              <a:rPr lang="ru-RU" sz="1600" dirty="0" err="1" smtClean="0"/>
              <a:t>Коврова</a:t>
            </a:r>
            <a:r>
              <a:rPr lang="ru-RU" sz="1600" dirty="0" smtClean="0"/>
              <a:t> спортивными сооружениями, исходя из</a:t>
            </a:r>
          </a:p>
          <a:p>
            <a:pPr eaLnBrk="1" hangingPunct="1">
              <a:lnSpc>
                <a:spcPct val="70000"/>
              </a:lnSpc>
              <a:buFontTx/>
              <a:buNone/>
            </a:pPr>
            <a:r>
              <a:rPr lang="ru-RU" sz="1600" dirty="0" smtClean="0"/>
              <a:t>  единовременной пропускной способности, до 37 % по отношению к утвержденному </a:t>
            </a:r>
          </a:p>
          <a:p>
            <a:pPr eaLnBrk="1" hangingPunct="1">
              <a:lnSpc>
                <a:spcPct val="70000"/>
              </a:lnSpc>
              <a:buFontTx/>
              <a:buNone/>
            </a:pPr>
            <a:r>
              <a:rPr lang="ru-RU" sz="1600" dirty="0" smtClean="0"/>
              <a:t>  нормативу Владимирской области.</a:t>
            </a:r>
          </a:p>
        </p:txBody>
      </p:sp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66130"/>
          </a:xfrm>
        </p:spPr>
        <p:txBody>
          <a:bodyPr>
            <a:normAutofit/>
          </a:bodyPr>
          <a:lstStyle/>
          <a:p>
            <a:r>
              <a:rPr lang="ru-RU" sz="2000" i="1" dirty="0" smtClean="0">
                <a:solidFill>
                  <a:srgbClr val="FFFF00"/>
                </a:solidFill>
                <a:latin typeface="Times New Roman" pitchFamily="18" charset="0"/>
              </a:rPr>
              <a:t>«Капитальный ремонт многоквартирных домов в городе </a:t>
            </a:r>
            <a:r>
              <a:rPr lang="ru-RU" sz="2000" i="1" dirty="0" err="1" smtClean="0">
                <a:solidFill>
                  <a:srgbClr val="FFFF00"/>
                </a:solidFill>
                <a:latin typeface="Times New Roman" pitchFamily="18" charset="0"/>
              </a:rPr>
              <a:t>Коврове</a:t>
            </a:r>
            <a:r>
              <a:rPr lang="ru-RU" sz="2000" i="1" dirty="0" smtClean="0">
                <a:solidFill>
                  <a:srgbClr val="FFFF00"/>
                </a:solidFill>
                <a:latin typeface="Times New Roman" pitchFamily="18" charset="0"/>
              </a:rPr>
              <a:t> на 2015-2020 годы»</a:t>
            </a:r>
            <a:endParaRPr lang="ru-RU" sz="2000" i="1" dirty="0"/>
          </a:p>
        </p:txBody>
      </p:sp>
      <p:pic>
        <p:nvPicPr>
          <p:cNvPr id="798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3" y="1268760"/>
            <a:ext cx="3600400" cy="2664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987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8024" y="3789040"/>
            <a:ext cx="3888432" cy="2599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9552" y="260648"/>
            <a:ext cx="7992888" cy="30273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eaLnBrk="1" hangingPunct="1">
              <a:lnSpc>
                <a:spcPct val="70000"/>
              </a:lnSpc>
            </a:pPr>
            <a:r>
              <a:rPr lang="ru-RU" sz="1600" dirty="0" smtClean="0">
                <a:solidFill>
                  <a:srgbClr val="FFFF00"/>
                </a:solidFill>
              </a:rPr>
              <a:t>Цель</a:t>
            </a:r>
          </a:p>
          <a:p>
            <a:pPr algn="l" eaLnBrk="1" hangingPunct="1">
              <a:lnSpc>
                <a:spcPct val="70000"/>
              </a:lnSpc>
              <a:buFontTx/>
              <a:buChar char="-"/>
            </a:pPr>
            <a:r>
              <a:rPr lang="ru-RU" sz="1600" dirty="0" smtClean="0"/>
              <a:t>обеспечение сохранности многоквартирных домов;</a:t>
            </a:r>
          </a:p>
          <a:p>
            <a:pPr algn="l" eaLnBrk="1" hangingPunct="1">
              <a:lnSpc>
                <a:spcPct val="70000"/>
              </a:lnSpc>
            </a:pPr>
            <a:r>
              <a:rPr lang="ru-RU" sz="1600" dirty="0" smtClean="0"/>
              <a:t>-улучшение комфортности и условий проживания граждан в многоквартирном доме;</a:t>
            </a:r>
          </a:p>
          <a:p>
            <a:pPr algn="l" eaLnBrk="1" hangingPunct="1">
              <a:lnSpc>
                <a:spcPct val="70000"/>
              </a:lnSpc>
            </a:pPr>
            <a:r>
              <a:rPr lang="ru-RU" sz="1600" dirty="0" smtClean="0"/>
              <a:t>-повышение эффективности эксплуатации многоквартирных домов.</a:t>
            </a:r>
          </a:p>
          <a:p>
            <a:pPr algn="l" eaLnBrk="1" hangingPunct="1">
              <a:lnSpc>
                <a:spcPct val="70000"/>
              </a:lnSpc>
              <a:buFontTx/>
              <a:buChar char="-"/>
            </a:pPr>
            <a:endParaRPr lang="ru-RU" sz="1600" dirty="0" smtClean="0"/>
          </a:p>
          <a:p>
            <a:pPr algn="l" eaLnBrk="1" hangingPunct="1">
              <a:lnSpc>
                <a:spcPct val="70000"/>
              </a:lnSpc>
            </a:pPr>
            <a:r>
              <a:rPr lang="ru-RU" sz="1600" dirty="0" smtClean="0">
                <a:solidFill>
                  <a:srgbClr val="FFFF00"/>
                </a:solidFill>
              </a:rPr>
              <a:t>Целевые показатели (индикаторы)</a:t>
            </a:r>
          </a:p>
          <a:p>
            <a:pPr algn="l" eaLnBrk="1" hangingPunct="1">
              <a:lnSpc>
                <a:spcPct val="70000"/>
              </a:lnSpc>
            </a:pPr>
            <a:endParaRPr lang="ru-RU" sz="1600" dirty="0" smtClean="0">
              <a:solidFill>
                <a:srgbClr val="FFFF00"/>
              </a:solidFill>
            </a:endParaRPr>
          </a:p>
          <a:p>
            <a:pPr algn="l" eaLnBrk="1" hangingPunct="1">
              <a:lnSpc>
                <a:spcPct val="70000"/>
              </a:lnSpc>
              <a:buFontTx/>
              <a:buChar char="-"/>
            </a:pPr>
            <a:r>
              <a:rPr lang="ru-RU" sz="1600" dirty="0" smtClean="0"/>
              <a:t> количество многоквартирных домов, участвующих в программе капитального ремонта;</a:t>
            </a:r>
          </a:p>
          <a:p>
            <a:pPr algn="l" eaLnBrk="1" hangingPunct="1">
              <a:lnSpc>
                <a:spcPct val="70000"/>
              </a:lnSpc>
              <a:buFontTx/>
              <a:buChar char="-"/>
            </a:pPr>
            <a:r>
              <a:rPr lang="ru-RU" sz="1600" dirty="0" smtClean="0"/>
              <a:t>-количество многоквартирных домов, на которых проведены работы по капитальному ремонту.</a:t>
            </a:r>
          </a:p>
          <a:p>
            <a:pPr algn="l" eaLnBrk="1" hangingPunct="1">
              <a:lnSpc>
                <a:spcPct val="70000"/>
              </a:lnSpc>
              <a:buFontTx/>
              <a:buChar char="-"/>
            </a:pPr>
            <a:endParaRPr lang="ru-RU" sz="1600" dirty="0" smtClean="0"/>
          </a:p>
          <a:p>
            <a:pPr algn="l" eaLnBrk="1" hangingPunct="1">
              <a:lnSpc>
                <a:spcPct val="70000"/>
              </a:lnSpc>
            </a:pPr>
            <a:r>
              <a:rPr lang="ru-RU" sz="1600" dirty="0" smtClean="0">
                <a:solidFill>
                  <a:srgbClr val="FFFF00"/>
                </a:solidFill>
              </a:rPr>
              <a:t>Ожидаемые конечные результаты, оценка планируемой эффективности</a:t>
            </a:r>
          </a:p>
          <a:p>
            <a:pPr algn="l" eaLnBrk="1" hangingPunct="1">
              <a:lnSpc>
                <a:spcPct val="70000"/>
              </a:lnSpc>
            </a:pPr>
            <a:endParaRPr lang="ru-RU" sz="1600" dirty="0" smtClean="0">
              <a:solidFill>
                <a:srgbClr val="FFFF00"/>
              </a:solidFill>
            </a:endParaRPr>
          </a:p>
          <a:p>
            <a:pPr algn="l" eaLnBrk="1" hangingPunct="1">
              <a:lnSpc>
                <a:spcPct val="70000"/>
              </a:lnSpc>
              <a:buFontTx/>
              <a:buNone/>
            </a:pPr>
            <a:r>
              <a:rPr lang="ru-RU" sz="1600" dirty="0" smtClean="0"/>
              <a:t>-повышение комфортности и условий проживания граждан; </a:t>
            </a:r>
          </a:p>
          <a:p>
            <a:pPr algn="l" eaLnBrk="1" hangingPunct="1">
              <a:lnSpc>
                <a:spcPct val="70000"/>
              </a:lnSpc>
              <a:buFontTx/>
              <a:buChar char="-"/>
            </a:pPr>
            <a:r>
              <a:rPr lang="ru-RU" sz="1600" dirty="0" smtClean="0"/>
              <a:t>улучшение качества предоставляемых жилищно-коммунальных услуг;</a:t>
            </a:r>
          </a:p>
          <a:p>
            <a:pPr algn="l" eaLnBrk="1" hangingPunct="1">
              <a:lnSpc>
                <a:spcPct val="70000"/>
              </a:lnSpc>
              <a:buFontTx/>
              <a:buChar char="-"/>
            </a:pPr>
            <a:r>
              <a:rPr lang="ru-RU" sz="1600" dirty="0" smtClean="0"/>
              <a:t>соответствие многоквартирных домов требованиям нормативно-технической документации.</a:t>
            </a:r>
          </a:p>
        </p:txBody>
      </p:sp>
      <p:pic>
        <p:nvPicPr>
          <p:cNvPr id="808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3933056"/>
            <a:ext cx="3384375" cy="2448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089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6056" y="3933056"/>
            <a:ext cx="3312368" cy="24482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292100"/>
            <a:ext cx="8229600" cy="1384300"/>
          </a:xfrm>
        </p:spPr>
        <p:txBody>
          <a:bodyPr/>
          <a:lstStyle/>
          <a:p>
            <a:pPr algn="ctr" eaLnBrk="1" hangingPunct="1">
              <a:defRPr/>
            </a:pPr>
            <a:r>
              <a:rPr lang="ru-RU" sz="2000" dirty="0" smtClean="0">
                <a:solidFill>
                  <a:srgbClr val="FFFF00"/>
                </a:solidFill>
                <a:latin typeface="Times New Roman" pitchFamily="18" charset="0"/>
              </a:rPr>
              <a:t>«Управление муниципальным имуществом и земельными ресурсами </a:t>
            </a:r>
            <a:br>
              <a:rPr lang="ru-RU" sz="2000" dirty="0" smtClean="0">
                <a:solidFill>
                  <a:srgbClr val="FFFF00"/>
                </a:solidFill>
                <a:latin typeface="Times New Roman" pitchFamily="18" charset="0"/>
              </a:rPr>
            </a:br>
            <a:r>
              <a:rPr lang="ru-RU" sz="2000" dirty="0" smtClean="0">
                <a:solidFill>
                  <a:srgbClr val="FFFF00"/>
                </a:solidFill>
                <a:latin typeface="Times New Roman" pitchFamily="18" charset="0"/>
              </a:rPr>
              <a:t>в городе </a:t>
            </a:r>
            <a:r>
              <a:rPr lang="ru-RU" sz="2000" dirty="0" err="1" smtClean="0">
                <a:solidFill>
                  <a:srgbClr val="FFFF00"/>
                </a:solidFill>
                <a:latin typeface="Times New Roman" pitchFamily="18" charset="0"/>
              </a:rPr>
              <a:t>Коврове</a:t>
            </a:r>
            <a:r>
              <a:rPr lang="ru-RU" sz="2000" dirty="0" smtClean="0">
                <a:solidFill>
                  <a:srgbClr val="FFFF00"/>
                </a:solidFill>
                <a:latin typeface="Times New Roman" pitchFamily="18" charset="0"/>
              </a:rPr>
              <a:t> на 2015-2020 годы»</a:t>
            </a:r>
          </a:p>
        </p:txBody>
      </p:sp>
      <p:pic>
        <p:nvPicPr>
          <p:cNvPr id="74755" name="Picture 4" descr="46010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825" y="1368425"/>
            <a:ext cx="8713788" cy="5084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0"/>
            <a:ext cx="9144000" cy="6858000"/>
          </a:xfrm>
        </p:spPr>
        <p:txBody>
          <a:bodyPr>
            <a:normAutofit/>
          </a:bodyPr>
          <a:lstStyle/>
          <a:p>
            <a:pPr eaLnBrk="1" hangingPunct="1">
              <a:lnSpc>
                <a:spcPct val="70000"/>
              </a:lnSpc>
            </a:pPr>
            <a:r>
              <a:rPr lang="ru-RU" sz="1400" dirty="0" smtClean="0">
                <a:solidFill>
                  <a:srgbClr val="FFFF00"/>
                </a:solidFill>
              </a:rPr>
              <a:t>Цель</a:t>
            </a:r>
          </a:p>
          <a:p>
            <a:pPr eaLnBrk="1" hangingPunct="1">
              <a:lnSpc>
                <a:spcPct val="70000"/>
              </a:lnSpc>
              <a:buFontTx/>
              <a:buNone/>
            </a:pPr>
            <a:r>
              <a:rPr lang="ru-RU" sz="1400" dirty="0" smtClean="0"/>
              <a:t>- обеспечение эффективного  владения, пользования  и распоряжения  муниципальной собственностью;</a:t>
            </a:r>
          </a:p>
          <a:p>
            <a:pPr eaLnBrk="1" hangingPunct="1">
              <a:lnSpc>
                <a:spcPct val="70000"/>
              </a:lnSpc>
              <a:buFontTx/>
              <a:buNone/>
            </a:pPr>
            <a:r>
              <a:rPr lang="ru-RU" sz="1400" dirty="0" smtClean="0"/>
              <a:t>- увеличение доходов бюджета </a:t>
            </a:r>
            <a:r>
              <a:rPr lang="ru-RU" sz="1400" dirty="0" err="1" smtClean="0"/>
              <a:t>г.Коврова</a:t>
            </a:r>
            <a:r>
              <a:rPr lang="ru-RU" sz="1400" dirty="0" smtClean="0"/>
              <a:t>;</a:t>
            </a:r>
          </a:p>
          <a:p>
            <a:pPr eaLnBrk="1" hangingPunct="1">
              <a:lnSpc>
                <a:spcPct val="70000"/>
              </a:lnSpc>
              <a:buFontTx/>
              <a:buNone/>
            </a:pPr>
            <a:r>
              <a:rPr lang="ru-RU" sz="1400" dirty="0" smtClean="0"/>
              <a:t>- совершенствование системы налогового  администрирования, создание полного и достоверного источника информации, </a:t>
            </a:r>
          </a:p>
          <a:p>
            <a:pPr eaLnBrk="1" hangingPunct="1">
              <a:lnSpc>
                <a:spcPct val="70000"/>
              </a:lnSpc>
              <a:buFontTx/>
              <a:buNone/>
            </a:pPr>
            <a:r>
              <a:rPr lang="ru-RU" sz="1400" dirty="0" smtClean="0"/>
              <a:t>   используемого для целей  налогообложения;                                  </a:t>
            </a:r>
          </a:p>
          <a:p>
            <a:pPr eaLnBrk="1" hangingPunct="1">
              <a:lnSpc>
                <a:spcPct val="70000"/>
              </a:lnSpc>
              <a:buFontTx/>
              <a:buNone/>
            </a:pPr>
            <a:r>
              <a:rPr lang="ru-RU" sz="1400" dirty="0" smtClean="0"/>
              <a:t>- совершенствование муниципальных услуг, оказываемых гражданам, организациям, а также органам государственной власти и </a:t>
            </a:r>
          </a:p>
          <a:p>
            <a:pPr eaLnBrk="1" hangingPunct="1">
              <a:lnSpc>
                <a:spcPct val="70000"/>
              </a:lnSpc>
              <a:buFontTx/>
              <a:buNone/>
            </a:pPr>
            <a:r>
              <a:rPr lang="ru-RU" sz="1400" dirty="0" smtClean="0"/>
              <a:t>   местного самоуправления.                                   </a:t>
            </a:r>
          </a:p>
          <a:p>
            <a:pPr eaLnBrk="1" hangingPunct="1">
              <a:lnSpc>
                <a:spcPct val="70000"/>
              </a:lnSpc>
              <a:buNone/>
            </a:pPr>
            <a:r>
              <a:rPr lang="ru-RU" sz="1400" dirty="0" smtClean="0"/>
              <a:t>-обеспечение эффективного использования муниципального жилищного фонда</a:t>
            </a:r>
          </a:p>
          <a:p>
            <a:pPr marL="92075" indent="44450" eaLnBrk="1" hangingPunct="1">
              <a:lnSpc>
                <a:spcPct val="70000"/>
              </a:lnSpc>
              <a:buFontTx/>
              <a:buChar char="-"/>
            </a:pPr>
            <a:r>
              <a:rPr lang="ru-RU" sz="1400" dirty="0" smtClean="0"/>
              <a:t>-повышение качества жизни горожан и планомерного развития экономического потенциал</a:t>
            </a:r>
          </a:p>
          <a:p>
            <a:pPr eaLnBrk="1" hangingPunct="1">
              <a:lnSpc>
                <a:spcPct val="70000"/>
              </a:lnSpc>
              <a:buFontTx/>
              <a:buChar char="-"/>
            </a:pPr>
            <a:endParaRPr lang="ru-RU" sz="1400" dirty="0" smtClean="0"/>
          </a:p>
          <a:p>
            <a:pPr eaLnBrk="1" hangingPunct="1">
              <a:lnSpc>
                <a:spcPct val="70000"/>
              </a:lnSpc>
            </a:pPr>
            <a:r>
              <a:rPr lang="ru-RU" sz="1400" dirty="0" smtClean="0">
                <a:solidFill>
                  <a:srgbClr val="FFFF00"/>
                </a:solidFill>
              </a:rPr>
              <a:t>Целевые показатели (индикаторы)</a:t>
            </a:r>
          </a:p>
          <a:p>
            <a:pPr eaLnBrk="1" hangingPunct="1">
              <a:lnSpc>
                <a:spcPct val="70000"/>
              </a:lnSpc>
              <a:buFontTx/>
              <a:buNone/>
            </a:pPr>
            <a:r>
              <a:rPr lang="ru-RU" sz="1400" dirty="0" smtClean="0"/>
              <a:t>-  количество муниципальных объектов недвижимости, на которые  оформлены свидетельства о государственной регистрации права;</a:t>
            </a:r>
          </a:p>
          <a:p>
            <a:pPr eaLnBrk="1" hangingPunct="1">
              <a:lnSpc>
                <a:spcPct val="70000"/>
              </a:lnSpc>
              <a:buFontTx/>
              <a:buNone/>
            </a:pPr>
            <a:r>
              <a:rPr lang="ru-RU" sz="1400" dirty="0" smtClean="0"/>
              <a:t>-  количество кадастровых паспортов (технических планов) муниципального недвижимого имущества;</a:t>
            </a:r>
          </a:p>
          <a:p>
            <a:pPr eaLnBrk="1" hangingPunct="1">
              <a:lnSpc>
                <a:spcPct val="70000"/>
              </a:lnSpc>
              <a:buFontTx/>
              <a:buNone/>
            </a:pPr>
            <a:r>
              <a:rPr lang="ru-RU" sz="1400" dirty="0" smtClean="0"/>
              <a:t>- повышение эффективности    владения, пользования и распоряжения муниципальным имуществом;</a:t>
            </a:r>
          </a:p>
          <a:p>
            <a:pPr eaLnBrk="1" hangingPunct="1">
              <a:lnSpc>
                <a:spcPct val="70000"/>
              </a:lnSpc>
              <a:buFontTx/>
              <a:buNone/>
            </a:pPr>
            <a:r>
              <a:rPr lang="ru-RU" sz="1400" dirty="0" smtClean="0"/>
              <a:t>- уровень информационного наполнения кадастра объектов недвижимости;</a:t>
            </a:r>
          </a:p>
          <a:p>
            <a:pPr eaLnBrk="1" hangingPunct="1">
              <a:lnSpc>
                <a:spcPct val="70000"/>
              </a:lnSpc>
              <a:buFontTx/>
              <a:buNone/>
            </a:pPr>
            <a:r>
              <a:rPr lang="ru-RU" sz="1400" dirty="0" smtClean="0"/>
              <a:t>- рост совокупных поступлений в бюджет города </a:t>
            </a:r>
            <a:r>
              <a:rPr lang="ru-RU" sz="1400" dirty="0" err="1" smtClean="0"/>
              <a:t>Коврова</a:t>
            </a:r>
            <a:r>
              <a:rPr lang="ru-RU" sz="1400" dirty="0" smtClean="0"/>
              <a:t>, полученных от сбора земельного налога и арендной платы за земельные </a:t>
            </a:r>
          </a:p>
          <a:p>
            <a:pPr eaLnBrk="1" hangingPunct="1">
              <a:lnSpc>
                <a:spcPct val="70000"/>
              </a:lnSpc>
              <a:buFontTx/>
              <a:buNone/>
            </a:pPr>
            <a:r>
              <a:rPr lang="ru-RU" sz="1400" dirty="0" smtClean="0"/>
              <a:t>  участки </a:t>
            </a:r>
          </a:p>
          <a:p>
            <a:pPr eaLnBrk="1" hangingPunct="1">
              <a:lnSpc>
                <a:spcPct val="70000"/>
              </a:lnSpc>
              <a:buFontTx/>
              <a:buNone/>
            </a:pPr>
            <a:r>
              <a:rPr lang="ru-RU" sz="1400" dirty="0" smtClean="0"/>
              <a:t>   Наличие к концу 2020 года:</a:t>
            </a:r>
          </a:p>
          <a:p>
            <a:pPr eaLnBrk="1" hangingPunct="1">
              <a:lnSpc>
                <a:spcPct val="70000"/>
              </a:lnSpc>
              <a:buFontTx/>
              <a:buNone/>
            </a:pPr>
            <a:r>
              <a:rPr lang="ru-RU" sz="1400" dirty="0" smtClean="0"/>
              <a:t>- жилых помещений муниципального жилищного фонда, оборудованных индивидуальными приборами учета коммунальных </a:t>
            </a:r>
          </a:p>
          <a:p>
            <a:pPr eaLnBrk="1" hangingPunct="1">
              <a:lnSpc>
                <a:spcPct val="70000"/>
              </a:lnSpc>
              <a:buFontTx/>
              <a:buNone/>
            </a:pPr>
            <a:r>
              <a:rPr lang="ru-RU" sz="1400" dirty="0" smtClean="0"/>
              <a:t>  ресурсов – 100%;</a:t>
            </a:r>
          </a:p>
          <a:p>
            <a:pPr eaLnBrk="1" hangingPunct="1">
              <a:lnSpc>
                <a:spcPct val="70000"/>
              </a:lnSpc>
              <a:buFontTx/>
              <a:buNone/>
            </a:pPr>
            <a:r>
              <a:rPr lang="ru-RU" sz="1400" dirty="0" smtClean="0"/>
              <a:t>- жилых помещений муниципального жилищного фонда в нормативном техническом состоянии – 100%;</a:t>
            </a:r>
          </a:p>
          <a:p>
            <a:pPr eaLnBrk="1" hangingPunct="1">
              <a:lnSpc>
                <a:spcPct val="70000"/>
              </a:lnSpc>
              <a:buFontTx/>
              <a:buNone/>
            </a:pPr>
            <a:r>
              <a:rPr lang="ru-RU" sz="1400" dirty="0" smtClean="0"/>
              <a:t>-  жилых помещений муниципального жилищного фонда, по которым отсутствует задолженность за пользование жилым помещением</a:t>
            </a:r>
          </a:p>
          <a:p>
            <a:pPr eaLnBrk="1" hangingPunct="1">
              <a:lnSpc>
                <a:spcPct val="70000"/>
              </a:lnSpc>
              <a:buFontTx/>
              <a:buNone/>
            </a:pPr>
            <a:r>
              <a:rPr lang="ru-RU" sz="1400" dirty="0" smtClean="0"/>
              <a:t>   (платы за наем) – 100%</a:t>
            </a:r>
          </a:p>
          <a:p>
            <a:pPr marL="92075" indent="44450" eaLnBrk="1" hangingPunct="1">
              <a:lnSpc>
                <a:spcPct val="70000"/>
              </a:lnSpc>
              <a:buFontTx/>
              <a:buChar char="-"/>
            </a:pPr>
            <a:r>
              <a:rPr lang="ru-RU" sz="1400" dirty="0" smtClean="0"/>
              <a:t>- повышение индекса качества жизни</a:t>
            </a:r>
          </a:p>
          <a:p>
            <a:pPr marL="92075" indent="44450" eaLnBrk="1" hangingPunct="1">
              <a:lnSpc>
                <a:spcPct val="70000"/>
              </a:lnSpc>
              <a:buFontTx/>
              <a:buChar char="-"/>
            </a:pPr>
            <a:r>
              <a:rPr lang="ru-RU" sz="1400" dirty="0" smtClean="0"/>
              <a:t>  рост численности  населения</a:t>
            </a:r>
          </a:p>
          <a:p>
            <a:pPr marL="92075" indent="44450" eaLnBrk="1" hangingPunct="1">
              <a:lnSpc>
                <a:spcPct val="70000"/>
              </a:lnSpc>
              <a:buFontTx/>
              <a:buChar char="-"/>
            </a:pPr>
            <a:r>
              <a:rPr lang="ru-RU" sz="1400" dirty="0" smtClean="0"/>
              <a:t>-  увеличение количества рабочих мест</a:t>
            </a:r>
          </a:p>
        </p:txBody>
      </p:sp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9552" y="476672"/>
            <a:ext cx="8280920" cy="38625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eaLnBrk="1" hangingPunct="1">
              <a:lnSpc>
                <a:spcPct val="70000"/>
              </a:lnSpc>
            </a:pPr>
            <a:r>
              <a:rPr lang="ru-RU" sz="1400" dirty="0" smtClean="0">
                <a:solidFill>
                  <a:srgbClr val="FFFF00"/>
                </a:solidFill>
              </a:rPr>
              <a:t>Ожидаемые конечные результаты, оценка планируемой эффективности</a:t>
            </a:r>
          </a:p>
          <a:p>
            <a:pPr algn="l" eaLnBrk="1" hangingPunct="1">
              <a:lnSpc>
                <a:spcPct val="70000"/>
              </a:lnSpc>
              <a:buFontTx/>
              <a:buNone/>
            </a:pPr>
            <a:r>
              <a:rPr lang="ru-RU" sz="1400" dirty="0" smtClean="0"/>
              <a:t>   Оформление кадастровых паспортов (технических планов) и государственная регистрация права собственности муниципального образования город Ковров на муниципальные объекты недвижимости; увеличение доходов бюджета </a:t>
            </a:r>
            <a:r>
              <a:rPr lang="ru-RU" sz="1400" dirty="0" err="1" smtClean="0"/>
              <a:t>г.Коврова</a:t>
            </a:r>
            <a:r>
              <a:rPr lang="ru-RU" sz="1400" dirty="0" smtClean="0"/>
              <a:t>. </a:t>
            </a:r>
          </a:p>
          <a:p>
            <a:pPr algn="l" eaLnBrk="1" hangingPunct="1">
              <a:lnSpc>
                <a:spcPct val="70000"/>
              </a:lnSpc>
              <a:buFontTx/>
              <a:buNone/>
            </a:pPr>
            <a:r>
              <a:rPr lang="ru-RU" sz="1400" dirty="0" smtClean="0"/>
              <a:t>   </a:t>
            </a:r>
          </a:p>
          <a:p>
            <a:pPr algn="l" eaLnBrk="1" hangingPunct="1">
              <a:lnSpc>
                <a:spcPct val="70000"/>
              </a:lnSpc>
            </a:pPr>
            <a:r>
              <a:rPr lang="ru-RU" sz="1400" dirty="0" smtClean="0"/>
              <a:t>Реализация программы позволит создать условия для:         </a:t>
            </a:r>
          </a:p>
          <a:p>
            <a:pPr algn="l" eaLnBrk="1" hangingPunct="1">
              <a:lnSpc>
                <a:spcPct val="70000"/>
              </a:lnSpc>
              <a:buFontTx/>
              <a:buNone/>
            </a:pPr>
            <a:r>
              <a:rPr lang="ru-RU" sz="1400" dirty="0" smtClean="0"/>
              <a:t>- обеспечения эффективного использования муниципального имущества, </a:t>
            </a:r>
          </a:p>
          <a:p>
            <a:pPr algn="l" eaLnBrk="1" hangingPunct="1">
              <a:lnSpc>
                <a:spcPct val="70000"/>
              </a:lnSpc>
              <a:buFontTx/>
              <a:buNone/>
            </a:pPr>
            <a:r>
              <a:rPr lang="ru-RU" sz="1400" dirty="0" smtClean="0"/>
              <a:t>- реализации  полномочий  муниципального образования город Ковров как собственника в части  владения, пользования и   распоряжения муниципальной собственностью, </a:t>
            </a:r>
          </a:p>
          <a:p>
            <a:pPr algn="l" eaLnBrk="1" hangingPunct="1">
              <a:lnSpc>
                <a:spcPct val="70000"/>
              </a:lnSpc>
              <a:buFontTx/>
              <a:buNone/>
            </a:pPr>
            <a:r>
              <a:rPr lang="ru-RU" sz="1400" dirty="0" smtClean="0"/>
              <a:t>- получения полных, объективных и точных сведений о составе, количестве и характеристиках  муниципального имущества,</a:t>
            </a:r>
          </a:p>
          <a:p>
            <a:pPr algn="l" eaLnBrk="1" hangingPunct="1">
              <a:lnSpc>
                <a:spcPct val="70000"/>
              </a:lnSpc>
              <a:buFontTx/>
              <a:buNone/>
            </a:pPr>
            <a:r>
              <a:rPr lang="ru-RU" sz="1400" dirty="0" smtClean="0"/>
              <a:t>- государственной регистрации прав хозяйственного ведения муниципальных предприятия и оперативного управления   муниципальных учреждений на переданное им имущество;</a:t>
            </a:r>
          </a:p>
          <a:p>
            <a:pPr algn="l" eaLnBrk="1" hangingPunct="1">
              <a:lnSpc>
                <a:spcPct val="70000"/>
              </a:lnSpc>
              <a:buFontTx/>
              <a:buNone/>
            </a:pPr>
            <a:r>
              <a:rPr lang="ru-RU" sz="1400" dirty="0" smtClean="0"/>
              <a:t>- создания единой базы данных о земельных участках и связанных с ними объектах недвижимости как объектах оборота и   налогообложения;</a:t>
            </a:r>
          </a:p>
          <a:p>
            <a:pPr algn="l" eaLnBrk="1" hangingPunct="1">
              <a:lnSpc>
                <a:spcPct val="70000"/>
              </a:lnSpc>
              <a:buFontTx/>
              <a:buNone/>
            </a:pPr>
            <a:r>
              <a:rPr lang="ru-RU" sz="1400" dirty="0" smtClean="0"/>
              <a:t>- увеличения поступлений земельного налога, налога на имущество физических лиц и арендной платы за землю в бюджет города;</a:t>
            </a:r>
          </a:p>
          <a:p>
            <a:pPr algn="l" eaLnBrk="1" hangingPunct="1">
              <a:lnSpc>
                <a:spcPct val="70000"/>
              </a:lnSpc>
              <a:buFontTx/>
              <a:buNone/>
            </a:pPr>
            <a:r>
              <a:rPr lang="ru-RU" sz="1400" dirty="0" smtClean="0"/>
              <a:t>- проведения разграничения государственной собственности на землю, регистрации прав муниципальной собственности на  земельные участки;</a:t>
            </a:r>
          </a:p>
          <a:p>
            <a:pPr algn="l" eaLnBrk="1" hangingPunct="1">
              <a:lnSpc>
                <a:spcPct val="70000"/>
              </a:lnSpc>
              <a:buFontTx/>
              <a:buNone/>
            </a:pPr>
            <a:r>
              <a:rPr lang="ru-RU" sz="1400" dirty="0" smtClean="0"/>
              <a:t>- создания информационной базы о единых объектах недвижимости, позволяющей сформировать в налоговых органах реестр налогоплательщиков в целях  перехода на взимание налога на недвижимость.</a:t>
            </a:r>
          </a:p>
          <a:p>
            <a:pPr algn="l" eaLnBrk="1" hangingPunct="1">
              <a:lnSpc>
                <a:spcPct val="70000"/>
              </a:lnSpc>
              <a:buFontTx/>
              <a:buNone/>
            </a:pPr>
            <a:r>
              <a:rPr lang="ru-RU" sz="1400" dirty="0" smtClean="0"/>
              <a:t>   Оборудование жилых помещений муниципального жилищного фонда индивидуальными приборами учета коммунальных ресурсов.</a:t>
            </a:r>
          </a:p>
          <a:p>
            <a:pPr algn="l" eaLnBrk="1" hangingPunct="1">
              <a:lnSpc>
                <a:spcPct val="70000"/>
              </a:lnSpc>
              <a:buFontTx/>
              <a:buNone/>
            </a:pPr>
            <a:r>
              <a:rPr lang="ru-RU" sz="1400" dirty="0" smtClean="0"/>
              <a:t>  Соответствие жилых помещений муниципального жилищного фонда техническим нормам и правилам. Отсутствие задолженности нанимателей за пользование жилым помещением (платы за наем)</a:t>
            </a:r>
          </a:p>
        </p:txBody>
      </p:sp>
      <p:pic>
        <p:nvPicPr>
          <p:cNvPr id="8192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43808" y="4365104"/>
            <a:ext cx="3384376" cy="23103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292100"/>
            <a:ext cx="8229600" cy="798513"/>
          </a:xfrm>
        </p:spPr>
        <p:txBody>
          <a:bodyPr/>
          <a:lstStyle/>
          <a:p>
            <a:pPr algn="ctr" eaLnBrk="1" hangingPunct="1">
              <a:defRPr/>
            </a:pPr>
            <a:r>
              <a:rPr lang="ru-RU" sz="2000" b="1" i="1" dirty="0" smtClean="0">
                <a:solidFill>
                  <a:srgbClr val="FFFF00"/>
                </a:solidFill>
                <a:latin typeface="Times New Roman" pitchFamily="18" charset="0"/>
              </a:rPr>
              <a:t>«Развитие образования» на 2015-2020 годы</a:t>
            </a:r>
          </a:p>
        </p:txBody>
      </p:sp>
      <p:pic>
        <p:nvPicPr>
          <p:cNvPr id="76803" name="Picture 9" descr="global_education_reading_1600_clr-380x33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8313" y="1196975"/>
            <a:ext cx="8207375" cy="4824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79388" y="260350"/>
            <a:ext cx="8964612" cy="6597650"/>
          </a:xfrm>
        </p:spPr>
        <p:txBody>
          <a:bodyPr/>
          <a:lstStyle/>
          <a:p>
            <a:pPr eaLnBrk="1" hangingPunct="1">
              <a:lnSpc>
                <a:spcPct val="70000"/>
              </a:lnSpc>
            </a:pPr>
            <a:r>
              <a:rPr lang="ru-RU" sz="1200" dirty="0" smtClean="0">
                <a:solidFill>
                  <a:srgbClr val="FFFF00"/>
                </a:solidFill>
              </a:rPr>
              <a:t>Цель</a:t>
            </a:r>
          </a:p>
          <a:p>
            <a:pPr eaLnBrk="1" hangingPunct="1">
              <a:lnSpc>
                <a:spcPct val="70000"/>
              </a:lnSpc>
              <a:buFontTx/>
              <a:buNone/>
            </a:pPr>
            <a:r>
              <a:rPr lang="ru-RU" sz="1200" dirty="0" smtClean="0"/>
              <a:t>   </a:t>
            </a:r>
            <a:r>
              <a:rPr lang="ru-RU" sz="1100" dirty="0" smtClean="0"/>
              <a:t>Обеспечение высокого качества образования в соответствии с меняющимися запросами населения и перспективными </a:t>
            </a:r>
          </a:p>
          <a:p>
            <a:pPr eaLnBrk="1" hangingPunct="1">
              <a:lnSpc>
                <a:spcPct val="70000"/>
              </a:lnSpc>
              <a:buFontTx/>
              <a:buNone/>
            </a:pPr>
            <a:r>
              <a:rPr lang="ru-RU" sz="1100" dirty="0" smtClean="0"/>
              <a:t>задачами развития общества и экономики</a:t>
            </a:r>
          </a:p>
          <a:p>
            <a:pPr eaLnBrk="1" hangingPunct="1">
              <a:lnSpc>
                <a:spcPct val="70000"/>
              </a:lnSpc>
            </a:pPr>
            <a:endParaRPr lang="ru-RU" sz="1100" dirty="0" smtClean="0"/>
          </a:p>
          <a:p>
            <a:pPr eaLnBrk="1" hangingPunct="1">
              <a:lnSpc>
                <a:spcPct val="70000"/>
              </a:lnSpc>
            </a:pPr>
            <a:r>
              <a:rPr lang="ru-RU" sz="1200" dirty="0" smtClean="0">
                <a:solidFill>
                  <a:srgbClr val="FFFF00"/>
                </a:solidFill>
              </a:rPr>
              <a:t>Целевые показатели (индикаторы)</a:t>
            </a:r>
          </a:p>
          <a:p>
            <a:pPr eaLnBrk="1" hangingPunct="1">
              <a:lnSpc>
                <a:spcPct val="70000"/>
              </a:lnSpc>
            </a:pPr>
            <a:endParaRPr lang="ru-RU" sz="1200" dirty="0" smtClean="0">
              <a:solidFill>
                <a:srgbClr val="FFFF00"/>
              </a:solidFill>
            </a:endParaRPr>
          </a:p>
          <a:p>
            <a:pPr eaLnBrk="1" hangingPunct="1">
              <a:lnSpc>
                <a:spcPct val="70000"/>
              </a:lnSpc>
              <a:buFontTx/>
              <a:buNone/>
            </a:pPr>
            <a:r>
              <a:rPr lang="ru-RU" sz="1200" dirty="0" smtClean="0"/>
              <a:t>1</a:t>
            </a:r>
            <a:r>
              <a:rPr lang="ru-RU" sz="1100" dirty="0" smtClean="0"/>
              <a:t>. Доступность дошкольного образования (отношение численности детей 3 - 7 лет, которым предоставлена возможность </a:t>
            </a:r>
          </a:p>
          <a:p>
            <a:pPr eaLnBrk="1" hangingPunct="1">
              <a:lnSpc>
                <a:spcPct val="70000"/>
              </a:lnSpc>
              <a:buFontTx/>
              <a:buNone/>
            </a:pPr>
            <a:r>
              <a:rPr lang="ru-RU" sz="1100" dirty="0" smtClean="0"/>
              <a:t>    получать услуги дошкольного образования, к численности детей в возрасте 3 - 7 лет, скорректированной на численность </a:t>
            </a:r>
          </a:p>
          <a:p>
            <a:pPr eaLnBrk="1" hangingPunct="1">
              <a:lnSpc>
                <a:spcPct val="70000"/>
              </a:lnSpc>
              <a:buFontTx/>
              <a:buNone/>
            </a:pPr>
            <a:r>
              <a:rPr lang="ru-RU" sz="1100" dirty="0" smtClean="0"/>
              <a:t>    детей в возрасте 5 - 7 лет, обучающихся в школе).</a:t>
            </a:r>
          </a:p>
          <a:p>
            <a:pPr eaLnBrk="1" hangingPunct="1">
              <a:lnSpc>
                <a:spcPct val="70000"/>
              </a:lnSpc>
              <a:buFontTx/>
              <a:buNone/>
            </a:pPr>
            <a:r>
              <a:rPr lang="ru-RU" sz="1100" dirty="0" smtClean="0"/>
              <a:t>2. Удельный вес численности населения в возрасте 5 - 18 лет, охваченного образованием, в общей численности населения в </a:t>
            </a:r>
          </a:p>
          <a:p>
            <a:pPr eaLnBrk="1" hangingPunct="1">
              <a:lnSpc>
                <a:spcPct val="70000"/>
              </a:lnSpc>
              <a:buFontTx/>
              <a:buNone/>
            </a:pPr>
            <a:r>
              <a:rPr lang="ru-RU" sz="1100" dirty="0" smtClean="0"/>
              <a:t>    возрасте 5 - 18 лет.</a:t>
            </a:r>
          </a:p>
          <a:p>
            <a:pPr eaLnBrk="1" hangingPunct="1">
              <a:lnSpc>
                <a:spcPct val="70000"/>
              </a:lnSpc>
              <a:buFontTx/>
              <a:buNone/>
            </a:pPr>
            <a:r>
              <a:rPr lang="ru-RU" sz="1100" dirty="0" smtClean="0"/>
              <a:t>3. Отношение среднего балла Единого государственного экзамена (в расчете на 2 обязательных предмета) в 10 процентах </a:t>
            </a:r>
          </a:p>
          <a:p>
            <a:pPr eaLnBrk="1" hangingPunct="1">
              <a:lnSpc>
                <a:spcPct val="70000"/>
              </a:lnSpc>
              <a:buFontTx/>
              <a:buNone/>
            </a:pPr>
            <a:r>
              <a:rPr lang="ru-RU" sz="1100" dirty="0" smtClean="0"/>
              <a:t>    школ с лучшими результатами ЕГЭ к среднему баллу ЕГЭ (в  расчете на 2 обязательных предмета) в 10 процентах школ с худшими результатами единого государственного экзамена.</a:t>
            </a:r>
          </a:p>
          <a:p>
            <a:pPr eaLnBrk="1" hangingPunct="1">
              <a:lnSpc>
                <a:spcPct val="70000"/>
              </a:lnSpc>
              <a:buFontTx/>
              <a:buNone/>
            </a:pPr>
            <a:r>
              <a:rPr lang="ru-RU" sz="1100" dirty="0" smtClean="0"/>
              <a:t>4. Удельный вес численности обучающихся муниципальных общеобразовательных организаций, которым предоставлена </a:t>
            </a:r>
          </a:p>
          <a:p>
            <a:pPr eaLnBrk="1" hangingPunct="1">
              <a:lnSpc>
                <a:spcPct val="70000"/>
              </a:lnSpc>
              <a:buFontTx/>
              <a:buNone/>
            </a:pPr>
            <a:r>
              <a:rPr lang="ru-RU" sz="1100" dirty="0" smtClean="0"/>
              <a:t>     возможность обучаться в соответствии с основными современными требованиями, в общей численности обучающихся.</a:t>
            </a:r>
          </a:p>
          <a:p>
            <a:pPr eaLnBrk="1" hangingPunct="1">
              <a:lnSpc>
                <a:spcPct val="70000"/>
              </a:lnSpc>
            </a:pPr>
            <a:endParaRPr lang="ru-RU" sz="1100" dirty="0" smtClean="0"/>
          </a:p>
          <a:p>
            <a:pPr eaLnBrk="1" hangingPunct="1">
              <a:lnSpc>
                <a:spcPct val="70000"/>
              </a:lnSpc>
            </a:pPr>
            <a:r>
              <a:rPr lang="ru-RU" sz="1200" dirty="0" smtClean="0">
                <a:solidFill>
                  <a:srgbClr val="FFFF00"/>
                </a:solidFill>
              </a:rPr>
              <a:t>Ожидаемые конечные результаты, оценка планируемой эффективности</a:t>
            </a:r>
          </a:p>
          <a:p>
            <a:pPr eaLnBrk="1" hangingPunct="1">
              <a:lnSpc>
                <a:spcPct val="70000"/>
              </a:lnSpc>
            </a:pPr>
            <a:endParaRPr lang="ru-RU" sz="1200" dirty="0" smtClean="0">
              <a:solidFill>
                <a:srgbClr val="FFFF00"/>
              </a:solidFill>
            </a:endParaRPr>
          </a:p>
          <a:p>
            <a:pPr eaLnBrk="1" hangingPunct="1">
              <a:lnSpc>
                <a:spcPct val="70000"/>
              </a:lnSpc>
            </a:pPr>
            <a:r>
              <a:rPr lang="ru-RU" sz="1200" dirty="0" smtClean="0">
                <a:solidFill>
                  <a:srgbClr val="FFFF00"/>
                </a:solidFill>
              </a:rPr>
              <a:t>В системе дошкольного образования:</a:t>
            </a:r>
          </a:p>
          <a:p>
            <a:pPr eaLnBrk="1" hangingPunct="1">
              <a:lnSpc>
                <a:spcPct val="70000"/>
              </a:lnSpc>
              <a:buFontTx/>
              <a:buNone/>
            </a:pPr>
            <a:r>
              <a:rPr lang="ru-RU" sz="1200" dirty="0" smtClean="0"/>
              <a:t>- </a:t>
            </a:r>
            <a:r>
              <a:rPr lang="ru-RU" sz="1100" dirty="0" smtClean="0"/>
              <a:t>будет создана инфраструктура поддержки раннего развития детей (2 мес. - 3 года);</a:t>
            </a:r>
          </a:p>
          <a:p>
            <a:pPr eaLnBrk="1" hangingPunct="1">
              <a:lnSpc>
                <a:spcPct val="70000"/>
              </a:lnSpc>
              <a:buFontTx/>
              <a:buNone/>
            </a:pPr>
            <a:r>
              <a:rPr lang="ru-RU" sz="1100" dirty="0" smtClean="0"/>
              <a:t>- будут ликвидированы очереди на зачисление детей в возрасте от трех до семи лет в дошкольные образовательные  организации.</a:t>
            </a:r>
          </a:p>
          <a:p>
            <a:pPr eaLnBrk="1" hangingPunct="1">
              <a:lnSpc>
                <a:spcPct val="70000"/>
              </a:lnSpc>
              <a:buFontTx/>
              <a:buNone/>
            </a:pPr>
            <a:endParaRPr lang="ru-RU" sz="1100" dirty="0" smtClean="0"/>
          </a:p>
          <a:p>
            <a:pPr eaLnBrk="1" hangingPunct="1">
              <a:lnSpc>
                <a:spcPct val="70000"/>
              </a:lnSpc>
            </a:pPr>
            <a:r>
              <a:rPr lang="ru-RU" sz="1200" dirty="0" smtClean="0">
                <a:solidFill>
                  <a:srgbClr val="FFFF00"/>
                </a:solidFill>
              </a:rPr>
              <a:t>В системе общего образования:</a:t>
            </a:r>
          </a:p>
          <a:p>
            <a:pPr eaLnBrk="1" hangingPunct="1">
              <a:lnSpc>
                <a:spcPct val="70000"/>
              </a:lnSpc>
              <a:buFontTx/>
              <a:buNone/>
            </a:pPr>
            <a:r>
              <a:rPr lang="ru-RU" sz="1200" dirty="0" smtClean="0"/>
              <a:t>- </a:t>
            </a:r>
            <a:r>
              <a:rPr lang="ru-RU" sz="1100" dirty="0" smtClean="0"/>
              <a:t>99,8% численности населения города в возрасте 7 - 18 лет будет охвачено общим образованием;</a:t>
            </a:r>
          </a:p>
          <a:p>
            <a:pPr eaLnBrk="1" hangingPunct="1">
              <a:lnSpc>
                <a:spcPct val="70000"/>
              </a:lnSpc>
              <a:buFontTx/>
              <a:buNone/>
            </a:pPr>
            <a:r>
              <a:rPr lang="ru-RU" sz="1100" dirty="0" smtClean="0"/>
              <a:t>- 100% обучающимся будет предоставлена возможность обучаться в соответствии с современными требованиями;</a:t>
            </a:r>
          </a:p>
          <a:p>
            <a:pPr eaLnBrk="1" hangingPunct="1">
              <a:lnSpc>
                <a:spcPct val="70000"/>
              </a:lnSpc>
              <a:buFontTx/>
              <a:buNone/>
            </a:pPr>
            <a:r>
              <a:rPr lang="ru-RU" sz="1100" dirty="0" smtClean="0"/>
              <a:t>- отношение среднего балла ЕГЭ в 10% школ с лучшими результатами к среднему баллу ЕГЭ в 10% школ с худшими </a:t>
            </a:r>
          </a:p>
          <a:p>
            <a:pPr eaLnBrk="1" hangingPunct="1">
              <a:lnSpc>
                <a:spcPct val="70000"/>
              </a:lnSpc>
              <a:buFontTx/>
              <a:buNone/>
            </a:pPr>
            <a:r>
              <a:rPr lang="ru-RU" sz="1100" dirty="0" smtClean="0"/>
              <a:t>   результатами составит 1,5;</a:t>
            </a:r>
          </a:p>
          <a:p>
            <a:pPr eaLnBrk="1" hangingPunct="1">
              <a:lnSpc>
                <a:spcPct val="70000"/>
              </a:lnSpc>
              <a:buFontTx/>
              <a:buNone/>
            </a:pPr>
            <a:r>
              <a:rPr lang="ru-RU" sz="1100" dirty="0" smtClean="0"/>
              <a:t>- повысится удовлетворенность населения качеством образовательных услуг до 80%.</a:t>
            </a:r>
          </a:p>
          <a:p>
            <a:pPr eaLnBrk="1" hangingPunct="1">
              <a:lnSpc>
                <a:spcPct val="70000"/>
              </a:lnSpc>
              <a:buFontTx/>
              <a:buNone/>
            </a:pPr>
            <a:r>
              <a:rPr lang="ru-RU" sz="1100" dirty="0" smtClean="0"/>
              <a:t>- охват программами дополнительного образования не менее 75 процентов детей в возрасте 5 - 18 лет;</a:t>
            </a:r>
          </a:p>
          <a:p>
            <a:pPr eaLnBrk="1" hangingPunct="1">
              <a:lnSpc>
                <a:spcPct val="70000"/>
              </a:lnSpc>
            </a:pPr>
            <a:r>
              <a:rPr lang="ru-RU" sz="1200" dirty="0" smtClean="0">
                <a:solidFill>
                  <a:srgbClr val="FFFF00"/>
                </a:solidFill>
              </a:rPr>
              <a:t>В развитии кадрового потенциала:</a:t>
            </a:r>
          </a:p>
          <a:p>
            <a:pPr eaLnBrk="1" hangingPunct="1">
              <a:lnSpc>
                <a:spcPct val="70000"/>
              </a:lnSpc>
              <a:buFontTx/>
              <a:buNone/>
            </a:pPr>
            <a:r>
              <a:rPr lang="ru-RU" sz="1200" dirty="0" smtClean="0"/>
              <a:t>- </a:t>
            </a:r>
            <a:r>
              <a:rPr lang="ru-RU" sz="1100" dirty="0" smtClean="0"/>
              <a:t>увеличится доля учителей в возрасте до 30 лет в общей численности учителей общеобразовательных организаций до 20%;</a:t>
            </a:r>
          </a:p>
          <a:p>
            <a:pPr eaLnBrk="1" hangingPunct="1">
              <a:lnSpc>
                <a:spcPct val="70000"/>
              </a:lnSpc>
              <a:buFontTx/>
              <a:buNone/>
            </a:pPr>
            <a:r>
              <a:rPr lang="ru-RU" sz="1100" dirty="0" smtClean="0"/>
              <a:t>- средняя заработная плата педагогических работников общеобразовательных организаций составит не менее 100% от </a:t>
            </a:r>
          </a:p>
          <a:p>
            <a:pPr eaLnBrk="1" hangingPunct="1">
              <a:lnSpc>
                <a:spcPct val="70000"/>
              </a:lnSpc>
              <a:buFontTx/>
              <a:buNone/>
            </a:pPr>
            <a:r>
              <a:rPr lang="ru-RU" sz="1100" dirty="0" smtClean="0"/>
              <a:t>   средней заработной платы в регионе;</a:t>
            </a:r>
          </a:p>
          <a:p>
            <a:pPr eaLnBrk="1" hangingPunct="1">
              <a:lnSpc>
                <a:spcPct val="70000"/>
              </a:lnSpc>
              <a:buFontTx/>
              <a:buNone/>
            </a:pPr>
            <a:r>
              <a:rPr lang="ru-RU" sz="1100" dirty="0" smtClean="0"/>
              <a:t>- средняя заработная плата педагогов дошкольных образовательных организаций составит не менее 100% от средней заработной платы в сфере общего образования в регионе;</a:t>
            </a:r>
          </a:p>
          <a:p>
            <a:pPr eaLnBrk="1" hangingPunct="1">
              <a:lnSpc>
                <a:spcPct val="70000"/>
              </a:lnSpc>
              <a:buFontTx/>
              <a:buNone/>
            </a:pPr>
            <a:r>
              <a:rPr lang="ru-RU" sz="1100" dirty="0" smtClean="0"/>
              <a:t>- средняя заработная плата работников дополнительного образования детей к 2018 году составит не менее 100% от средней заработной платы в </a:t>
            </a:r>
          </a:p>
          <a:p>
            <a:pPr eaLnBrk="1" hangingPunct="1">
              <a:lnSpc>
                <a:spcPct val="70000"/>
              </a:lnSpc>
              <a:buFontTx/>
              <a:buNone/>
            </a:pPr>
            <a:r>
              <a:rPr lang="ru-RU" sz="1100" dirty="0" smtClean="0"/>
              <a:t>  регионе;</a:t>
            </a:r>
          </a:p>
          <a:p>
            <a:pPr eaLnBrk="1" hangingPunct="1">
              <a:lnSpc>
                <a:spcPct val="70000"/>
              </a:lnSpc>
              <a:buFontTx/>
              <a:buNone/>
            </a:pPr>
            <a:r>
              <a:rPr lang="ru-RU" sz="1100" dirty="0" smtClean="0"/>
              <a:t>- повышение эффективности использования бюджетных средств, обеспечение финансово-хозяйственной самостоятельности образовательных </a:t>
            </a:r>
          </a:p>
          <a:p>
            <a:pPr eaLnBrk="1" hangingPunct="1">
              <a:lnSpc>
                <a:spcPct val="70000"/>
              </a:lnSpc>
              <a:buFontTx/>
              <a:buNone/>
            </a:pPr>
            <a:r>
              <a:rPr lang="ru-RU" sz="1100" dirty="0" smtClean="0"/>
              <a:t>  организаций за счет реализации новых принципов финансирования (на основе муниципальных заданий).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063625" y="609600"/>
            <a:ext cx="8080375" cy="5340350"/>
          </a:xfrm>
        </p:spPr>
        <p:txBody>
          <a:bodyPr/>
          <a:lstStyle/>
          <a:p>
            <a:pPr algn="ctr" eaLnBrk="1" hangingPunct="1">
              <a:defRPr/>
            </a:pPr>
            <a:r>
              <a:rPr lang="ru-RU" b="1" dirty="0" smtClean="0">
                <a:solidFill>
                  <a:srgbClr val="FFFF00"/>
                </a:solidFill>
              </a:rPr>
              <a:t>Основные характеристики городского бюджета </a:t>
            </a:r>
            <a:br>
              <a:rPr lang="ru-RU" b="1" dirty="0" smtClean="0">
                <a:solidFill>
                  <a:srgbClr val="FFFF00"/>
                </a:solidFill>
              </a:rPr>
            </a:br>
            <a:r>
              <a:rPr lang="ru-RU" b="1" dirty="0" smtClean="0">
                <a:solidFill>
                  <a:srgbClr val="FFFF00"/>
                </a:solidFill>
              </a:rPr>
              <a:t>на 2017-2019 годы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66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66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66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6" grpId="0"/>
    </p:bld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i="1" dirty="0" smtClean="0">
                <a:solidFill>
                  <a:srgbClr val="FFFF00"/>
                </a:solidFill>
                <a:latin typeface="Times New Roman" pitchFamily="18" charset="0"/>
              </a:rPr>
              <a:t>« Ремонт фасадов многоквартирных домов в городе </a:t>
            </a:r>
            <a:r>
              <a:rPr lang="ru-RU" sz="2400" i="1" dirty="0" err="1" smtClean="0">
                <a:solidFill>
                  <a:srgbClr val="FFFF00"/>
                </a:solidFill>
                <a:latin typeface="Times New Roman" pitchFamily="18" charset="0"/>
              </a:rPr>
              <a:t>Коврове</a:t>
            </a:r>
            <a:r>
              <a:rPr lang="ru-RU" sz="2400" i="1" dirty="0" smtClean="0">
                <a:solidFill>
                  <a:srgbClr val="FFFF00"/>
                </a:solidFill>
                <a:latin typeface="Times New Roman" pitchFamily="18" charset="0"/>
              </a:rPr>
              <a:t> на 2016-2017 годы»</a:t>
            </a:r>
            <a:endParaRPr lang="ru-RU" sz="2400" dirty="0"/>
          </a:p>
        </p:txBody>
      </p:sp>
      <p:pic>
        <p:nvPicPr>
          <p:cNvPr id="778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5" y="1484784"/>
            <a:ext cx="7488832" cy="4896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83568" y="404663"/>
            <a:ext cx="7992888" cy="19882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eaLnBrk="1" hangingPunct="1">
              <a:lnSpc>
                <a:spcPct val="70000"/>
              </a:lnSpc>
            </a:pPr>
            <a:r>
              <a:rPr lang="ru-RU" sz="1100" dirty="0" smtClean="0">
                <a:solidFill>
                  <a:srgbClr val="FFFF00"/>
                </a:solidFill>
              </a:rPr>
              <a:t>Цель</a:t>
            </a:r>
          </a:p>
          <a:p>
            <a:pPr algn="l" eaLnBrk="1" hangingPunct="1">
              <a:lnSpc>
                <a:spcPct val="70000"/>
              </a:lnSpc>
              <a:buFontTx/>
              <a:buNone/>
            </a:pPr>
            <a:r>
              <a:rPr lang="ru-RU" sz="1100" dirty="0" smtClean="0"/>
              <a:t> - обеспечение сохранности многоквартирных домов ;</a:t>
            </a:r>
          </a:p>
          <a:p>
            <a:pPr algn="l" eaLnBrk="1" hangingPunct="1">
              <a:lnSpc>
                <a:spcPct val="70000"/>
              </a:lnSpc>
              <a:buFontTx/>
              <a:buChar char="-"/>
            </a:pPr>
            <a:r>
              <a:rPr lang="ru-RU" sz="1100" dirty="0" smtClean="0"/>
              <a:t>улучшение комфортности и условий проживания граждан в многоквартирных домах;</a:t>
            </a:r>
          </a:p>
          <a:p>
            <a:pPr algn="l" eaLnBrk="1" hangingPunct="1">
              <a:lnSpc>
                <a:spcPct val="70000"/>
              </a:lnSpc>
              <a:buFontTx/>
              <a:buChar char="-"/>
            </a:pPr>
            <a:r>
              <a:rPr lang="ru-RU" sz="1100" dirty="0" smtClean="0"/>
              <a:t>- повышение эффективности эксплуатации многоквартирных домов;</a:t>
            </a:r>
          </a:p>
          <a:p>
            <a:pPr algn="l" eaLnBrk="1" hangingPunct="1">
              <a:lnSpc>
                <a:spcPct val="70000"/>
              </a:lnSpc>
              <a:buFontTx/>
              <a:buChar char="-"/>
            </a:pPr>
            <a:r>
              <a:rPr lang="ru-RU" sz="1100" dirty="0" smtClean="0"/>
              <a:t>- улучшение внешнего облика города.</a:t>
            </a:r>
          </a:p>
          <a:p>
            <a:pPr algn="l" eaLnBrk="1" hangingPunct="1">
              <a:lnSpc>
                <a:spcPct val="70000"/>
              </a:lnSpc>
              <a:buFontTx/>
              <a:buChar char="-"/>
            </a:pPr>
            <a:endParaRPr lang="ru-RU" sz="1100" dirty="0" smtClean="0"/>
          </a:p>
          <a:p>
            <a:pPr algn="l" eaLnBrk="1" hangingPunct="1">
              <a:lnSpc>
                <a:spcPct val="70000"/>
              </a:lnSpc>
            </a:pPr>
            <a:r>
              <a:rPr lang="ru-RU" sz="1100" dirty="0" smtClean="0">
                <a:solidFill>
                  <a:srgbClr val="FFFF00"/>
                </a:solidFill>
              </a:rPr>
              <a:t>Целевые показатели (индикаторы)</a:t>
            </a:r>
          </a:p>
          <a:p>
            <a:pPr algn="l" eaLnBrk="1" hangingPunct="1">
              <a:lnSpc>
                <a:spcPct val="70000"/>
              </a:lnSpc>
            </a:pPr>
            <a:endParaRPr lang="ru-RU" sz="1100" dirty="0" smtClean="0">
              <a:solidFill>
                <a:srgbClr val="FFFF00"/>
              </a:solidFill>
            </a:endParaRPr>
          </a:p>
          <a:p>
            <a:pPr marL="228600" indent="-228600" algn="l" eaLnBrk="1" hangingPunct="1">
              <a:lnSpc>
                <a:spcPct val="70000"/>
              </a:lnSpc>
              <a:buFontTx/>
              <a:buAutoNum type="arabicPeriod"/>
            </a:pPr>
            <a:r>
              <a:rPr lang="ru-RU" sz="1100" dirty="0" smtClean="0"/>
              <a:t>Количество многоквартирных домов, участвующих в программе ремонта фасада;</a:t>
            </a:r>
          </a:p>
          <a:p>
            <a:pPr marL="228600" indent="-228600" algn="l" eaLnBrk="1" hangingPunct="1">
              <a:lnSpc>
                <a:spcPct val="70000"/>
              </a:lnSpc>
              <a:buAutoNum type="arabicPeriod" startAt="2"/>
            </a:pPr>
            <a:r>
              <a:rPr lang="ru-RU" sz="1100" dirty="0" smtClean="0"/>
              <a:t>Количество многоквартирных домов, на которых проведены работы по ремонту фасада.</a:t>
            </a:r>
          </a:p>
          <a:p>
            <a:pPr marL="228600" indent="-228600" algn="l" eaLnBrk="1" hangingPunct="1">
              <a:lnSpc>
                <a:spcPct val="70000"/>
              </a:lnSpc>
              <a:buAutoNum type="arabicPeriod" startAt="2"/>
            </a:pPr>
            <a:endParaRPr lang="ru-RU" sz="1100" dirty="0" smtClean="0"/>
          </a:p>
          <a:p>
            <a:pPr algn="l" eaLnBrk="1" hangingPunct="1">
              <a:lnSpc>
                <a:spcPct val="70000"/>
              </a:lnSpc>
            </a:pPr>
            <a:r>
              <a:rPr lang="ru-RU" sz="1100" dirty="0" smtClean="0">
                <a:solidFill>
                  <a:srgbClr val="FFFF00"/>
                </a:solidFill>
              </a:rPr>
              <a:t>Ожидаемые конечные результаты, оценка планируемой эффективности</a:t>
            </a:r>
          </a:p>
          <a:p>
            <a:pPr algn="l" eaLnBrk="1" hangingPunct="1">
              <a:lnSpc>
                <a:spcPct val="70000"/>
              </a:lnSpc>
            </a:pPr>
            <a:endParaRPr lang="ru-RU" sz="1100" dirty="0" smtClean="0"/>
          </a:p>
          <a:p>
            <a:pPr marL="228600" indent="-228600" algn="l" eaLnBrk="1" hangingPunct="1">
              <a:lnSpc>
                <a:spcPct val="70000"/>
              </a:lnSpc>
              <a:buAutoNum type="arabicPeriod"/>
            </a:pPr>
            <a:r>
              <a:rPr lang="ru-RU" sz="1100" dirty="0" smtClean="0"/>
              <a:t>Повышение комфортности и условий проживания граждан;</a:t>
            </a:r>
          </a:p>
          <a:p>
            <a:pPr marL="228600" indent="-228600" algn="l" eaLnBrk="1" hangingPunct="1">
              <a:lnSpc>
                <a:spcPct val="70000"/>
              </a:lnSpc>
              <a:buAutoNum type="arabicPeriod" startAt="2"/>
            </a:pPr>
            <a:r>
              <a:rPr lang="ru-RU" sz="1100" dirty="0" smtClean="0"/>
              <a:t>Улучшение качества предоставляемых жилищно-коммунальных услуг;</a:t>
            </a:r>
          </a:p>
          <a:p>
            <a:pPr marL="228600" indent="-228600" algn="l" eaLnBrk="1" hangingPunct="1">
              <a:lnSpc>
                <a:spcPct val="70000"/>
              </a:lnSpc>
            </a:pPr>
            <a:r>
              <a:rPr lang="ru-RU" sz="1100" dirty="0" smtClean="0"/>
              <a:t>3.   Соответствие многоквартирных домов требованиям нормативно-технической документации.</a:t>
            </a:r>
          </a:p>
        </p:txBody>
      </p:sp>
      <p:pic>
        <p:nvPicPr>
          <p:cNvPr id="788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5788" y="2852936"/>
            <a:ext cx="3842196" cy="3233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88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60032" y="2852935"/>
            <a:ext cx="4032448" cy="32403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000" i="1" dirty="0" smtClean="0">
                <a:solidFill>
                  <a:srgbClr val="FFFF00"/>
                </a:solidFill>
                <a:latin typeface="Times New Roman" pitchFamily="18" charset="0"/>
              </a:rPr>
              <a:t>«Создание новых мест в общеобразовательных организациях в соответствии с прогнозируемой потребностью и современными условиями обучения на 2016-2025 годы»</a:t>
            </a:r>
            <a:endParaRPr lang="ru-RU" sz="2000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1700808"/>
            <a:ext cx="7618413" cy="45856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404664"/>
            <a:ext cx="8352928" cy="46166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eaLnBrk="1" hangingPunct="1">
              <a:lnSpc>
                <a:spcPct val="70000"/>
              </a:lnSpc>
            </a:pPr>
            <a:r>
              <a:rPr lang="ru-RU" sz="1400" dirty="0" smtClean="0">
                <a:solidFill>
                  <a:srgbClr val="FFFF00"/>
                </a:solidFill>
              </a:rPr>
              <a:t>Цель</a:t>
            </a:r>
          </a:p>
          <a:p>
            <a:pPr algn="l" eaLnBrk="1" hangingPunct="1">
              <a:lnSpc>
                <a:spcPct val="70000"/>
              </a:lnSpc>
            </a:pPr>
            <a:endParaRPr lang="ru-RU" sz="1400" dirty="0" smtClean="0">
              <a:solidFill>
                <a:srgbClr val="FFFF00"/>
              </a:solidFill>
            </a:endParaRPr>
          </a:p>
          <a:p>
            <a:pPr algn="l" eaLnBrk="1" hangingPunct="1">
              <a:lnSpc>
                <a:spcPct val="70000"/>
              </a:lnSpc>
              <a:buFontTx/>
              <a:buNone/>
            </a:pPr>
            <a:r>
              <a:rPr lang="ru-RU" sz="1400" dirty="0" smtClean="0"/>
              <a:t>   Создание новых мест в общеобразовательных организациях в соответствии с прогнозируемой потребностью и современными требованиями к условиям обучения</a:t>
            </a:r>
          </a:p>
          <a:p>
            <a:pPr algn="l" eaLnBrk="1" hangingPunct="1">
              <a:lnSpc>
                <a:spcPct val="70000"/>
              </a:lnSpc>
            </a:pPr>
            <a:endParaRPr lang="ru-RU" sz="1400" dirty="0" smtClean="0"/>
          </a:p>
          <a:p>
            <a:pPr algn="l" eaLnBrk="1" hangingPunct="1">
              <a:lnSpc>
                <a:spcPct val="70000"/>
              </a:lnSpc>
            </a:pPr>
            <a:r>
              <a:rPr lang="ru-RU" sz="1400" dirty="0" smtClean="0">
                <a:solidFill>
                  <a:srgbClr val="FFFF00"/>
                </a:solidFill>
              </a:rPr>
              <a:t>Целевые показатели (индикаторы)</a:t>
            </a:r>
          </a:p>
          <a:p>
            <a:pPr algn="l" eaLnBrk="1" hangingPunct="1">
              <a:lnSpc>
                <a:spcPct val="70000"/>
              </a:lnSpc>
            </a:pPr>
            <a:endParaRPr lang="ru-RU" sz="1400" dirty="0" smtClean="0">
              <a:solidFill>
                <a:srgbClr val="FFFF00"/>
              </a:solidFill>
            </a:endParaRPr>
          </a:p>
          <a:p>
            <a:pPr algn="l" eaLnBrk="1" hangingPunct="1">
              <a:lnSpc>
                <a:spcPct val="70000"/>
              </a:lnSpc>
              <a:buFont typeface="Wingdings" pitchFamily="2" charset="2"/>
              <a:buChar char="§"/>
            </a:pPr>
            <a:r>
              <a:rPr lang="ru-RU" sz="1400" dirty="0" smtClean="0"/>
              <a:t> Число новых мест в общеобразовательных  организациях – 4500 к 2026 году,, в том числе введенных путем строительства объектов инфраструктуры общего образования – 4380 мест;</a:t>
            </a:r>
          </a:p>
          <a:p>
            <a:pPr algn="l" eaLnBrk="1" hangingPunct="1">
              <a:lnSpc>
                <a:spcPct val="70000"/>
              </a:lnSpc>
              <a:buFont typeface="Wingdings" pitchFamily="2" charset="2"/>
              <a:buChar char="§"/>
            </a:pPr>
            <a:r>
              <a:rPr lang="ru-RU" sz="1400" dirty="0" smtClean="0"/>
              <a:t> Удельный вес численности обучающихся, занимающихся в одну смену, в общей численности обучающихся в общеобразовательных организациях, - 100% в 2026 году, в том числе обучающихся по программам начального общего образования – 100% в 2021 году, основного общего образования – 100% в 2026 году, среднего общего образования – 100% в 2021 году.</a:t>
            </a:r>
          </a:p>
          <a:p>
            <a:pPr algn="l" eaLnBrk="1" hangingPunct="1">
              <a:lnSpc>
                <a:spcPct val="70000"/>
              </a:lnSpc>
            </a:pPr>
            <a:endParaRPr lang="ru-RU" sz="1400" dirty="0" smtClean="0"/>
          </a:p>
          <a:p>
            <a:pPr algn="l" eaLnBrk="1" hangingPunct="1">
              <a:lnSpc>
                <a:spcPct val="70000"/>
              </a:lnSpc>
            </a:pPr>
            <a:r>
              <a:rPr lang="ru-RU" sz="1400" dirty="0" smtClean="0">
                <a:solidFill>
                  <a:srgbClr val="FFFF00"/>
                </a:solidFill>
              </a:rPr>
              <a:t>Ожидаемые конечные результаты, оценка планируемой эффективности</a:t>
            </a:r>
          </a:p>
          <a:p>
            <a:pPr algn="l" eaLnBrk="1" hangingPunct="1">
              <a:lnSpc>
                <a:spcPct val="70000"/>
              </a:lnSpc>
            </a:pPr>
            <a:endParaRPr lang="ru-RU" sz="1400" dirty="0" smtClean="0">
              <a:solidFill>
                <a:srgbClr val="FFFF00"/>
              </a:solidFill>
            </a:endParaRPr>
          </a:p>
          <a:p>
            <a:pPr algn="l" eaLnBrk="1" hangingPunct="1">
              <a:lnSpc>
                <a:spcPct val="70000"/>
              </a:lnSpc>
              <a:buFontTx/>
              <a:buNone/>
            </a:pPr>
            <a:r>
              <a:rPr lang="ru-RU" sz="1400" dirty="0" smtClean="0"/>
              <a:t> При реализации </a:t>
            </a:r>
            <a:r>
              <a:rPr lang="en-US" sz="1400" dirty="0" smtClean="0"/>
              <a:t>I </a:t>
            </a:r>
            <a:r>
              <a:rPr lang="ru-RU" sz="1400" dirty="0" smtClean="0"/>
              <a:t>этапа Программы (2016-2020 годы):</a:t>
            </a:r>
          </a:p>
          <a:p>
            <a:pPr algn="l" eaLnBrk="1" hangingPunct="1">
              <a:lnSpc>
                <a:spcPct val="70000"/>
              </a:lnSpc>
              <a:buFontTx/>
              <a:buNone/>
            </a:pPr>
            <a:r>
              <a:rPr lang="ru-RU" sz="1400" dirty="0" smtClean="0"/>
              <a:t>-к 2018 году отсутствие обучающихся в третью смену;</a:t>
            </a:r>
          </a:p>
          <a:p>
            <a:pPr algn="l" eaLnBrk="1" hangingPunct="1">
              <a:lnSpc>
                <a:spcPct val="70000"/>
              </a:lnSpc>
              <a:buFontTx/>
              <a:buNone/>
            </a:pPr>
            <a:r>
              <a:rPr lang="ru-RU" sz="1400" dirty="0" smtClean="0"/>
              <a:t>-к 2021 году 1-4 классы и 10-11 классы в общеобразовательных организациях перейдут на обучение в одну смену;</a:t>
            </a:r>
          </a:p>
          <a:p>
            <a:pPr algn="l" eaLnBrk="1" hangingPunct="1">
              <a:lnSpc>
                <a:spcPct val="70000"/>
              </a:lnSpc>
              <a:buFontTx/>
              <a:buNone/>
            </a:pPr>
            <a:r>
              <a:rPr lang="ru-RU" sz="1400" dirty="0" smtClean="0"/>
              <a:t>-будет удержан существующий односменный режим обучения.</a:t>
            </a:r>
          </a:p>
          <a:p>
            <a:pPr algn="l" eaLnBrk="1" hangingPunct="1">
              <a:lnSpc>
                <a:spcPct val="70000"/>
              </a:lnSpc>
              <a:buFontTx/>
              <a:buNone/>
            </a:pPr>
            <a:endParaRPr lang="ru-RU" sz="1400" dirty="0" smtClean="0"/>
          </a:p>
          <a:p>
            <a:pPr algn="l" eaLnBrk="1" hangingPunct="1">
              <a:lnSpc>
                <a:spcPct val="70000"/>
              </a:lnSpc>
              <a:buFontTx/>
              <a:buNone/>
            </a:pPr>
            <a:r>
              <a:rPr lang="ru-RU" sz="1400" dirty="0" smtClean="0"/>
              <a:t>При реализации </a:t>
            </a:r>
            <a:r>
              <a:rPr lang="en-US" sz="1400" dirty="0" smtClean="0"/>
              <a:t>II </a:t>
            </a:r>
            <a:r>
              <a:rPr lang="ru-RU" sz="1400" dirty="0" smtClean="0"/>
              <a:t>этапа Программы (2021-2025 годы):</a:t>
            </a:r>
          </a:p>
          <a:p>
            <a:pPr algn="l" eaLnBrk="1" hangingPunct="1">
              <a:lnSpc>
                <a:spcPct val="70000"/>
              </a:lnSpc>
              <a:buFontTx/>
              <a:buNone/>
            </a:pPr>
            <a:r>
              <a:rPr lang="ru-RU" sz="1400" dirty="0" smtClean="0"/>
              <a:t>-к 2026 году в одну смену станут обучаться все 5-9 классы в общеобразовательных организациях;</a:t>
            </a:r>
          </a:p>
          <a:p>
            <a:pPr algn="l" eaLnBrk="1" hangingPunct="1">
              <a:lnSpc>
                <a:spcPct val="70000"/>
              </a:lnSpc>
              <a:buFontTx/>
              <a:buNone/>
            </a:pPr>
            <a:r>
              <a:rPr lang="ru-RU" sz="1400" dirty="0" smtClean="0"/>
              <a:t>-будет удержан существующий односменный режим обучения.</a:t>
            </a:r>
          </a:p>
          <a:p>
            <a:pPr algn="l" eaLnBrk="1" hangingPunct="1">
              <a:lnSpc>
                <a:spcPct val="70000"/>
              </a:lnSpc>
              <a:buFontTx/>
              <a:buNone/>
            </a:pPr>
            <a:endParaRPr lang="ru-RU" sz="1400" dirty="0" smtClean="0"/>
          </a:p>
          <a:p>
            <a:pPr algn="l" eaLnBrk="1" hangingPunct="1">
              <a:lnSpc>
                <a:spcPct val="70000"/>
              </a:lnSpc>
              <a:buFontTx/>
              <a:buNone/>
            </a:pPr>
            <a:r>
              <a:rPr lang="ru-RU" sz="1400" dirty="0" smtClean="0"/>
              <a:t>По итогам реализации Программы все обучающиеся в общеобразовательных организациях станут обучаться в одну смену;</a:t>
            </a:r>
          </a:p>
          <a:p>
            <a:pPr algn="l" eaLnBrk="1" hangingPunct="1">
              <a:lnSpc>
                <a:spcPct val="70000"/>
              </a:lnSpc>
              <a:buFontTx/>
              <a:buNone/>
            </a:pPr>
            <a:r>
              <a:rPr lang="ru-RU" sz="1400" dirty="0" smtClean="0"/>
              <a:t>100% обучающихся перейдут из зданий с износом 50% и выше в новые здания общеобразовательных организаций.</a:t>
            </a:r>
          </a:p>
        </p:txBody>
      </p:sp>
    </p:spTree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836613"/>
            <a:ext cx="8713788" cy="5832475"/>
          </a:xfrm>
        </p:spPr>
        <p:txBody>
          <a:bodyPr>
            <a:normAutofit/>
          </a:bodyPr>
          <a:lstStyle/>
          <a:p>
            <a:pPr eaLnBrk="1" hangingPunct="1">
              <a:lnSpc>
                <a:spcPct val="70000"/>
              </a:lnSpc>
            </a:pPr>
            <a:r>
              <a:rPr lang="ru-RU" sz="2000" dirty="0" smtClean="0"/>
              <a:t>В составе безвозмездных поступлений учтены сведения о предполагаемых объемах финансовой помощи из бюджетов других уровней бюджетной системы Российской Федерации городскому бюджету в виде дотаций, субсидий , субвенций и иных межбюджетных трансфертов.</a:t>
            </a:r>
          </a:p>
          <a:p>
            <a:pPr eaLnBrk="1" hangingPunct="1">
              <a:lnSpc>
                <a:spcPct val="70000"/>
              </a:lnSpc>
            </a:pPr>
            <a:endParaRPr lang="ru-RU" sz="2000" dirty="0" smtClean="0"/>
          </a:p>
          <a:p>
            <a:pPr eaLnBrk="1" hangingPunct="1">
              <a:lnSpc>
                <a:spcPct val="70000"/>
              </a:lnSpc>
            </a:pPr>
            <a:r>
              <a:rPr lang="ru-RU" sz="2000" dirty="0" smtClean="0"/>
              <a:t>Безвозмездные поступления из других бюджетов в 2017  году предусмотрены в сумме 1 048 539,9 тыс. руб., в 2018 году – 967 049,2 тыс. руб., в 2019 году – 963 320,4 тыс. руб., в том числе:</a:t>
            </a:r>
          </a:p>
          <a:p>
            <a:pPr eaLnBrk="1" hangingPunct="1">
              <a:lnSpc>
                <a:spcPct val="70000"/>
              </a:lnSpc>
              <a:buFontTx/>
              <a:buNone/>
            </a:pPr>
            <a:r>
              <a:rPr lang="ru-RU" sz="2000" dirty="0" smtClean="0"/>
              <a:t>- дотации  в 2017  году  - 107 809 тыс. руб., в 2018-2019  годах соответственно по  32 672 тыс. руб.;</a:t>
            </a:r>
          </a:p>
          <a:p>
            <a:pPr eaLnBrk="1" hangingPunct="1">
              <a:lnSpc>
                <a:spcPct val="70000"/>
              </a:lnSpc>
              <a:buFontTx/>
              <a:buNone/>
            </a:pPr>
            <a:r>
              <a:rPr lang="ru-RU" sz="2000" dirty="0" smtClean="0"/>
              <a:t>- субсидии  в 2017  году  - 64 373,6 тыс. руб., в 2018 -2019 годах соответственно по 63 387,7 тыс.руб.;</a:t>
            </a:r>
          </a:p>
          <a:p>
            <a:pPr eaLnBrk="1" hangingPunct="1">
              <a:lnSpc>
                <a:spcPct val="70000"/>
              </a:lnSpc>
              <a:buFontTx/>
              <a:buNone/>
            </a:pPr>
            <a:r>
              <a:rPr lang="ru-RU" sz="2000" dirty="0" smtClean="0"/>
              <a:t>- субвенции  в 2017  году  - 874 619,5 тыс. руб., в 2018 году – 869 251,7 тыс. руб., в 2019 году – 865 522,9 тыс. руб.;</a:t>
            </a:r>
          </a:p>
          <a:p>
            <a:pPr eaLnBrk="1" hangingPunct="1">
              <a:lnSpc>
                <a:spcPct val="70000"/>
              </a:lnSpc>
              <a:buFontTx/>
              <a:buNone/>
            </a:pPr>
            <a:r>
              <a:rPr lang="ru-RU" sz="2000" dirty="0" smtClean="0"/>
              <a:t>-иные межбюджетные трансферты в 2017 – 2019 годах соответственно по </a:t>
            </a:r>
            <a:r>
              <a:rPr lang="ru-RU" sz="2000" dirty="0" smtClean="0"/>
              <a:t>    1 </a:t>
            </a:r>
            <a:r>
              <a:rPr lang="ru-RU" sz="2000" dirty="0" smtClean="0"/>
              <a:t>737,8 тыс.руб.</a:t>
            </a:r>
          </a:p>
          <a:p>
            <a:pPr eaLnBrk="1" hangingPunct="1">
              <a:lnSpc>
                <a:spcPct val="70000"/>
              </a:lnSpc>
            </a:pPr>
            <a:r>
              <a:rPr lang="ru-RU" sz="2000" dirty="0" smtClean="0"/>
              <a:t>По сравнению с ожидаемой оценкой  поступлений в 2016 году безвозмездные поступления от других бюджетов бюджетной системы Российской Федерации в 2017 году снизились на 145 646,4  тыс. руб., в 2018 году – на 227 137,1 тыс. руб., в 2018 году – на 230 865,9 тыс. руб. Удельный вес безвозмездных поступлений в общих доходах городского бюджета в 2017 году составит 51,2 %, в 2018 году – 48,2 %, в 2019 году – 47,4 %. </a:t>
            </a:r>
          </a:p>
        </p:txBody>
      </p:sp>
      <p:sp>
        <p:nvSpPr>
          <p:cNvPr id="68612" name="Rectangle 4"/>
          <p:cNvSpPr>
            <a:spLocks noChangeArrowheads="1"/>
          </p:cNvSpPr>
          <p:nvPr/>
        </p:nvSpPr>
        <p:spPr bwMode="auto">
          <a:xfrm>
            <a:off x="2124075" y="260350"/>
            <a:ext cx="47529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kumimoji="0" lang="ru-RU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МЕЖБЮДЖЕТНЫЕ ОТНОШЕНИЯ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extBox 3"/>
          <p:cNvSpPr txBox="1">
            <a:spLocks noChangeArrowheads="1"/>
          </p:cNvSpPr>
          <p:nvPr/>
        </p:nvSpPr>
        <p:spPr bwMode="auto">
          <a:xfrm>
            <a:off x="2857500" y="1000125"/>
            <a:ext cx="1841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/>
          </a:p>
        </p:txBody>
      </p:sp>
      <p:sp>
        <p:nvSpPr>
          <p:cNvPr id="36867" name="TextBox 6"/>
          <p:cNvSpPr txBox="1">
            <a:spLocks noChangeArrowheads="1"/>
          </p:cNvSpPr>
          <p:nvPr/>
        </p:nvSpPr>
        <p:spPr bwMode="auto">
          <a:xfrm>
            <a:off x="0" y="0"/>
            <a:ext cx="914400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 dirty="0">
                <a:cs typeface="Times New Roman" pitchFamily="18" charset="0"/>
              </a:rPr>
              <a:t>ОСНОВНЫЕ ХАРАКТЕРИСТИКИ </a:t>
            </a:r>
          </a:p>
          <a:p>
            <a:r>
              <a:rPr lang="ru-RU" sz="2400" b="1" dirty="0">
                <a:cs typeface="Times New Roman" pitchFamily="18" charset="0"/>
              </a:rPr>
              <a:t>ГОРОДСКОГО БЮДЖЕТА</a:t>
            </a:r>
          </a:p>
          <a:p>
            <a:r>
              <a:rPr lang="ru-RU" sz="2400" b="1" dirty="0">
                <a:cs typeface="Times New Roman" pitchFamily="18" charset="0"/>
              </a:rPr>
              <a:t> НА </a:t>
            </a:r>
            <a:r>
              <a:rPr lang="ru-RU" sz="2400" b="1" dirty="0" smtClean="0">
                <a:cs typeface="Times New Roman" pitchFamily="18" charset="0"/>
              </a:rPr>
              <a:t>2017-2019 ГОДЫ</a:t>
            </a:r>
            <a:endParaRPr lang="ru-RU" sz="2400" b="1" dirty="0">
              <a:cs typeface="Times New Roman" pitchFamily="18" charset="0"/>
            </a:endParaRPr>
          </a:p>
        </p:txBody>
      </p:sp>
      <p:sp>
        <p:nvSpPr>
          <p:cNvPr id="36868" name="TextBox 13"/>
          <p:cNvSpPr txBox="1">
            <a:spLocks noChangeArrowheads="1"/>
          </p:cNvSpPr>
          <p:nvPr/>
        </p:nvSpPr>
        <p:spPr bwMode="auto">
          <a:xfrm>
            <a:off x="7786688" y="1714500"/>
            <a:ext cx="1357312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solidFill>
                  <a:schemeClr val="bg1"/>
                </a:solidFill>
                <a:cs typeface="Times New Roman" pitchFamily="18" charset="0"/>
              </a:rPr>
              <a:t>тыс. руб.</a:t>
            </a: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/>
        </p:nvGraphicFramePr>
        <p:xfrm>
          <a:off x="0" y="1142983"/>
          <a:ext cx="9144001" cy="5726590"/>
        </p:xfrm>
        <a:graphic>
          <a:graphicData uri="http://schemas.openxmlformats.org/drawingml/2006/table">
            <a:tbl>
              <a:tblPr firstRow="1" lastRow="1" bandRow="1">
                <a:tableStyleId>{21E4AEA4-8DFA-4A89-87EB-49C32662AFE0}</a:tableStyleId>
              </a:tblPr>
              <a:tblGrid>
                <a:gridCol w="1500166"/>
                <a:gridCol w="1285884"/>
                <a:gridCol w="1281894"/>
                <a:gridCol w="1440160"/>
                <a:gridCol w="921284"/>
                <a:gridCol w="1285884"/>
                <a:gridCol w="1428729"/>
              </a:tblGrid>
              <a:tr h="483797">
                <a:tc rowSpan="2"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effectLst>
                            <a:glow rad="63500">
                              <a:schemeClr val="accent6">
                                <a:satMod val="175000"/>
                                <a:alpha val="40000"/>
                              </a:schemeClr>
                            </a:glo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Показатель</a:t>
                      </a:r>
                      <a:endParaRPr lang="ru-RU" sz="1600" dirty="0">
                        <a:effectLst>
                          <a:glow rad="63500">
                            <a:schemeClr val="accent6">
                              <a:satMod val="175000"/>
                              <a:alpha val="40000"/>
                            </a:schemeClr>
                          </a:glo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effectLst>
                            <a:glow rad="63500">
                              <a:schemeClr val="accent6">
                                <a:satMod val="175000"/>
                                <a:alpha val="40000"/>
                              </a:schemeClr>
                            </a:glo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2015 год, отчет</a:t>
                      </a:r>
                      <a:endParaRPr lang="ru-RU" sz="1600" dirty="0">
                        <a:effectLst>
                          <a:glow rad="63500">
                            <a:schemeClr val="accent6">
                              <a:satMod val="175000"/>
                              <a:alpha val="40000"/>
                            </a:schemeClr>
                          </a:glo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1600" dirty="0" err="1" smtClean="0">
                          <a:effectLst>
                            <a:glow rad="63500">
                              <a:schemeClr val="accent6">
                                <a:satMod val="175000"/>
                                <a:alpha val="40000"/>
                              </a:schemeClr>
                            </a:glo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Уточнен-ный</a:t>
                      </a:r>
                      <a:r>
                        <a:rPr lang="ru-RU" sz="1600" dirty="0" smtClean="0">
                          <a:effectLst>
                            <a:glow rad="63500">
                              <a:schemeClr val="accent6">
                                <a:satMod val="175000"/>
                                <a:alpha val="40000"/>
                              </a:schemeClr>
                            </a:glo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 план на 01.11.2016</a:t>
                      </a:r>
                      <a:endParaRPr lang="ru-RU" sz="1600" dirty="0">
                        <a:effectLst>
                          <a:glow rad="63500">
                            <a:schemeClr val="accent6">
                              <a:satMod val="175000"/>
                              <a:alpha val="40000"/>
                            </a:schemeClr>
                          </a:glo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effectLst>
                            <a:glow rad="63500">
                              <a:schemeClr val="accent6">
                                <a:satMod val="175000"/>
                                <a:alpha val="40000"/>
                              </a:schemeClr>
                            </a:glo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2017 год</a:t>
                      </a:r>
                      <a:endParaRPr lang="ru-RU" sz="1600" dirty="0">
                        <a:effectLst>
                          <a:glow rad="63500">
                            <a:schemeClr val="accent6">
                              <a:satMod val="175000"/>
                              <a:alpha val="40000"/>
                            </a:schemeClr>
                          </a:glo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2000" dirty="0">
                        <a:effectLst>
                          <a:glow rad="63500">
                            <a:schemeClr val="accent6">
                              <a:satMod val="175000"/>
                              <a:alpha val="40000"/>
                            </a:schemeClr>
                          </a:glo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2">
                            <a:shade val="30000"/>
                            <a:satMod val="115000"/>
                          </a:schemeClr>
                        </a:gs>
                        <a:gs pos="50000">
                          <a:schemeClr val="accent2">
                            <a:shade val="67500"/>
                            <a:satMod val="115000"/>
                          </a:schemeClr>
                        </a:gs>
                        <a:gs pos="100000">
                          <a:schemeClr val="accent2">
                            <a:shade val="100000"/>
                            <a:satMod val="115000"/>
                          </a:scheme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effectLst>
                            <a:glow rad="63500">
                              <a:schemeClr val="accent6">
                                <a:satMod val="175000"/>
                                <a:alpha val="40000"/>
                              </a:schemeClr>
                            </a:glo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2018 год</a:t>
                      </a:r>
                      <a:endParaRPr lang="ru-RU" sz="1600" dirty="0">
                        <a:effectLst>
                          <a:glow rad="63500">
                            <a:schemeClr val="accent6">
                              <a:satMod val="175000"/>
                              <a:alpha val="40000"/>
                            </a:schemeClr>
                          </a:glo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effectLst>
                            <a:glow rad="63500">
                              <a:schemeClr val="accent6">
                                <a:satMod val="175000"/>
                                <a:alpha val="40000"/>
                              </a:schemeClr>
                            </a:glo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2019 год</a:t>
                      </a:r>
                      <a:endParaRPr lang="ru-RU" sz="1600" dirty="0">
                        <a:effectLst>
                          <a:glow rad="63500">
                            <a:schemeClr val="accent6">
                              <a:satMod val="175000"/>
                              <a:alpha val="40000"/>
                            </a:schemeClr>
                          </a:glo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</a:tr>
              <a:tr h="1271382">
                <a:tc vMerge="1">
                  <a:txBody>
                    <a:bodyPr/>
                    <a:lstStyle/>
                    <a:p>
                      <a:pPr algn="ctr"/>
                      <a:endParaRPr lang="ru-RU" sz="2000" dirty="0">
                        <a:effectLst>
                          <a:glow rad="63500">
                            <a:schemeClr val="accent6">
                              <a:satMod val="175000"/>
                              <a:alpha val="40000"/>
                            </a:schemeClr>
                          </a:glo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2">
                            <a:shade val="30000"/>
                            <a:satMod val="115000"/>
                          </a:schemeClr>
                        </a:gs>
                        <a:gs pos="50000">
                          <a:schemeClr val="accent2">
                            <a:shade val="67500"/>
                            <a:satMod val="115000"/>
                          </a:schemeClr>
                        </a:gs>
                        <a:gs pos="100000">
                          <a:schemeClr val="accent2">
                            <a:shade val="100000"/>
                            <a:satMod val="115000"/>
                          </a:scheme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ru-RU" sz="2000" dirty="0">
                        <a:effectLst>
                          <a:glow rad="63500">
                            <a:schemeClr val="accent6">
                              <a:satMod val="175000"/>
                              <a:alpha val="40000"/>
                            </a:schemeClr>
                          </a:glo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2">
                            <a:shade val="30000"/>
                            <a:satMod val="115000"/>
                          </a:schemeClr>
                        </a:gs>
                        <a:gs pos="50000">
                          <a:schemeClr val="accent2">
                            <a:shade val="67500"/>
                            <a:satMod val="115000"/>
                          </a:schemeClr>
                        </a:gs>
                        <a:gs pos="100000">
                          <a:schemeClr val="accent2">
                            <a:shade val="100000"/>
                            <a:satMod val="115000"/>
                          </a:scheme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ru-RU" sz="2000" dirty="0">
                        <a:effectLst>
                          <a:glow rad="63500">
                            <a:schemeClr val="accent6">
                              <a:satMod val="175000"/>
                              <a:alpha val="40000"/>
                            </a:schemeClr>
                          </a:glo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2">
                            <a:shade val="30000"/>
                            <a:satMod val="115000"/>
                          </a:schemeClr>
                        </a:gs>
                        <a:gs pos="50000">
                          <a:schemeClr val="accent2">
                            <a:shade val="67500"/>
                            <a:satMod val="115000"/>
                          </a:schemeClr>
                        </a:gs>
                        <a:gs pos="100000">
                          <a:schemeClr val="accent2">
                            <a:shade val="100000"/>
                            <a:satMod val="115000"/>
                          </a:scheme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cap="none" spc="0" dirty="0" smtClean="0">
                          <a:ln w="18415" cmpd="sng">
                            <a:solidFill>
                              <a:srgbClr val="FFFFFF"/>
                            </a:solidFill>
                            <a:prstDash val="solid"/>
                          </a:ln>
                          <a:solidFill>
                            <a:srgbClr val="FFFFFF"/>
                          </a:solidFill>
                          <a:effectLst>
                            <a:outerShdw blurRad="63500" dir="3600000" algn="tl" rotWithShape="0">
                              <a:srgbClr val="000000">
                                <a:alpha val="70000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Сумма</a:t>
                      </a:r>
                      <a:endParaRPr lang="ru-RU" sz="1600" b="0" cap="none" spc="0" dirty="0">
                        <a:ln w="18415" cmpd="sng">
                          <a:solidFill>
                            <a:srgbClr val="FFFFFF"/>
                          </a:solidFill>
                          <a:prstDash val="solid"/>
                        </a:ln>
                        <a:solidFill>
                          <a:srgbClr val="FFFFFF"/>
                        </a:solidFill>
                        <a:effectLst>
                          <a:outerShdw blurRad="63500" dir="3600000" algn="tl" rotWithShape="0">
                            <a:srgbClr val="000000">
                              <a:alpha val="70000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cap="none" spc="0" dirty="0" smtClean="0">
                          <a:ln w="18415" cmpd="sng">
                            <a:solidFill>
                              <a:srgbClr val="FFFFFF"/>
                            </a:solidFill>
                            <a:prstDash val="solid"/>
                          </a:ln>
                          <a:solidFill>
                            <a:srgbClr val="FFFFFF"/>
                          </a:solidFill>
                          <a:effectLst>
                            <a:outerShdw blurRad="63500" dir="3600000" algn="tl" rotWithShape="0">
                              <a:srgbClr val="000000">
                                <a:alpha val="70000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% 2017 года к 2016 году</a:t>
                      </a:r>
                      <a:endParaRPr lang="ru-RU" sz="1600" b="0" cap="none" spc="0" dirty="0">
                        <a:ln w="18415" cmpd="sng">
                          <a:solidFill>
                            <a:srgbClr val="FFFFFF"/>
                          </a:solidFill>
                          <a:prstDash val="solid"/>
                        </a:ln>
                        <a:solidFill>
                          <a:srgbClr val="FFFFFF"/>
                        </a:solidFill>
                        <a:effectLst>
                          <a:outerShdw blurRad="63500" dir="3600000" algn="tl" rotWithShape="0">
                            <a:srgbClr val="000000">
                              <a:alpha val="70000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ru-RU" sz="2000" dirty="0">
                        <a:effectLst>
                          <a:glow rad="63500">
                            <a:schemeClr val="accent6">
                              <a:satMod val="175000"/>
                              <a:alpha val="40000"/>
                            </a:schemeClr>
                          </a:glo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2">
                            <a:shade val="30000"/>
                            <a:satMod val="115000"/>
                          </a:schemeClr>
                        </a:gs>
                        <a:gs pos="50000">
                          <a:schemeClr val="accent2">
                            <a:shade val="67500"/>
                            <a:satMod val="115000"/>
                          </a:schemeClr>
                        </a:gs>
                        <a:gs pos="100000">
                          <a:schemeClr val="accent2">
                            <a:shade val="100000"/>
                            <a:satMod val="115000"/>
                          </a:scheme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ru-RU" sz="2000" dirty="0">
                        <a:effectLst>
                          <a:glow rad="63500">
                            <a:schemeClr val="accent6">
                              <a:satMod val="175000"/>
                              <a:alpha val="40000"/>
                            </a:schemeClr>
                          </a:glo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2">
                            <a:shade val="30000"/>
                            <a:satMod val="115000"/>
                          </a:schemeClr>
                        </a:gs>
                        <a:gs pos="50000">
                          <a:schemeClr val="accent2">
                            <a:shade val="67500"/>
                            <a:satMod val="115000"/>
                          </a:schemeClr>
                        </a:gs>
                        <a:gs pos="100000">
                          <a:schemeClr val="accent2">
                            <a:shade val="100000"/>
                            <a:satMod val="115000"/>
                          </a:scheme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</a:tcPr>
                </a:tc>
              </a:tr>
              <a:tr h="762218">
                <a:tc>
                  <a:txBody>
                    <a:bodyPr/>
                    <a:lstStyle/>
                    <a:p>
                      <a:pPr algn="l"/>
                      <a:r>
                        <a:rPr lang="ru-RU" sz="1800" dirty="0" smtClean="0">
                          <a:solidFill>
                            <a:schemeClr val="bg2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Доходы</a:t>
                      </a:r>
                      <a:endParaRPr lang="ru-RU" sz="1800" dirty="0">
                        <a:solidFill>
                          <a:schemeClr val="bg2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2 416 095,08</a:t>
                      </a:r>
                      <a:endParaRPr lang="ru-RU" sz="1600" b="1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2 197 943,3</a:t>
                      </a:r>
                      <a:endParaRPr lang="ru-RU" sz="1600" b="1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2 058 295,9</a:t>
                      </a:r>
                      <a:endParaRPr lang="ru-RU" sz="1600" b="1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93,9</a:t>
                      </a:r>
                      <a:endParaRPr lang="ru-RU" sz="1600" b="1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2 006 582,2</a:t>
                      </a:r>
                      <a:endParaRPr lang="ru-RU" sz="1600" b="1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2 032 768,4</a:t>
                      </a:r>
                      <a:endParaRPr lang="ru-RU" sz="1600" b="1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78111">
                <a:tc>
                  <a:txBody>
                    <a:bodyPr/>
                    <a:lstStyle/>
                    <a:p>
                      <a:pPr algn="l"/>
                      <a:r>
                        <a:rPr lang="ru-RU" sz="1800" dirty="0" smtClean="0">
                          <a:solidFill>
                            <a:schemeClr val="bg2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Расходы</a:t>
                      </a:r>
                      <a:r>
                        <a:rPr lang="ru-RU" sz="1800" baseline="0" dirty="0" smtClean="0">
                          <a:solidFill>
                            <a:schemeClr val="bg2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 всего,</a:t>
                      </a:r>
                      <a:endParaRPr lang="ru-RU" sz="1800" dirty="0">
                        <a:solidFill>
                          <a:schemeClr val="bg2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2 437 499,75</a:t>
                      </a:r>
                      <a:endParaRPr lang="ru-RU" sz="1600" b="1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2 315</a:t>
                      </a:r>
                      <a:r>
                        <a:rPr lang="ru-RU" sz="1600" b="1" baseline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325,6</a:t>
                      </a:r>
                      <a:endParaRPr lang="ru-RU" sz="1600" b="1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r>
                        <a:rPr lang="ru-RU" sz="1600" b="1" baseline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108 233,9</a:t>
                      </a:r>
                      <a:endParaRPr lang="ru-RU" sz="1600" b="1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91,1</a:t>
                      </a:r>
                      <a:endParaRPr lang="ru-RU" sz="1600" b="1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2 045 113,2</a:t>
                      </a:r>
                      <a:endParaRPr lang="ru-RU" sz="1600" b="1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2 086 745,4</a:t>
                      </a:r>
                      <a:endParaRPr lang="ru-RU" sz="1600" b="1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16682">
                <a:tc>
                  <a:txBody>
                    <a:bodyPr/>
                    <a:lstStyle/>
                    <a:p>
                      <a:pPr algn="l"/>
                      <a:r>
                        <a:rPr lang="ru-RU" sz="1800" dirty="0" smtClean="0">
                          <a:solidFill>
                            <a:schemeClr val="bg2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 том числе</a:t>
                      </a:r>
                      <a:r>
                        <a:rPr lang="ru-RU" sz="1800" baseline="0" dirty="0" smtClean="0">
                          <a:solidFill>
                            <a:schemeClr val="bg2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условно </a:t>
                      </a:r>
                      <a:r>
                        <a:rPr lang="ru-RU" sz="1800" baseline="0" dirty="0" err="1" smtClean="0">
                          <a:solidFill>
                            <a:schemeClr val="bg2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утвержда-емые</a:t>
                      </a:r>
                      <a:endParaRPr lang="ru-RU" sz="1800" dirty="0">
                        <a:solidFill>
                          <a:schemeClr val="bg2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ru-RU" sz="1600" b="1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ru-RU" sz="1600" b="1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ru-RU" sz="1600" b="1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ru-RU" sz="1600" b="1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27 092</a:t>
                      </a:r>
                      <a:endParaRPr lang="ru-RU" sz="1600" b="1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55 053</a:t>
                      </a:r>
                      <a:endParaRPr lang="ru-RU" sz="1600" b="1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02826">
                <a:tc>
                  <a:txBody>
                    <a:bodyPr/>
                    <a:lstStyle/>
                    <a:p>
                      <a:pPr algn="l"/>
                      <a:r>
                        <a:rPr lang="ru-RU" sz="1800" b="0" dirty="0" smtClean="0">
                          <a:solidFill>
                            <a:schemeClr val="bg2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Дефицит (-)</a:t>
                      </a:r>
                    </a:p>
                    <a:p>
                      <a:pPr algn="l"/>
                      <a:r>
                        <a:rPr lang="ru-RU" sz="1800" b="0" dirty="0" err="1" smtClean="0">
                          <a:solidFill>
                            <a:schemeClr val="bg2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Профицит</a:t>
                      </a:r>
                      <a:r>
                        <a:rPr lang="ru-RU" sz="1800" b="0" dirty="0" smtClean="0">
                          <a:solidFill>
                            <a:schemeClr val="bg2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800" b="0" baseline="0" dirty="0" smtClean="0">
                          <a:solidFill>
                            <a:schemeClr val="bg2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(+)</a:t>
                      </a:r>
                      <a:endParaRPr lang="ru-RU" sz="1800" b="0" dirty="0">
                        <a:solidFill>
                          <a:schemeClr val="bg2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-21</a:t>
                      </a:r>
                      <a:r>
                        <a:rPr lang="ru-RU" sz="1600" b="1" baseline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404,67</a:t>
                      </a:r>
                      <a:endParaRPr lang="ru-RU" sz="1600" b="1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r>
                        <a:rPr lang="ru-RU" sz="1600" b="1" baseline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117 382,3</a:t>
                      </a:r>
                      <a:endParaRPr lang="ru-RU" sz="1600" b="1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-49 938</a:t>
                      </a:r>
                      <a:endParaRPr lang="ru-RU" sz="1600" b="1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42,5</a:t>
                      </a:r>
                      <a:endParaRPr lang="ru-RU" sz="1600" b="1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- 38 531</a:t>
                      </a:r>
                      <a:endParaRPr lang="ru-RU" sz="1600" b="1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- 53</a:t>
                      </a:r>
                      <a:r>
                        <a:rPr lang="ru-RU" sz="1600" b="1" baseline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977</a:t>
                      </a:r>
                      <a:endParaRPr lang="ru-RU" sz="1600" b="1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extBox 3"/>
          <p:cNvSpPr txBox="1">
            <a:spLocks noChangeArrowheads="1"/>
          </p:cNvSpPr>
          <p:nvPr/>
        </p:nvSpPr>
        <p:spPr bwMode="auto">
          <a:xfrm>
            <a:off x="2857500" y="1000125"/>
            <a:ext cx="1841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/>
          </a:p>
        </p:txBody>
      </p:sp>
      <p:sp>
        <p:nvSpPr>
          <p:cNvPr id="8" name="Блок-схема: перфолента 7"/>
          <p:cNvSpPr/>
          <p:nvPr/>
        </p:nvSpPr>
        <p:spPr>
          <a:xfrm>
            <a:off x="357188" y="1285875"/>
            <a:ext cx="3643312" cy="1285875"/>
          </a:xfrm>
          <a:prstGeom prst="flowChartPunchedTape">
            <a:avLst/>
          </a:prstGeom>
          <a:solidFill>
            <a:schemeClr val="accent5">
              <a:lumMod val="25000"/>
            </a:schemeClr>
          </a:solidFill>
          <a:ln w="3175">
            <a:solidFill>
              <a:schemeClr val="accent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sz="2000" dirty="0">
                <a:cs typeface="Times New Roman" pitchFamily="18" charset="0"/>
              </a:rPr>
              <a:t>Налог на доходы физических лиц</a:t>
            </a:r>
          </a:p>
        </p:txBody>
      </p:sp>
      <p:sp>
        <p:nvSpPr>
          <p:cNvPr id="13" name="Блок-схема: перфолента 12"/>
          <p:cNvSpPr/>
          <p:nvPr/>
        </p:nvSpPr>
        <p:spPr>
          <a:xfrm>
            <a:off x="500063" y="2786063"/>
            <a:ext cx="3571875" cy="1285875"/>
          </a:xfrm>
          <a:prstGeom prst="flowChartPunchedTape">
            <a:avLst/>
          </a:prstGeom>
          <a:solidFill>
            <a:schemeClr val="accent5">
              <a:lumMod val="25000"/>
            </a:schemeClr>
          </a:solidFill>
          <a:ln w="3175">
            <a:solidFill>
              <a:schemeClr val="accent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sz="2000" dirty="0">
                <a:cs typeface="Times New Roman" pitchFamily="18" charset="0"/>
              </a:rPr>
              <a:t>Единый налог на вмененный доход для отдельных видов деятельности</a:t>
            </a:r>
          </a:p>
        </p:txBody>
      </p:sp>
      <p:sp>
        <p:nvSpPr>
          <p:cNvPr id="14" name="Блок-схема: перфолента 13"/>
          <p:cNvSpPr/>
          <p:nvPr/>
        </p:nvSpPr>
        <p:spPr>
          <a:xfrm>
            <a:off x="4714875" y="2857500"/>
            <a:ext cx="3929063" cy="1428750"/>
          </a:xfrm>
          <a:prstGeom prst="flowChartPunchedTape">
            <a:avLst/>
          </a:prstGeom>
          <a:solidFill>
            <a:schemeClr val="accent5">
              <a:lumMod val="25000"/>
            </a:schemeClr>
          </a:solidFill>
          <a:ln w="3175">
            <a:solidFill>
              <a:schemeClr val="accent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sz="2000" dirty="0">
                <a:cs typeface="Times New Roman" pitchFamily="18" charset="0"/>
              </a:rPr>
              <a:t>Налог, взимаемый в виде стоимости патента</a:t>
            </a:r>
          </a:p>
        </p:txBody>
      </p:sp>
      <p:sp>
        <p:nvSpPr>
          <p:cNvPr id="15" name="Блок-схема: перфолента 14"/>
          <p:cNvSpPr/>
          <p:nvPr/>
        </p:nvSpPr>
        <p:spPr>
          <a:xfrm>
            <a:off x="4786313" y="1285875"/>
            <a:ext cx="4000500" cy="1285875"/>
          </a:xfrm>
          <a:prstGeom prst="flowChartPunchedTape">
            <a:avLst/>
          </a:prstGeom>
          <a:solidFill>
            <a:schemeClr val="accent5">
              <a:lumMod val="25000"/>
            </a:schemeClr>
          </a:solidFill>
          <a:ln w="3175">
            <a:solidFill>
              <a:srgbClr val="0070C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sz="2000" dirty="0">
                <a:cs typeface="Times New Roman" pitchFamily="18" charset="0"/>
              </a:rPr>
              <a:t>Отчисления от акцизов на нефтепродукты </a:t>
            </a:r>
          </a:p>
        </p:txBody>
      </p:sp>
      <p:sp>
        <p:nvSpPr>
          <p:cNvPr id="16" name="Блок-схема: перфолента 15"/>
          <p:cNvSpPr/>
          <p:nvPr/>
        </p:nvSpPr>
        <p:spPr>
          <a:xfrm>
            <a:off x="571500" y="4357688"/>
            <a:ext cx="8143875" cy="2214562"/>
          </a:xfrm>
          <a:prstGeom prst="flowChartPunchedTape">
            <a:avLst/>
          </a:prstGeom>
          <a:solidFill>
            <a:schemeClr val="accent5">
              <a:lumMod val="25000"/>
            </a:schemeClr>
          </a:solidFill>
          <a:ln w="3175">
            <a:solidFill>
              <a:schemeClr val="accent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sz="2000" dirty="0">
                <a:cs typeface="Times New Roman" pitchFamily="18" charset="0"/>
              </a:rPr>
              <a:t>Государственная пошлина по делам, рассматриваемым судами общей юрисдикции, мировыми судьями, за выдачу разрешения на распространение наружной рекламы, за выдачу специального разрешения на движение по автомобильным дорогам тяжеловесных и (или) крупногабаритных грузов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0" y="0"/>
            <a:ext cx="9144000" cy="120032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ФЕДЕРАЛЬНЫЕ НАЛОГИ И СБОРЫ, НАЛОГИ, ПРЕДУСМОТРЕННЫЕ СПЕЦИАЛЬНЫМИ </a:t>
            </a:r>
          </a:p>
          <a:p>
            <a:pPr>
              <a:defRPr/>
            </a:pPr>
            <a:r>
              <a:rPr lang="ru-RU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НАЛОГОВЫМИ РЕЖИМАМИ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3" grpId="0" animBg="1"/>
      <p:bldP spid="14" grpId="0" animBg="1"/>
      <p:bldP spid="15" grpId="0" animBg="1"/>
      <p:bldP spid="16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7465</TotalTime>
  <Words>6483</Words>
  <Application>Microsoft Office PowerPoint</Application>
  <PresentationFormat>Экран (4:3)</PresentationFormat>
  <Paragraphs>912</Paragraphs>
  <Slides>74</Slides>
  <Notes>27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2</vt:i4>
      </vt:variant>
      <vt:variant>
        <vt:lpstr>Заголовки слайдов</vt:lpstr>
      </vt:variant>
      <vt:variant>
        <vt:i4>74</vt:i4>
      </vt:variant>
    </vt:vector>
  </HeadingPairs>
  <TitlesOfParts>
    <vt:vector size="77" baseType="lpstr">
      <vt:lpstr>Апекс</vt:lpstr>
      <vt:lpstr>Worksheet</vt:lpstr>
      <vt:lpstr>Лист Microsoft Office Excel 97-2003</vt:lpstr>
      <vt:lpstr>БРОШЮРА  «БЮДЖЕТ ДЛЯ ГРАЖДАН»  по проекту бюджета  города Коврова на 2017 год  и на плановый период  2018 и 2019 годов </vt:lpstr>
      <vt:lpstr>Содержание:</vt:lpstr>
      <vt:lpstr>ВВОДНАЯ ЧАСТЬ</vt:lpstr>
      <vt:lpstr>Слайд 4</vt:lpstr>
      <vt:lpstr>Основные термины и понятия </vt:lpstr>
      <vt:lpstr>Слайд 6</vt:lpstr>
      <vt:lpstr>Основные характеристики городского бюджета  на 2017-2019 годы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БЕЗВОЗМЕЗДНЫЕ ПОСТУПЛЕНИЯ  В 2016 - 2019 ГОДАХ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  <vt:lpstr>Слайд 33</vt:lpstr>
      <vt:lpstr>Слайд 34</vt:lpstr>
      <vt:lpstr>Слайд 35</vt:lpstr>
      <vt:lpstr>Слайд 36</vt:lpstr>
      <vt:lpstr>«Защита населения и территорий от чрезвычайных ситуаций, обеспечение первичных  мер пожарной безопасности  и безопасности  людей на водных объектах  на 2015-2020 годы»</vt:lpstr>
      <vt:lpstr>Слайд 38</vt:lpstr>
      <vt:lpstr>Слайд 39</vt:lpstr>
      <vt:lpstr>«Обеспечение доступным и комфортным жильем  населения города Коврова» на 2015-2020 годы</vt:lpstr>
      <vt:lpstr>Слайд 41</vt:lpstr>
      <vt:lpstr>Слайд 42</vt:lpstr>
      <vt:lpstr>«Комплексные меры профилактики правонарушений  в городе Коврове на 2015-2020 годы»  </vt:lpstr>
      <vt:lpstr>Слайд 44</vt:lpstr>
      <vt:lpstr>Слайд 45</vt:lpstr>
      <vt:lpstr>«Молодежная и семейная политика города Коврова  на 2015-2020 годы»    </vt:lpstr>
      <vt:lpstr>Слайд 47</vt:lpstr>
      <vt:lpstr>«Развитие культуры и туризма на 2015-2020 годы»</vt:lpstr>
      <vt:lpstr>Слайд 49</vt:lpstr>
      <vt:lpstr>«Развитие транспортной системы и транспортной доступности  города Коврова  на 2015-2020 годы»</vt:lpstr>
      <vt:lpstr>Слайд 51</vt:lpstr>
      <vt:lpstr>Слайд 52</vt:lpstr>
      <vt:lpstr>«Дорожное хозяйство города Коврова на 2015-2020 годы»</vt:lpstr>
      <vt:lpstr>Слайд 54</vt:lpstr>
      <vt:lpstr>«Жилищное хозяйство города Коврова на 2015-2020 годы»</vt:lpstr>
      <vt:lpstr>Слайд 56</vt:lpstr>
      <vt:lpstr>«Развитие коммунального хозяйства на 2015-2020 годы»</vt:lpstr>
      <vt:lpstr>Слайд 58</vt:lpstr>
      <vt:lpstr>«Благоустройство и охрана  окружающей среды  на 2015-2020 годы»</vt:lpstr>
      <vt:lpstr>Слайд 60</vt:lpstr>
      <vt:lpstr>«РАЗВИТИЕ ФИЗИЧЕСКОЙ КУЛЬТУРЫ И СПОРТА  ГОРОДА КОВРОВА НА 2015-2020 ГОДЫ»</vt:lpstr>
      <vt:lpstr>Слайд 62</vt:lpstr>
      <vt:lpstr>«Капитальный ремонт многоквартирных домов в городе Коврове на 2015-2020 годы»</vt:lpstr>
      <vt:lpstr>Слайд 64</vt:lpstr>
      <vt:lpstr>«Управление муниципальным имуществом и земельными ресурсами  в городе Коврове на 2015-2020 годы»</vt:lpstr>
      <vt:lpstr>Слайд 66</vt:lpstr>
      <vt:lpstr>Слайд 67</vt:lpstr>
      <vt:lpstr>«Развитие образования» на 2015-2020 годы</vt:lpstr>
      <vt:lpstr>Слайд 69</vt:lpstr>
      <vt:lpstr>« Ремонт фасадов многоквартирных домов в городе Коврове на 2016-2017 годы»</vt:lpstr>
      <vt:lpstr>Слайд 71</vt:lpstr>
      <vt:lpstr>«Создание новых мест в общеобразовательных организациях в соответствии с прогнозируемой потребностью и современными условиями обучения на 2016-2025 годы»</vt:lpstr>
      <vt:lpstr>Слайд 73</vt:lpstr>
      <vt:lpstr>Слайд 74</vt:lpstr>
    </vt:vector>
  </TitlesOfParts>
  <Company>MoBIL GROUP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БРОШЮРА «БЮДЖЕТ ДЛЯ ГРАЖДАН» по проекту бюджета города Коврова на 2015 год и на плановый период 2016 и 2017 годов</dc:title>
  <dc:creator>Admin</dc:creator>
  <cp:lastModifiedBy>User</cp:lastModifiedBy>
  <cp:revision>706</cp:revision>
  <dcterms:created xsi:type="dcterms:W3CDTF">2014-12-04T08:37:53Z</dcterms:created>
  <dcterms:modified xsi:type="dcterms:W3CDTF">2016-12-05T09:26:27Z</dcterms:modified>
</cp:coreProperties>
</file>