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9" r:id="rId1"/>
  </p:sldMasterIdLst>
  <p:notesMasterIdLst>
    <p:notesMasterId r:id="rId61"/>
  </p:notesMasterIdLst>
  <p:sldIdLst>
    <p:sldId id="256" r:id="rId2"/>
    <p:sldId id="257" r:id="rId3"/>
    <p:sldId id="305" r:id="rId4"/>
    <p:sldId id="347" r:id="rId5"/>
    <p:sldId id="350" r:id="rId6"/>
    <p:sldId id="354" r:id="rId7"/>
    <p:sldId id="352" r:id="rId8"/>
    <p:sldId id="348" r:id="rId9"/>
    <p:sldId id="357" r:id="rId10"/>
    <p:sldId id="358" r:id="rId11"/>
    <p:sldId id="349" r:id="rId12"/>
    <p:sldId id="355" r:id="rId13"/>
    <p:sldId id="307" r:id="rId14"/>
    <p:sldId id="308" r:id="rId15"/>
    <p:sldId id="309" r:id="rId16"/>
    <p:sldId id="379" r:id="rId17"/>
    <p:sldId id="310" r:id="rId18"/>
    <p:sldId id="311" r:id="rId19"/>
    <p:sldId id="335" r:id="rId20"/>
    <p:sldId id="313" r:id="rId21"/>
    <p:sldId id="314" r:id="rId22"/>
    <p:sldId id="317" r:id="rId23"/>
    <p:sldId id="318" r:id="rId24"/>
    <p:sldId id="319" r:id="rId25"/>
    <p:sldId id="351" r:id="rId26"/>
    <p:sldId id="321" r:id="rId27"/>
    <p:sldId id="391" r:id="rId28"/>
    <p:sldId id="322" r:id="rId29"/>
    <p:sldId id="323" r:id="rId30"/>
    <p:sldId id="380" r:id="rId31"/>
    <p:sldId id="396" r:id="rId32"/>
    <p:sldId id="325" r:id="rId33"/>
    <p:sldId id="282" r:id="rId34"/>
    <p:sldId id="397" r:id="rId35"/>
    <p:sldId id="326" r:id="rId36"/>
    <p:sldId id="401" r:id="rId37"/>
    <p:sldId id="327" r:id="rId38"/>
    <p:sldId id="388" r:id="rId39"/>
    <p:sldId id="400" r:id="rId40"/>
    <p:sldId id="328" r:id="rId41"/>
    <p:sldId id="402" r:id="rId42"/>
    <p:sldId id="329" r:id="rId43"/>
    <p:sldId id="330" r:id="rId44"/>
    <p:sldId id="268" r:id="rId45"/>
    <p:sldId id="331" r:id="rId46"/>
    <p:sldId id="395" r:id="rId47"/>
    <p:sldId id="394" r:id="rId48"/>
    <p:sldId id="393" r:id="rId49"/>
    <p:sldId id="392" r:id="rId50"/>
    <p:sldId id="333" r:id="rId51"/>
    <p:sldId id="356" r:id="rId52"/>
    <p:sldId id="267" r:id="rId53"/>
    <p:sldId id="336" r:id="rId54"/>
    <p:sldId id="369" r:id="rId55"/>
    <p:sldId id="346" r:id="rId56"/>
    <p:sldId id="337" r:id="rId57"/>
    <p:sldId id="367" r:id="rId58"/>
    <p:sldId id="368" r:id="rId59"/>
    <p:sldId id="345" r:id="rId60"/>
  </p:sldIdLst>
  <p:sldSz cx="9144000" cy="6858000" type="screen4x3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3EA"/>
    <a:srgbClr val="FFFF99"/>
    <a:srgbClr val="B8F6E7"/>
    <a:srgbClr val="B2CFD6"/>
    <a:srgbClr val="66FFFF"/>
    <a:srgbClr val="FFCCCC"/>
    <a:srgbClr val="FFFF00"/>
    <a:srgbClr val="FF9933"/>
    <a:srgbClr val="2588CB"/>
    <a:srgbClr val="1D5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615" autoAdjust="0"/>
    <p:restoredTop sz="64476" autoAdjust="0"/>
  </p:normalViewPr>
  <p:slideViewPr>
    <p:cSldViewPr>
      <p:cViewPr>
        <p:scale>
          <a:sx n="75" d="100"/>
          <a:sy n="75" d="100"/>
        </p:scale>
        <p:origin x="-266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35930</c:v>
                </c:pt>
                <c:pt idx="1">
                  <c:v>53154</c:v>
                </c:pt>
                <c:pt idx="2">
                  <c:v>53611</c:v>
                </c:pt>
                <c:pt idx="3">
                  <c:v>53702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 с физических лиц</c:v>
                </c:pt>
              </c:strCache>
            </c:strRef>
          </c:tx>
          <c:spPr>
            <a:solidFill>
              <a:srgbClr val="0693EA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71271</c:v>
                </c:pt>
                <c:pt idx="1">
                  <c:v>73117</c:v>
                </c:pt>
                <c:pt idx="2">
                  <c:v>73959</c:v>
                </c:pt>
                <c:pt idx="3">
                  <c:v>74646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140490</c:v>
                </c:pt>
                <c:pt idx="1">
                  <c:v>126002</c:v>
                </c:pt>
                <c:pt idx="2">
                  <c:v>128065</c:v>
                </c:pt>
                <c:pt idx="3">
                  <c:v>128668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6630400"/>
        <c:axId val="6225216"/>
        <c:axId val="0"/>
      </c:bar3DChart>
      <c:catAx>
        <c:axId val="206630400"/>
        <c:scaling>
          <c:orientation val="minMax"/>
        </c:scaling>
        <c:delete val="0"/>
        <c:axPos val="b"/>
        <c:majorTickMark val="out"/>
        <c:minorTickMark val="none"/>
        <c:tickLblPos val="nextTo"/>
        <c:crossAx val="6225216"/>
        <c:crosses val="autoZero"/>
        <c:auto val="1"/>
        <c:lblAlgn val="ctr"/>
        <c:lblOffset val="100"/>
        <c:noMultiLvlLbl val="0"/>
      </c:catAx>
      <c:valAx>
        <c:axId val="62252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20663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312890355178147"/>
          <c:y val="0.11668356296006779"/>
          <c:w val="0.29766922032817611"/>
          <c:h val="0.748535518858706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2026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957798945126623"/>
          <c:y val="0.1059281642613387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739710164280592E-2"/>
          <c:y val="0.29970120171002557"/>
          <c:w val="0.45936400569424252"/>
          <c:h val="0.62477703227713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 - 483 689 тыс. руб.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27508</c:v>
                </c:pt>
                <c:pt idx="1">
                  <c:v>237122</c:v>
                </c:pt>
                <c:pt idx="2">
                  <c:v>198640</c:v>
                </c:pt>
                <c:pt idx="3">
                  <c:v>20419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908657041872934"/>
          <c:y val="0.32505050570877431"/>
          <c:w val="0.31091341233517955"/>
          <c:h val="0.661853201084406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2025 год - 253 </a:t>
            </a:r>
            <a:r>
              <a:rPr lang="ru-RU" dirty="0" smtClean="0"/>
              <a:t>581 </a:t>
            </a:r>
            <a:r>
              <a:rPr lang="ru-RU" dirty="0"/>
              <a:t>тыс. руб.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500000000000001E-2"/>
          <c:y val="0.10426574803149606"/>
          <c:w val="0.67179691601049873"/>
          <c:h val="0.895734251968503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 - 253 581,0 тыс. руб.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1"/>
            <c:bubble3D val="0"/>
            <c:explosion val="2"/>
            <c:spPr>
              <a:solidFill>
                <a:schemeClr val="accent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18229</c:v>
                </c:pt>
                <c:pt idx="1">
                  <c:v>165163</c:v>
                </c:pt>
                <c:pt idx="2">
                  <c:v>49770</c:v>
                </c:pt>
                <c:pt idx="3">
                  <c:v>20419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2026 </a:t>
            </a:r>
            <a:r>
              <a:rPr lang="ru-RU" dirty="0" smtClean="0"/>
              <a:t>год – 82 412 тыс. руб.</a:t>
            </a:r>
            <a:endParaRPr lang="ru-RU" dirty="0"/>
          </a:p>
        </c:rich>
      </c:tx>
      <c:layout>
        <c:manualLayout>
          <c:xMode val="edge"/>
          <c:yMode val="edge"/>
          <c:x val="0.13963332777839499"/>
          <c:y val="5.487044649359947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489464133614784E-3"/>
          <c:y val="0.17776882815489636"/>
          <c:w val="0.97533524993650744"/>
          <c:h val="0.822230934454576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explosion val="0"/>
          </c:dPt>
          <c:dPt>
            <c:idx val="1"/>
            <c:bubble3D val="0"/>
            <c:explosion val="5"/>
            <c:spPr>
              <a:solidFill>
                <a:srgbClr val="FFCC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explosion val="0"/>
          </c:dPt>
          <c:dPt>
            <c:idx val="3"/>
            <c:bubble3D val="0"/>
            <c:explosion val="0"/>
            <c:spPr>
              <a:solidFill>
                <a:schemeClr val="accent5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17813</c:v>
                </c:pt>
                <c:pt idx="1">
                  <c:v>0</c:v>
                </c:pt>
                <c:pt idx="2">
                  <c:v>44180</c:v>
                </c:pt>
                <c:pt idx="3">
                  <c:v>20419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27508</c:v>
                </c:pt>
                <c:pt idx="1">
                  <c:v>18229</c:v>
                </c:pt>
                <c:pt idx="2">
                  <c:v>17813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spPr>
            <a:solidFill>
              <a:srgbClr val="FFCCC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237122</c:v>
                </c:pt>
                <c:pt idx="1">
                  <c:v>165163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198640</c:v>
                </c:pt>
                <c:pt idx="1">
                  <c:v>49770</c:v>
                </c:pt>
                <c:pt idx="2">
                  <c:v>44180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20419</c:v>
                </c:pt>
                <c:pt idx="1">
                  <c:v>20419</c:v>
                </c:pt>
                <c:pt idx="2">
                  <c:v>20419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4527104"/>
        <c:axId val="123292480"/>
        <c:axId val="0"/>
      </c:bar3DChart>
      <c:catAx>
        <c:axId val="244527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23292480"/>
        <c:crosses val="autoZero"/>
        <c:auto val="1"/>
        <c:lblAlgn val="ctr"/>
        <c:lblOffset val="100"/>
        <c:noMultiLvlLbl val="0"/>
      </c:catAx>
      <c:valAx>
        <c:axId val="1232924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445271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624234470691524E-4"/>
          <c:y val="2.5915345703984564E-2"/>
          <c:w val="0.77195745844269825"/>
          <c:h val="0.868885193709713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от других бюджетов бюджетной системы РФ</c:v>
                </c:pt>
              </c:strCache>
            </c:strRef>
          </c:tx>
          <c:spPr>
            <a:solidFill>
              <a:srgbClr val="0693EA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7222222222222727E-3"/>
                  <c:y val="0.25589046186773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66666666666683E-3"/>
                  <c:y val="0.20376462704282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888888888889007E-3"/>
                  <c:y val="0.229827544455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555555555555558E-3"/>
                  <c:y val="0.22035011994165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_(* #,##0_);_(* \(#,##0\);_(* "-"_);_(@_)</c:formatCode>
                <c:ptCount val="4"/>
                <c:pt idx="0">
                  <c:v>2728302</c:v>
                </c:pt>
                <c:pt idx="1">
                  <c:v>2495868</c:v>
                </c:pt>
                <c:pt idx="2">
                  <c:v>2087561</c:v>
                </c:pt>
                <c:pt idx="3">
                  <c:v>1876941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208064"/>
        <c:axId val="122552320"/>
        <c:axId val="33624704"/>
      </c:bar3DChart>
      <c:catAx>
        <c:axId val="125208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552320"/>
        <c:crosses val="autoZero"/>
        <c:auto val="1"/>
        <c:lblAlgn val="ctr"/>
        <c:lblOffset val="100"/>
        <c:noMultiLvlLbl val="0"/>
      </c:catAx>
      <c:valAx>
        <c:axId val="122552320"/>
        <c:scaling>
          <c:orientation val="minMax"/>
        </c:scaling>
        <c:delete val="1"/>
        <c:axPos val="l"/>
        <c:majorGridlines/>
        <c:numFmt formatCode="#,##0" sourceLinked="0"/>
        <c:majorTickMark val="out"/>
        <c:minorTickMark val="none"/>
        <c:tickLblPos val="none"/>
        <c:crossAx val="125208064"/>
        <c:crosses val="autoZero"/>
        <c:crossBetween val="between"/>
      </c:valAx>
      <c:serAx>
        <c:axId val="33624704"/>
        <c:scaling>
          <c:orientation val="minMax"/>
        </c:scaling>
        <c:delete val="1"/>
        <c:axPos val="b"/>
        <c:majorTickMark val="out"/>
        <c:minorTickMark val="none"/>
        <c:tickLblPos val="none"/>
        <c:crossAx val="122552320"/>
        <c:crosses val="autoZero"/>
      </c:serAx>
    </c:plotArea>
    <c:legend>
      <c:legendPos val="r"/>
      <c:layout>
        <c:manualLayout>
          <c:xMode val="edge"/>
          <c:yMode val="edge"/>
          <c:x val="0.72610761154858228"/>
          <c:y val="0.18322977937624726"/>
          <c:w val="0.24889238845145156"/>
          <c:h val="0.47829822672145555"/>
        </c:manualLayout>
      </c:layout>
      <c:overlay val="0"/>
      <c:txPr>
        <a:bodyPr/>
        <a:lstStyle/>
        <a:p>
          <a:pPr>
            <a:defRPr sz="2000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223909</c:v>
                </c:pt>
                <c:pt idx="1">
                  <c:v>125330</c:v>
                </c:pt>
                <c:pt idx="2">
                  <c:v>125330</c:v>
                </c:pt>
                <c:pt idx="3">
                  <c:v>125330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1086880</c:v>
                </c:pt>
                <c:pt idx="1">
                  <c:v>976019</c:v>
                </c:pt>
                <c:pt idx="2">
                  <c:v>560082</c:v>
                </c:pt>
                <c:pt idx="3">
                  <c:v>333027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1288242</c:v>
                </c:pt>
                <c:pt idx="1">
                  <c:v>1324070</c:v>
                </c:pt>
                <c:pt idx="2">
                  <c:v>1330375</c:v>
                </c:pt>
                <c:pt idx="3">
                  <c:v>1348180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000022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129271</c:v>
                </c:pt>
                <c:pt idx="1">
                  <c:v>70449</c:v>
                </c:pt>
                <c:pt idx="2">
                  <c:v>71774</c:v>
                </c:pt>
                <c:pt idx="3">
                  <c:v>70404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1833728"/>
        <c:axId val="122555200"/>
        <c:axId val="0"/>
      </c:bar3DChart>
      <c:catAx>
        <c:axId val="261833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555200"/>
        <c:crosses val="autoZero"/>
        <c:auto val="1"/>
        <c:lblAlgn val="ctr"/>
        <c:lblOffset val="100"/>
        <c:noMultiLvlLbl val="0"/>
      </c:catAx>
      <c:valAx>
        <c:axId val="12255520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one"/>
        <c:crossAx val="26183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69400076155766"/>
          <c:y val="0.10944008504382313"/>
          <c:w val="0.26630599923845505"/>
          <c:h val="0.7198806297017225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2024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год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безвозмездные поступления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2025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4" Type="http://schemas.openxmlformats.org/officeDocument/2006/relationships/image" Target="../media/image5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4" Type="http://schemas.openxmlformats.org/officeDocument/2006/relationships/image" Target="../media/image5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D8BEE-4F46-46A0-A0F7-F5A33AE0160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81A0A2-FB82-4289-915D-36F6703F055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kumimoji="1" lang="ru-RU" sz="1500" dirty="0" smtClean="0">
              <a:solidFill>
                <a:schemeClr val="tx1"/>
              </a:solidFill>
            </a:rPr>
            <a:t>Обеспечение сбалансированности  городского бюджета  за счет роста доходов и повышения эффективности бюджетных расходов</a:t>
          </a:r>
          <a:endParaRPr lang="ru-RU" sz="1500" dirty="0">
            <a:solidFill>
              <a:schemeClr val="tx1"/>
            </a:solidFill>
          </a:endParaRPr>
        </a:p>
      </dgm:t>
    </dgm:pt>
    <dgm:pt modelId="{D8DFFB84-DC47-48B5-B3BA-77C1E87719E9}" type="parTrans" cxnId="{DDEB08A3-EA13-426C-BE22-65944BC3725D}">
      <dgm:prSet/>
      <dgm:spPr/>
      <dgm:t>
        <a:bodyPr/>
        <a:lstStyle/>
        <a:p>
          <a:endParaRPr lang="ru-RU"/>
        </a:p>
      </dgm:t>
    </dgm:pt>
    <dgm:pt modelId="{29FCBAFC-EBDA-4470-9FDF-6FC74821AD32}" type="sibTrans" cxnId="{DDEB08A3-EA13-426C-BE22-65944BC3725D}">
      <dgm:prSet/>
      <dgm:spPr/>
      <dgm:t>
        <a:bodyPr/>
        <a:lstStyle/>
        <a:p>
          <a:endParaRPr lang="ru-RU"/>
        </a:p>
      </dgm:t>
    </dgm:pt>
    <dgm:pt modelId="{B044513A-5FAF-4D89-A9D1-25430B2953CD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kumimoji="1" lang="ru-RU" sz="1400" dirty="0" smtClean="0">
              <a:solidFill>
                <a:schemeClr val="tx1"/>
              </a:solidFill>
            </a:rPr>
            <a:t>Рациональное и эффективное использование бюджетных средств</a:t>
          </a:r>
          <a:endParaRPr lang="ru-RU" sz="1400" dirty="0">
            <a:solidFill>
              <a:schemeClr val="tx1"/>
            </a:solidFill>
          </a:endParaRPr>
        </a:p>
      </dgm:t>
    </dgm:pt>
    <dgm:pt modelId="{7C9086A3-5C0C-421F-BABB-FEF8312AC479}" type="parTrans" cxnId="{3E4EB9D6-575A-4B54-984A-B6B148348461}">
      <dgm:prSet/>
      <dgm:spPr/>
      <dgm:t>
        <a:bodyPr/>
        <a:lstStyle/>
        <a:p>
          <a:endParaRPr lang="ru-RU"/>
        </a:p>
      </dgm:t>
    </dgm:pt>
    <dgm:pt modelId="{542A5884-198A-47B6-AF67-722FA296504A}" type="sibTrans" cxnId="{3E4EB9D6-575A-4B54-984A-B6B148348461}">
      <dgm:prSet/>
      <dgm:spPr/>
      <dgm:t>
        <a:bodyPr/>
        <a:lstStyle/>
        <a:p>
          <a:endParaRPr lang="ru-RU"/>
        </a:p>
      </dgm:t>
    </dgm:pt>
    <dgm:pt modelId="{E9CE745D-5722-4BAE-BB86-71D468B39C1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kumimoji="1" lang="ru-RU" sz="1300" dirty="0" smtClean="0">
              <a:solidFill>
                <a:schemeClr val="tx1"/>
              </a:solidFill>
            </a:rPr>
            <a:t>Обеспечение ритмичности исполнения городского бюджета и недопущение  на конец года неиспользованных лимитов бюджетных обязательств</a:t>
          </a:r>
          <a:endParaRPr lang="ru-RU" sz="1300" dirty="0">
            <a:solidFill>
              <a:schemeClr val="tx1"/>
            </a:solidFill>
          </a:endParaRPr>
        </a:p>
      </dgm:t>
    </dgm:pt>
    <dgm:pt modelId="{BC72AF03-F015-4692-9FF5-15A8D530D8A4}" type="parTrans" cxnId="{CF085BB7-5528-4497-866A-BB0658412FCB}">
      <dgm:prSet/>
      <dgm:spPr/>
      <dgm:t>
        <a:bodyPr/>
        <a:lstStyle/>
        <a:p>
          <a:endParaRPr lang="ru-RU"/>
        </a:p>
      </dgm:t>
    </dgm:pt>
    <dgm:pt modelId="{96C96659-7026-403E-B19E-BB0FD3466203}" type="sibTrans" cxnId="{CF085BB7-5528-4497-866A-BB0658412FCB}">
      <dgm:prSet/>
      <dgm:spPr/>
      <dgm:t>
        <a:bodyPr/>
        <a:lstStyle/>
        <a:p>
          <a:endParaRPr lang="ru-RU"/>
        </a:p>
      </dgm:t>
    </dgm:pt>
    <dgm:pt modelId="{81C14BC1-760B-4586-9860-467DF476E09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kumimoji="1" lang="ru-RU" sz="1400" dirty="0" smtClean="0">
              <a:solidFill>
                <a:schemeClr val="tx1"/>
              </a:solidFill>
            </a:rPr>
            <a:t>Обеспечение прозрачности и открытости бюджетного планирования</a:t>
          </a:r>
          <a:endParaRPr lang="ru-RU" sz="1400" dirty="0">
            <a:solidFill>
              <a:schemeClr val="tx1"/>
            </a:solidFill>
          </a:endParaRPr>
        </a:p>
      </dgm:t>
    </dgm:pt>
    <dgm:pt modelId="{FC1BB3C1-C3F9-463C-8A4C-3443603C5978}" type="parTrans" cxnId="{EA7C8FA8-AD8F-48DF-9D86-3D097C7FBD6F}">
      <dgm:prSet/>
      <dgm:spPr/>
      <dgm:t>
        <a:bodyPr/>
        <a:lstStyle/>
        <a:p>
          <a:endParaRPr lang="ru-RU"/>
        </a:p>
      </dgm:t>
    </dgm:pt>
    <dgm:pt modelId="{2E67FB08-8B74-4ED7-B193-146FA9FF93C4}" type="sibTrans" cxnId="{EA7C8FA8-AD8F-48DF-9D86-3D097C7FBD6F}">
      <dgm:prSet/>
      <dgm:spPr/>
      <dgm:t>
        <a:bodyPr/>
        <a:lstStyle/>
        <a:p>
          <a:endParaRPr lang="ru-RU"/>
        </a:p>
      </dgm:t>
    </dgm:pt>
    <dgm:pt modelId="{FB1B19E4-1BEC-4E3E-B800-E155C49AB8B2}" type="pres">
      <dgm:prSet presAssocID="{FB9D8BEE-4F46-46A0-A0F7-F5A33AE0160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A53F80-577F-42B1-BAD5-182539037D38}" type="pres">
      <dgm:prSet presAssocID="{3B81A0A2-FB82-4289-915D-36F6703F0553}" presName="root" presStyleCnt="0"/>
      <dgm:spPr/>
    </dgm:pt>
    <dgm:pt modelId="{38DADC10-6B90-4C45-8BD2-ADA9EC59C5B9}" type="pres">
      <dgm:prSet presAssocID="{3B81A0A2-FB82-4289-915D-36F6703F0553}" presName="rootComposite" presStyleCnt="0"/>
      <dgm:spPr/>
    </dgm:pt>
    <dgm:pt modelId="{E5B1C50B-E2B1-46EF-A918-09D6EB93A5C3}" type="pres">
      <dgm:prSet presAssocID="{3B81A0A2-FB82-4289-915D-36F6703F0553}" presName="rootText" presStyleLbl="node1" presStyleIdx="0" presStyleCnt="4" custScaleX="105147" custScaleY="190994" custLinFactNeighborX="9039" custLinFactNeighborY="8794"/>
      <dgm:spPr/>
      <dgm:t>
        <a:bodyPr/>
        <a:lstStyle/>
        <a:p>
          <a:endParaRPr lang="ru-RU"/>
        </a:p>
      </dgm:t>
    </dgm:pt>
    <dgm:pt modelId="{C1939FC8-1530-4A2A-BFE5-9D7208D30BF1}" type="pres">
      <dgm:prSet presAssocID="{3B81A0A2-FB82-4289-915D-36F6703F0553}" presName="rootConnector" presStyleLbl="node1" presStyleIdx="0" presStyleCnt="4"/>
      <dgm:spPr/>
      <dgm:t>
        <a:bodyPr/>
        <a:lstStyle/>
        <a:p>
          <a:endParaRPr lang="ru-RU"/>
        </a:p>
      </dgm:t>
    </dgm:pt>
    <dgm:pt modelId="{D959C9B0-8B3A-4CD1-9A91-2BBB82E74065}" type="pres">
      <dgm:prSet presAssocID="{3B81A0A2-FB82-4289-915D-36F6703F0553}" presName="childShape" presStyleCnt="0"/>
      <dgm:spPr/>
    </dgm:pt>
    <dgm:pt modelId="{515F446D-7656-41B2-BF1C-F23531BB6B99}" type="pres">
      <dgm:prSet presAssocID="{B044513A-5FAF-4D89-A9D1-25430B2953CD}" presName="root" presStyleCnt="0"/>
      <dgm:spPr/>
    </dgm:pt>
    <dgm:pt modelId="{5DF8DD70-1633-4811-BB62-9BE6AF48BBD5}" type="pres">
      <dgm:prSet presAssocID="{B044513A-5FAF-4D89-A9D1-25430B2953CD}" presName="rootComposite" presStyleCnt="0"/>
      <dgm:spPr/>
    </dgm:pt>
    <dgm:pt modelId="{BD6D95E3-1025-4C52-888B-5819D6A2A60D}" type="pres">
      <dgm:prSet presAssocID="{B044513A-5FAF-4D89-A9D1-25430B2953CD}" presName="rootText" presStyleLbl="node1" presStyleIdx="1" presStyleCnt="4" custScaleX="92071" custScaleY="192358" custLinFactNeighborX="9585" custLinFactNeighborY="0"/>
      <dgm:spPr/>
      <dgm:t>
        <a:bodyPr/>
        <a:lstStyle/>
        <a:p>
          <a:endParaRPr lang="ru-RU"/>
        </a:p>
      </dgm:t>
    </dgm:pt>
    <dgm:pt modelId="{C6643EC7-3714-4274-B470-AE9EB6DD3F79}" type="pres">
      <dgm:prSet presAssocID="{B044513A-5FAF-4D89-A9D1-25430B2953CD}" presName="rootConnector" presStyleLbl="node1" presStyleIdx="1" presStyleCnt="4"/>
      <dgm:spPr/>
      <dgm:t>
        <a:bodyPr/>
        <a:lstStyle/>
        <a:p>
          <a:endParaRPr lang="ru-RU"/>
        </a:p>
      </dgm:t>
    </dgm:pt>
    <dgm:pt modelId="{EA845FE5-A847-4599-A0C0-8D95B0FEB72F}" type="pres">
      <dgm:prSet presAssocID="{B044513A-5FAF-4D89-A9D1-25430B2953CD}" presName="childShape" presStyleCnt="0"/>
      <dgm:spPr/>
    </dgm:pt>
    <dgm:pt modelId="{D63E1C0E-D297-42AF-A2BB-5BF48BDBB72A}" type="pres">
      <dgm:prSet presAssocID="{E9CE745D-5722-4BAE-BB86-71D468B39C1C}" presName="root" presStyleCnt="0"/>
      <dgm:spPr/>
    </dgm:pt>
    <dgm:pt modelId="{13CE49A4-4111-4C0A-A6F0-F9CC099EC225}" type="pres">
      <dgm:prSet presAssocID="{E9CE745D-5722-4BAE-BB86-71D468B39C1C}" presName="rootComposite" presStyleCnt="0"/>
      <dgm:spPr/>
    </dgm:pt>
    <dgm:pt modelId="{F438F15B-E81F-4606-815D-A4E667369039}" type="pres">
      <dgm:prSet presAssocID="{E9CE745D-5722-4BAE-BB86-71D468B39C1C}" presName="rootText" presStyleLbl="node1" presStyleIdx="2" presStyleCnt="4" custScaleX="97827" custScaleY="193753"/>
      <dgm:spPr/>
      <dgm:t>
        <a:bodyPr/>
        <a:lstStyle/>
        <a:p>
          <a:endParaRPr lang="ru-RU"/>
        </a:p>
      </dgm:t>
    </dgm:pt>
    <dgm:pt modelId="{0369721A-A9A1-486E-AD67-2648352DCAB2}" type="pres">
      <dgm:prSet presAssocID="{E9CE745D-5722-4BAE-BB86-71D468B39C1C}" presName="rootConnector" presStyleLbl="node1" presStyleIdx="2" presStyleCnt="4"/>
      <dgm:spPr/>
      <dgm:t>
        <a:bodyPr/>
        <a:lstStyle/>
        <a:p>
          <a:endParaRPr lang="ru-RU"/>
        </a:p>
      </dgm:t>
    </dgm:pt>
    <dgm:pt modelId="{929BEFBA-C08C-49DD-8589-7A3701D71D02}" type="pres">
      <dgm:prSet presAssocID="{E9CE745D-5722-4BAE-BB86-71D468B39C1C}" presName="childShape" presStyleCnt="0"/>
      <dgm:spPr/>
    </dgm:pt>
    <dgm:pt modelId="{74950059-1714-47F4-87AB-FF075FFBAAEE}" type="pres">
      <dgm:prSet presAssocID="{81C14BC1-760B-4586-9860-467DF476E093}" presName="root" presStyleCnt="0"/>
      <dgm:spPr/>
    </dgm:pt>
    <dgm:pt modelId="{437490C8-7AD1-49BC-B93B-194B7A168B58}" type="pres">
      <dgm:prSet presAssocID="{81C14BC1-760B-4586-9860-467DF476E093}" presName="rootComposite" presStyleCnt="0"/>
      <dgm:spPr/>
    </dgm:pt>
    <dgm:pt modelId="{62C409AB-513F-40FD-8395-06512C2455C5}" type="pres">
      <dgm:prSet presAssocID="{81C14BC1-760B-4586-9860-467DF476E093}" presName="rootText" presStyleLbl="node1" presStyleIdx="3" presStyleCnt="4" custScaleX="83745" custScaleY="193753"/>
      <dgm:spPr/>
      <dgm:t>
        <a:bodyPr/>
        <a:lstStyle/>
        <a:p>
          <a:endParaRPr lang="ru-RU"/>
        </a:p>
      </dgm:t>
    </dgm:pt>
    <dgm:pt modelId="{EB7EF146-DC34-41C5-830A-3686E71575B2}" type="pres">
      <dgm:prSet presAssocID="{81C14BC1-760B-4586-9860-467DF476E093}" presName="rootConnector" presStyleLbl="node1" presStyleIdx="3" presStyleCnt="4"/>
      <dgm:spPr/>
      <dgm:t>
        <a:bodyPr/>
        <a:lstStyle/>
        <a:p>
          <a:endParaRPr lang="ru-RU"/>
        </a:p>
      </dgm:t>
    </dgm:pt>
    <dgm:pt modelId="{EE54BC26-EB6D-4BB9-A796-6746EA80FB86}" type="pres">
      <dgm:prSet presAssocID="{81C14BC1-760B-4586-9860-467DF476E093}" presName="childShape" presStyleCnt="0"/>
      <dgm:spPr/>
    </dgm:pt>
  </dgm:ptLst>
  <dgm:cxnLst>
    <dgm:cxn modelId="{6444033D-012D-4129-84FD-DD9F1D715A9D}" type="presOf" srcId="{3B81A0A2-FB82-4289-915D-36F6703F0553}" destId="{E5B1C50B-E2B1-46EF-A918-09D6EB93A5C3}" srcOrd="0" destOrd="0" presId="urn:microsoft.com/office/officeart/2005/8/layout/hierarchy3"/>
    <dgm:cxn modelId="{3E4EB9D6-575A-4B54-984A-B6B148348461}" srcId="{FB9D8BEE-4F46-46A0-A0F7-F5A33AE01606}" destId="{B044513A-5FAF-4D89-A9D1-25430B2953CD}" srcOrd="1" destOrd="0" parTransId="{7C9086A3-5C0C-421F-BABB-FEF8312AC479}" sibTransId="{542A5884-198A-47B6-AF67-722FA296504A}"/>
    <dgm:cxn modelId="{8317B2F1-B139-41CB-BC97-C8B9274045AD}" type="presOf" srcId="{E9CE745D-5722-4BAE-BB86-71D468B39C1C}" destId="{0369721A-A9A1-486E-AD67-2648352DCAB2}" srcOrd="1" destOrd="0" presId="urn:microsoft.com/office/officeart/2005/8/layout/hierarchy3"/>
    <dgm:cxn modelId="{514EB9EE-ADEB-4B74-B44E-CB856329A974}" type="presOf" srcId="{FB9D8BEE-4F46-46A0-A0F7-F5A33AE01606}" destId="{FB1B19E4-1BEC-4E3E-B800-E155C49AB8B2}" srcOrd="0" destOrd="0" presId="urn:microsoft.com/office/officeart/2005/8/layout/hierarchy3"/>
    <dgm:cxn modelId="{DDEB08A3-EA13-426C-BE22-65944BC3725D}" srcId="{FB9D8BEE-4F46-46A0-A0F7-F5A33AE01606}" destId="{3B81A0A2-FB82-4289-915D-36F6703F0553}" srcOrd="0" destOrd="0" parTransId="{D8DFFB84-DC47-48B5-B3BA-77C1E87719E9}" sibTransId="{29FCBAFC-EBDA-4470-9FDF-6FC74821AD32}"/>
    <dgm:cxn modelId="{CF085BB7-5528-4497-866A-BB0658412FCB}" srcId="{FB9D8BEE-4F46-46A0-A0F7-F5A33AE01606}" destId="{E9CE745D-5722-4BAE-BB86-71D468B39C1C}" srcOrd="2" destOrd="0" parTransId="{BC72AF03-F015-4692-9FF5-15A8D530D8A4}" sibTransId="{96C96659-7026-403E-B19E-BB0FD3466203}"/>
    <dgm:cxn modelId="{EA7C8FA8-AD8F-48DF-9D86-3D097C7FBD6F}" srcId="{FB9D8BEE-4F46-46A0-A0F7-F5A33AE01606}" destId="{81C14BC1-760B-4586-9860-467DF476E093}" srcOrd="3" destOrd="0" parTransId="{FC1BB3C1-C3F9-463C-8A4C-3443603C5978}" sibTransId="{2E67FB08-8B74-4ED7-B193-146FA9FF93C4}"/>
    <dgm:cxn modelId="{20568317-00E3-4F5E-91F7-A0ADBCA4ACCE}" type="presOf" srcId="{B044513A-5FAF-4D89-A9D1-25430B2953CD}" destId="{BD6D95E3-1025-4C52-888B-5819D6A2A60D}" srcOrd="0" destOrd="0" presId="urn:microsoft.com/office/officeart/2005/8/layout/hierarchy3"/>
    <dgm:cxn modelId="{ADB2A9AB-7371-4165-AE57-0CDBB1F7339D}" type="presOf" srcId="{E9CE745D-5722-4BAE-BB86-71D468B39C1C}" destId="{F438F15B-E81F-4606-815D-A4E667369039}" srcOrd="0" destOrd="0" presId="urn:microsoft.com/office/officeart/2005/8/layout/hierarchy3"/>
    <dgm:cxn modelId="{760C0DAD-B82B-49A0-A7E4-8E2A9206CB37}" type="presOf" srcId="{81C14BC1-760B-4586-9860-467DF476E093}" destId="{EB7EF146-DC34-41C5-830A-3686E71575B2}" srcOrd="1" destOrd="0" presId="urn:microsoft.com/office/officeart/2005/8/layout/hierarchy3"/>
    <dgm:cxn modelId="{ACEF3C08-8C64-4976-AA8D-AC6D72EF9BE9}" type="presOf" srcId="{3B81A0A2-FB82-4289-915D-36F6703F0553}" destId="{C1939FC8-1530-4A2A-BFE5-9D7208D30BF1}" srcOrd="1" destOrd="0" presId="urn:microsoft.com/office/officeart/2005/8/layout/hierarchy3"/>
    <dgm:cxn modelId="{BF94DCF2-3350-4372-9B1A-5FB88EFAFFED}" type="presOf" srcId="{B044513A-5FAF-4D89-A9D1-25430B2953CD}" destId="{C6643EC7-3714-4274-B470-AE9EB6DD3F79}" srcOrd="1" destOrd="0" presId="urn:microsoft.com/office/officeart/2005/8/layout/hierarchy3"/>
    <dgm:cxn modelId="{6EA15BF0-B02F-4C96-A4EC-5D996E6FD433}" type="presOf" srcId="{81C14BC1-760B-4586-9860-467DF476E093}" destId="{62C409AB-513F-40FD-8395-06512C2455C5}" srcOrd="0" destOrd="0" presId="urn:microsoft.com/office/officeart/2005/8/layout/hierarchy3"/>
    <dgm:cxn modelId="{FB0DF38B-9FEB-4DCD-B358-6967FA754513}" type="presParOf" srcId="{FB1B19E4-1BEC-4E3E-B800-E155C49AB8B2}" destId="{0FA53F80-577F-42B1-BAD5-182539037D38}" srcOrd="0" destOrd="0" presId="urn:microsoft.com/office/officeart/2005/8/layout/hierarchy3"/>
    <dgm:cxn modelId="{3F55A0DB-8A91-4C53-AE34-9CEA438A533F}" type="presParOf" srcId="{0FA53F80-577F-42B1-BAD5-182539037D38}" destId="{38DADC10-6B90-4C45-8BD2-ADA9EC59C5B9}" srcOrd="0" destOrd="0" presId="urn:microsoft.com/office/officeart/2005/8/layout/hierarchy3"/>
    <dgm:cxn modelId="{853C3B9C-348A-4E66-AE28-0F936F8993E2}" type="presParOf" srcId="{38DADC10-6B90-4C45-8BD2-ADA9EC59C5B9}" destId="{E5B1C50B-E2B1-46EF-A918-09D6EB93A5C3}" srcOrd="0" destOrd="0" presId="urn:microsoft.com/office/officeart/2005/8/layout/hierarchy3"/>
    <dgm:cxn modelId="{3BFC0C77-BDBD-4574-ABEE-8C51C068B9C5}" type="presParOf" srcId="{38DADC10-6B90-4C45-8BD2-ADA9EC59C5B9}" destId="{C1939FC8-1530-4A2A-BFE5-9D7208D30BF1}" srcOrd="1" destOrd="0" presId="urn:microsoft.com/office/officeart/2005/8/layout/hierarchy3"/>
    <dgm:cxn modelId="{EA4788E2-93AD-4D58-A862-D2DF65F9D615}" type="presParOf" srcId="{0FA53F80-577F-42B1-BAD5-182539037D38}" destId="{D959C9B0-8B3A-4CD1-9A91-2BBB82E74065}" srcOrd="1" destOrd="0" presId="urn:microsoft.com/office/officeart/2005/8/layout/hierarchy3"/>
    <dgm:cxn modelId="{B3F3B90F-D212-4A0A-8D29-CBA1F7234EF5}" type="presParOf" srcId="{FB1B19E4-1BEC-4E3E-B800-E155C49AB8B2}" destId="{515F446D-7656-41B2-BF1C-F23531BB6B99}" srcOrd="1" destOrd="0" presId="urn:microsoft.com/office/officeart/2005/8/layout/hierarchy3"/>
    <dgm:cxn modelId="{7894CE62-F21B-4D39-9613-B6CACDA1BD23}" type="presParOf" srcId="{515F446D-7656-41B2-BF1C-F23531BB6B99}" destId="{5DF8DD70-1633-4811-BB62-9BE6AF48BBD5}" srcOrd="0" destOrd="0" presId="urn:microsoft.com/office/officeart/2005/8/layout/hierarchy3"/>
    <dgm:cxn modelId="{5CB6A84B-9B66-4755-A265-B31BB31A362D}" type="presParOf" srcId="{5DF8DD70-1633-4811-BB62-9BE6AF48BBD5}" destId="{BD6D95E3-1025-4C52-888B-5819D6A2A60D}" srcOrd="0" destOrd="0" presId="urn:microsoft.com/office/officeart/2005/8/layout/hierarchy3"/>
    <dgm:cxn modelId="{21D12AA9-2918-4AE7-81DD-57B4B3264E05}" type="presParOf" srcId="{5DF8DD70-1633-4811-BB62-9BE6AF48BBD5}" destId="{C6643EC7-3714-4274-B470-AE9EB6DD3F79}" srcOrd="1" destOrd="0" presId="urn:microsoft.com/office/officeart/2005/8/layout/hierarchy3"/>
    <dgm:cxn modelId="{9BDE078F-49D3-428D-9848-44F4E7C7C076}" type="presParOf" srcId="{515F446D-7656-41B2-BF1C-F23531BB6B99}" destId="{EA845FE5-A847-4599-A0C0-8D95B0FEB72F}" srcOrd="1" destOrd="0" presId="urn:microsoft.com/office/officeart/2005/8/layout/hierarchy3"/>
    <dgm:cxn modelId="{B220F6A2-1438-4508-A350-CF04F629F362}" type="presParOf" srcId="{FB1B19E4-1BEC-4E3E-B800-E155C49AB8B2}" destId="{D63E1C0E-D297-42AF-A2BB-5BF48BDBB72A}" srcOrd="2" destOrd="0" presId="urn:microsoft.com/office/officeart/2005/8/layout/hierarchy3"/>
    <dgm:cxn modelId="{72077198-E68A-4361-B572-A438E411B641}" type="presParOf" srcId="{D63E1C0E-D297-42AF-A2BB-5BF48BDBB72A}" destId="{13CE49A4-4111-4C0A-A6F0-F9CC099EC225}" srcOrd="0" destOrd="0" presId="urn:microsoft.com/office/officeart/2005/8/layout/hierarchy3"/>
    <dgm:cxn modelId="{41819D42-F8F7-4E96-85E4-05159505F17B}" type="presParOf" srcId="{13CE49A4-4111-4C0A-A6F0-F9CC099EC225}" destId="{F438F15B-E81F-4606-815D-A4E667369039}" srcOrd="0" destOrd="0" presId="urn:microsoft.com/office/officeart/2005/8/layout/hierarchy3"/>
    <dgm:cxn modelId="{E9EDDE2D-9965-4CC3-B255-F0C769AC8DE6}" type="presParOf" srcId="{13CE49A4-4111-4C0A-A6F0-F9CC099EC225}" destId="{0369721A-A9A1-486E-AD67-2648352DCAB2}" srcOrd="1" destOrd="0" presId="urn:microsoft.com/office/officeart/2005/8/layout/hierarchy3"/>
    <dgm:cxn modelId="{21A91751-A077-4684-91FD-58ABB8B20FB6}" type="presParOf" srcId="{D63E1C0E-D297-42AF-A2BB-5BF48BDBB72A}" destId="{929BEFBA-C08C-49DD-8589-7A3701D71D02}" srcOrd="1" destOrd="0" presId="urn:microsoft.com/office/officeart/2005/8/layout/hierarchy3"/>
    <dgm:cxn modelId="{A83B8742-B6A9-4800-93EF-A847FE37412F}" type="presParOf" srcId="{FB1B19E4-1BEC-4E3E-B800-E155C49AB8B2}" destId="{74950059-1714-47F4-87AB-FF075FFBAAEE}" srcOrd="3" destOrd="0" presId="urn:microsoft.com/office/officeart/2005/8/layout/hierarchy3"/>
    <dgm:cxn modelId="{1DE38649-6115-4A03-9AC0-5B850466FF8D}" type="presParOf" srcId="{74950059-1714-47F4-87AB-FF075FFBAAEE}" destId="{437490C8-7AD1-49BC-B93B-194B7A168B58}" srcOrd="0" destOrd="0" presId="urn:microsoft.com/office/officeart/2005/8/layout/hierarchy3"/>
    <dgm:cxn modelId="{CF761A42-F214-46DE-913A-96E7271820C7}" type="presParOf" srcId="{437490C8-7AD1-49BC-B93B-194B7A168B58}" destId="{62C409AB-513F-40FD-8395-06512C2455C5}" srcOrd="0" destOrd="0" presId="urn:microsoft.com/office/officeart/2005/8/layout/hierarchy3"/>
    <dgm:cxn modelId="{DD00B9DD-5D16-48F0-A52B-9AA85A54F01E}" type="presParOf" srcId="{437490C8-7AD1-49BC-B93B-194B7A168B58}" destId="{EB7EF146-DC34-41C5-830A-3686E71575B2}" srcOrd="1" destOrd="0" presId="urn:microsoft.com/office/officeart/2005/8/layout/hierarchy3"/>
    <dgm:cxn modelId="{FF98536E-A07B-40BC-9ADA-77A764888C7D}" type="presParOf" srcId="{74950059-1714-47F4-87AB-FF075FFBAAEE}" destId="{EE54BC26-EB6D-4BB9-A796-6746EA80FB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7092E8-6279-49FD-94CD-4D259BF7FC1F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0759F8-92EE-4B97-9163-9220F092E0EE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4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198ACE-39B9-4AE1-8D56-63C11AF2F863}" type="parTrans" cxnId="{5816C76E-79AF-4906-BE11-B6E9912A76A3}">
      <dgm:prSet/>
      <dgm:spPr/>
      <dgm:t>
        <a:bodyPr/>
        <a:lstStyle/>
        <a:p>
          <a:endParaRPr lang="ru-RU"/>
        </a:p>
      </dgm:t>
    </dgm:pt>
    <dgm:pt modelId="{14DFA620-BDEC-454D-B572-6667D81459E4}" type="sibTrans" cxnId="{5816C76E-79AF-4906-BE11-B6E9912A76A3}">
      <dgm:prSet/>
      <dgm:spPr/>
      <dgm:t>
        <a:bodyPr/>
        <a:lstStyle/>
        <a:p>
          <a:endParaRPr lang="ru-RU"/>
        </a:p>
      </dgm:t>
    </dgm:pt>
    <dgm:pt modelId="{03446E93-643A-4CC8-8B54-082481BB0FA2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 на имущество физических лиц</a:t>
          </a:r>
          <a:endParaRPr lang="ru-RU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39FA31-E09B-41C1-82BE-317C1932767D}" type="parTrans" cxnId="{F8E0F0B4-137E-4A99-B7C2-E3D3CD667730}">
      <dgm:prSet/>
      <dgm:spPr/>
      <dgm:t>
        <a:bodyPr/>
        <a:lstStyle/>
        <a:p>
          <a:endParaRPr lang="ru-RU"/>
        </a:p>
      </dgm:t>
    </dgm:pt>
    <dgm:pt modelId="{94678555-91F6-4683-BC46-A148F370F290}" type="sibTrans" cxnId="{F8E0F0B4-137E-4A99-B7C2-E3D3CD667730}">
      <dgm:prSet/>
      <dgm:spPr/>
      <dgm:t>
        <a:bodyPr/>
        <a:lstStyle/>
        <a:p>
          <a:endParaRPr lang="ru-RU"/>
        </a:p>
      </dgm:t>
    </dgm:pt>
    <dgm:pt modelId="{EB598F18-D816-47B8-A122-EBC8E9B87EBA}" type="pres">
      <dgm:prSet presAssocID="{DB7092E8-6279-49FD-94CD-4D259BF7FC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4124C9-6F3F-4691-901E-7EC6A3E9C308}" type="pres">
      <dgm:prSet presAssocID="{600759F8-92EE-4B97-9163-9220F092E0EE}" presName="parentLin" presStyleCnt="0"/>
      <dgm:spPr/>
    </dgm:pt>
    <dgm:pt modelId="{7EECF4AB-92EF-49EA-BA30-F7C6B944726C}" type="pres">
      <dgm:prSet presAssocID="{600759F8-92EE-4B97-9163-9220F092E0E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EC6CBB-C50C-4606-BF26-6FD6767D761B}" type="pres">
      <dgm:prSet presAssocID="{600759F8-92EE-4B97-9163-9220F092E0EE}" presName="parentText" presStyleLbl="node1" presStyleIdx="0" presStyleCnt="2" custScaleY="6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FC52E-A68A-434F-B737-2D633C44C9BD}" type="pres">
      <dgm:prSet presAssocID="{600759F8-92EE-4B97-9163-9220F092E0EE}" presName="negativeSpace" presStyleCnt="0"/>
      <dgm:spPr/>
    </dgm:pt>
    <dgm:pt modelId="{C0EDAD15-53F5-4EC7-A658-04FFA7A2F29C}" type="pres">
      <dgm:prSet presAssocID="{600759F8-92EE-4B97-9163-9220F092E0EE}" presName="childText" presStyleLbl="conFgAcc1" presStyleIdx="0" presStyleCnt="2">
        <dgm:presLayoutVars>
          <dgm:bulletEnabled val="1"/>
        </dgm:presLayoutVars>
      </dgm:prSet>
      <dgm:spPr>
        <a:solidFill>
          <a:srgbClr val="FFCCCC">
            <a:alpha val="90000"/>
          </a:srgbClr>
        </a:solidFill>
      </dgm:spPr>
      <dgm:t>
        <a:bodyPr/>
        <a:lstStyle/>
        <a:p>
          <a:endParaRPr lang="ru-RU"/>
        </a:p>
      </dgm:t>
    </dgm:pt>
    <dgm:pt modelId="{68DAB97F-12D1-490A-8093-05249F77DD3C}" type="pres">
      <dgm:prSet presAssocID="{14DFA620-BDEC-454D-B572-6667D81459E4}" presName="spaceBetweenRectangles" presStyleCnt="0"/>
      <dgm:spPr/>
    </dgm:pt>
    <dgm:pt modelId="{3E6ED9D0-8244-4D3D-BE6B-3A15EABC86F2}" type="pres">
      <dgm:prSet presAssocID="{03446E93-643A-4CC8-8B54-082481BB0FA2}" presName="parentLin" presStyleCnt="0"/>
      <dgm:spPr/>
    </dgm:pt>
    <dgm:pt modelId="{E8114828-E581-4A0D-B5ED-EF0EF9120419}" type="pres">
      <dgm:prSet presAssocID="{03446E93-643A-4CC8-8B54-082481BB0FA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13A31D6-3C0B-4150-BC42-C77EBEC6C249}" type="pres">
      <dgm:prSet presAssocID="{03446E93-643A-4CC8-8B54-082481BB0FA2}" presName="parentText" presStyleLbl="node1" presStyleIdx="1" presStyleCnt="2" custScaleY="66796" custLinFactNeighborX="11876" custLinFactNeighborY="-63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E585D-929E-4BB8-860E-514C8BBBB03E}" type="pres">
      <dgm:prSet presAssocID="{03446E93-643A-4CC8-8B54-082481BB0FA2}" presName="negativeSpace" presStyleCnt="0"/>
      <dgm:spPr/>
    </dgm:pt>
    <dgm:pt modelId="{C969A990-1083-4C26-8F2D-05FAC5634D35}" type="pres">
      <dgm:prSet presAssocID="{03446E93-643A-4CC8-8B54-082481BB0FA2}" presName="childText" presStyleLbl="conFgAcc1" presStyleIdx="1" presStyleCnt="2">
        <dgm:presLayoutVars>
          <dgm:bulletEnabled val="1"/>
        </dgm:presLayoutVars>
      </dgm:prSet>
      <dgm:spPr>
        <a:solidFill>
          <a:srgbClr val="FFCCCC">
            <a:alpha val="90000"/>
          </a:srgbClr>
        </a:solidFill>
      </dgm:spPr>
      <dgm:t>
        <a:bodyPr/>
        <a:lstStyle/>
        <a:p>
          <a:endParaRPr lang="ru-RU"/>
        </a:p>
      </dgm:t>
    </dgm:pt>
  </dgm:ptLst>
  <dgm:cxnLst>
    <dgm:cxn modelId="{5816C76E-79AF-4906-BE11-B6E9912A76A3}" srcId="{DB7092E8-6279-49FD-94CD-4D259BF7FC1F}" destId="{600759F8-92EE-4B97-9163-9220F092E0EE}" srcOrd="0" destOrd="0" parTransId="{8F198ACE-39B9-4AE1-8D56-63C11AF2F863}" sibTransId="{14DFA620-BDEC-454D-B572-6667D81459E4}"/>
    <dgm:cxn modelId="{EF19FC5E-D985-4B49-A6FC-08F16F82A959}" type="presOf" srcId="{03446E93-643A-4CC8-8B54-082481BB0FA2}" destId="{E8114828-E581-4A0D-B5ED-EF0EF9120419}" srcOrd="0" destOrd="0" presId="urn:microsoft.com/office/officeart/2005/8/layout/list1"/>
    <dgm:cxn modelId="{69C47369-8A00-43BF-8229-B7669A427ED9}" type="presOf" srcId="{600759F8-92EE-4B97-9163-9220F092E0EE}" destId="{7EECF4AB-92EF-49EA-BA30-F7C6B944726C}" srcOrd="0" destOrd="0" presId="urn:microsoft.com/office/officeart/2005/8/layout/list1"/>
    <dgm:cxn modelId="{9551C68C-EAC9-40FF-A7A1-BF767C8DEEE4}" type="presOf" srcId="{03446E93-643A-4CC8-8B54-082481BB0FA2}" destId="{213A31D6-3C0B-4150-BC42-C77EBEC6C249}" srcOrd="1" destOrd="0" presId="urn:microsoft.com/office/officeart/2005/8/layout/list1"/>
    <dgm:cxn modelId="{B73DC755-7543-4691-AF28-F16F65ADE231}" type="presOf" srcId="{600759F8-92EE-4B97-9163-9220F092E0EE}" destId="{F5EC6CBB-C50C-4606-BF26-6FD6767D761B}" srcOrd="1" destOrd="0" presId="urn:microsoft.com/office/officeart/2005/8/layout/list1"/>
    <dgm:cxn modelId="{0DFC759F-F216-4052-A3BC-B11809700C53}" type="presOf" srcId="{DB7092E8-6279-49FD-94CD-4D259BF7FC1F}" destId="{EB598F18-D816-47B8-A122-EBC8E9B87EBA}" srcOrd="0" destOrd="0" presId="urn:microsoft.com/office/officeart/2005/8/layout/list1"/>
    <dgm:cxn modelId="{F8E0F0B4-137E-4A99-B7C2-E3D3CD667730}" srcId="{DB7092E8-6279-49FD-94CD-4D259BF7FC1F}" destId="{03446E93-643A-4CC8-8B54-082481BB0FA2}" srcOrd="1" destOrd="0" parTransId="{3239FA31-E09B-41C1-82BE-317C1932767D}" sibTransId="{94678555-91F6-4683-BC46-A148F370F290}"/>
    <dgm:cxn modelId="{5F3D862E-A394-4E48-ACC7-381D76CFDE9B}" type="presParOf" srcId="{EB598F18-D816-47B8-A122-EBC8E9B87EBA}" destId="{DD4124C9-6F3F-4691-901E-7EC6A3E9C308}" srcOrd="0" destOrd="0" presId="urn:microsoft.com/office/officeart/2005/8/layout/list1"/>
    <dgm:cxn modelId="{9B10E224-43B8-4A3F-BC3F-89FF9077065A}" type="presParOf" srcId="{DD4124C9-6F3F-4691-901E-7EC6A3E9C308}" destId="{7EECF4AB-92EF-49EA-BA30-F7C6B944726C}" srcOrd="0" destOrd="0" presId="urn:microsoft.com/office/officeart/2005/8/layout/list1"/>
    <dgm:cxn modelId="{FF8E6855-D270-41AB-89D3-22DB6D3F8FB7}" type="presParOf" srcId="{DD4124C9-6F3F-4691-901E-7EC6A3E9C308}" destId="{F5EC6CBB-C50C-4606-BF26-6FD6767D761B}" srcOrd="1" destOrd="0" presId="urn:microsoft.com/office/officeart/2005/8/layout/list1"/>
    <dgm:cxn modelId="{17EABFB3-B7A7-40F3-A190-B8BFBD51EBC6}" type="presParOf" srcId="{EB598F18-D816-47B8-A122-EBC8E9B87EBA}" destId="{C43FC52E-A68A-434F-B737-2D633C44C9BD}" srcOrd="1" destOrd="0" presId="urn:microsoft.com/office/officeart/2005/8/layout/list1"/>
    <dgm:cxn modelId="{94B7750A-8B09-4DF4-B2BE-3BBD9FE2F5B2}" type="presParOf" srcId="{EB598F18-D816-47B8-A122-EBC8E9B87EBA}" destId="{C0EDAD15-53F5-4EC7-A658-04FFA7A2F29C}" srcOrd="2" destOrd="0" presId="urn:microsoft.com/office/officeart/2005/8/layout/list1"/>
    <dgm:cxn modelId="{31C34007-D91D-466F-9452-A8412DA3E218}" type="presParOf" srcId="{EB598F18-D816-47B8-A122-EBC8E9B87EBA}" destId="{68DAB97F-12D1-490A-8093-05249F77DD3C}" srcOrd="3" destOrd="0" presId="urn:microsoft.com/office/officeart/2005/8/layout/list1"/>
    <dgm:cxn modelId="{5D441ECC-78AB-4533-A16C-94148231CE7F}" type="presParOf" srcId="{EB598F18-D816-47B8-A122-EBC8E9B87EBA}" destId="{3E6ED9D0-8244-4D3D-BE6B-3A15EABC86F2}" srcOrd="4" destOrd="0" presId="urn:microsoft.com/office/officeart/2005/8/layout/list1"/>
    <dgm:cxn modelId="{C9B2E137-A928-4E36-802D-9B00BA794E37}" type="presParOf" srcId="{3E6ED9D0-8244-4D3D-BE6B-3A15EABC86F2}" destId="{E8114828-E581-4A0D-B5ED-EF0EF9120419}" srcOrd="0" destOrd="0" presId="urn:microsoft.com/office/officeart/2005/8/layout/list1"/>
    <dgm:cxn modelId="{EDBB957E-BB48-4226-BFA5-BB216728D81C}" type="presParOf" srcId="{3E6ED9D0-8244-4D3D-BE6B-3A15EABC86F2}" destId="{213A31D6-3C0B-4150-BC42-C77EBEC6C249}" srcOrd="1" destOrd="0" presId="urn:microsoft.com/office/officeart/2005/8/layout/list1"/>
    <dgm:cxn modelId="{2EF897D8-FF0E-4B55-9664-B67B992299A9}" type="presParOf" srcId="{EB598F18-D816-47B8-A122-EBC8E9B87EBA}" destId="{9F4E585D-929E-4BB8-860E-514C8BBBB03E}" srcOrd="5" destOrd="0" presId="urn:microsoft.com/office/officeart/2005/8/layout/list1"/>
    <dgm:cxn modelId="{15C58324-D27C-4817-A8BB-9C4D8C7DFA29}" type="presParOf" srcId="{EB598F18-D816-47B8-A122-EBC8E9B87EBA}" destId="{C969A990-1083-4C26-8F2D-05FAC5634D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87D1B2-422A-43C2-BC97-B951A62FE66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EF4D6-D86E-4006-8527-32190CCFC8A1}">
      <dgm:prSet phldrT="[Текст]" custT="1"/>
      <dgm:spPr>
        <a:solidFill>
          <a:schemeClr val="bg2"/>
        </a:solidFill>
        <a:effectLst>
          <a:glow rad="101600">
            <a:schemeClr val="accent1">
              <a:satMod val="175000"/>
              <a:alpha val="40000"/>
            </a:schemeClr>
          </a:glow>
          <a:innerShdw blurRad="114300">
            <a:prstClr val="black"/>
          </a:inn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Это позволит создать определенный резерв денежных средств в случае непредвиденного финансирования расходов, который может быть использован для принятия новых обязательств</a:t>
          </a:r>
          <a:endParaRPr lang="ru-RU" sz="1400" dirty="0">
            <a:solidFill>
              <a:schemeClr val="tx1"/>
            </a:solidFill>
          </a:endParaRPr>
        </a:p>
      </dgm:t>
    </dgm:pt>
    <dgm:pt modelId="{B79C7E7A-D7C8-4235-9004-E3895E80F292}" type="parTrans" cxnId="{A44076B2-0EA4-43C9-8661-28E03549965F}">
      <dgm:prSet/>
      <dgm:spPr/>
      <dgm:t>
        <a:bodyPr/>
        <a:lstStyle/>
        <a:p>
          <a:endParaRPr lang="ru-RU"/>
        </a:p>
      </dgm:t>
    </dgm:pt>
    <dgm:pt modelId="{20FE5D7C-7D27-4A43-B769-6866642DBD5F}" type="sibTrans" cxnId="{A44076B2-0EA4-43C9-8661-28E03549965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28030F-850B-4C76-955E-2CB1B07C5C67}">
      <dgm:prSet phldrT="[Текст]" custT="1"/>
      <dgm:spPr>
        <a:solidFill>
          <a:schemeClr val="bg2"/>
        </a:solidFill>
        <a:effectLst>
          <a:glow rad="1016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Это средства, которые предусмотрены в расходной части бюджета, но не распределены в плановом периоде</a:t>
          </a:r>
          <a:endParaRPr lang="ru-RU" sz="1400" dirty="0">
            <a:solidFill>
              <a:schemeClr val="tx1"/>
            </a:solidFill>
          </a:endParaRPr>
        </a:p>
      </dgm:t>
    </dgm:pt>
    <dgm:pt modelId="{08129D92-26F7-4843-8C1F-A41ECC465194}" type="parTrans" cxnId="{8B6CAFCE-F5B0-4E42-B440-FEFE9F2ADB62}">
      <dgm:prSet/>
      <dgm:spPr/>
      <dgm:t>
        <a:bodyPr/>
        <a:lstStyle/>
        <a:p>
          <a:endParaRPr lang="ru-RU"/>
        </a:p>
      </dgm:t>
    </dgm:pt>
    <dgm:pt modelId="{2B3CD00A-0A51-4B30-8C9E-389AD9AE70D0}" type="sibTrans" cxnId="{8B6CAFCE-F5B0-4E42-B440-FEFE9F2ADB6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D22D9A-B873-438E-B663-AB2F83A451F4}" type="pres">
      <dgm:prSet presAssocID="{7787D1B2-422A-43C2-BC97-B951A62FE66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0842970-725A-482C-9B61-A7973B7AFDFC}" type="pres">
      <dgm:prSet presAssocID="{7787D1B2-422A-43C2-BC97-B951A62FE66C}" presName="dot1" presStyleLbl="alignNode1" presStyleIdx="0" presStyleCnt="10"/>
      <dgm:spPr/>
    </dgm:pt>
    <dgm:pt modelId="{8CC5B0D7-BCAE-4C8C-AB90-8C1DB57E6C8E}" type="pres">
      <dgm:prSet presAssocID="{7787D1B2-422A-43C2-BC97-B951A62FE66C}" presName="dot2" presStyleLbl="alignNode1" presStyleIdx="1" presStyleCnt="10"/>
      <dgm:spPr/>
    </dgm:pt>
    <dgm:pt modelId="{635F269E-F98B-4218-B3F4-742B05C36A14}" type="pres">
      <dgm:prSet presAssocID="{7787D1B2-422A-43C2-BC97-B951A62FE66C}" presName="dot3" presStyleLbl="alignNode1" presStyleIdx="2" presStyleCnt="10"/>
      <dgm:spPr/>
    </dgm:pt>
    <dgm:pt modelId="{ECABF5C8-207F-447C-A32C-0D26703F57F5}" type="pres">
      <dgm:prSet presAssocID="{7787D1B2-422A-43C2-BC97-B951A62FE66C}" presName="dotArrow1" presStyleLbl="alignNode1" presStyleIdx="3" presStyleCnt="10"/>
      <dgm:spPr/>
    </dgm:pt>
    <dgm:pt modelId="{875C1542-D9A4-4AA3-8AE6-4334842EE0A9}" type="pres">
      <dgm:prSet presAssocID="{7787D1B2-422A-43C2-BC97-B951A62FE66C}" presName="dotArrow2" presStyleLbl="alignNode1" presStyleIdx="4" presStyleCnt="10"/>
      <dgm:spPr/>
    </dgm:pt>
    <dgm:pt modelId="{29D9F702-C6D7-4547-AA19-60E8E65760E4}" type="pres">
      <dgm:prSet presAssocID="{7787D1B2-422A-43C2-BC97-B951A62FE66C}" presName="dotArrow3" presStyleLbl="alignNode1" presStyleIdx="5" presStyleCnt="10"/>
      <dgm:spPr/>
    </dgm:pt>
    <dgm:pt modelId="{4ABE7407-D304-435A-A4F4-BEE9263F058B}" type="pres">
      <dgm:prSet presAssocID="{7787D1B2-422A-43C2-BC97-B951A62FE66C}" presName="dotArrow4" presStyleLbl="alignNode1" presStyleIdx="6" presStyleCnt="10"/>
      <dgm:spPr/>
    </dgm:pt>
    <dgm:pt modelId="{62BF14AC-C9AA-4E8A-916F-6A2C5F7CBE5E}" type="pres">
      <dgm:prSet presAssocID="{7787D1B2-422A-43C2-BC97-B951A62FE66C}" presName="dotArrow5" presStyleLbl="alignNode1" presStyleIdx="7" presStyleCnt="10"/>
      <dgm:spPr/>
    </dgm:pt>
    <dgm:pt modelId="{940CE206-AB4C-479D-A123-45264BD9BDC8}" type="pres">
      <dgm:prSet presAssocID="{7787D1B2-422A-43C2-BC97-B951A62FE66C}" presName="dotArrow6" presStyleLbl="alignNode1" presStyleIdx="8" presStyleCnt="10"/>
      <dgm:spPr/>
    </dgm:pt>
    <dgm:pt modelId="{D2214C96-0CED-4EC3-BDB0-4DFF764977C1}" type="pres">
      <dgm:prSet presAssocID="{7787D1B2-422A-43C2-BC97-B951A62FE66C}" presName="dotArrow7" presStyleLbl="alignNode1" presStyleIdx="9" presStyleCnt="10"/>
      <dgm:spPr/>
    </dgm:pt>
    <dgm:pt modelId="{E5906046-D26F-466A-8CDD-EF7165EC0B32}" type="pres">
      <dgm:prSet presAssocID="{878EF4D6-D86E-4006-8527-32190CCFC8A1}" presName="parTx1" presStyleLbl="node1" presStyleIdx="0" presStyleCnt="2" custScaleX="161057" custScaleY="256500" custLinFactY="-4332" custLinFactNeighborX="70351" custLinFactNeighborY="-100000"/>
      <dgm:spPr/>
      <dgm:t>
        <a:bodyPr/>
        <a:lstStyle/>
        <a:p>
          <a:endParaRPr lang="ru-RU"/>
        </a:p>
      </dgm:t>
    </dgm:pt>
    <dgm:pt modelId="{4E860A7E-0354-49C6-B90A-E8C409C56016}" type="pres">
      <dgm:prSet presAssocID="{20FE5D7C-7D27-4A43-B769-6866642DBD5F}" presName="picture1" presStyleCnt="0"/>
      <dgm:spPr/>
    </dgm:pt>
    <dgm:pt modelId="{F4AD000F-B54C-4518-ADEC-A0DBFD68BC18}" type="pres">
      <dgm:prSet presAssocID="{20FE5D7C-7D27-4A43-B769-6866642DBD5F}" presName="imageRepeatNode" presStyleLbl="fgImgPlace1" presStyleIdx="0" presStyleCnt="2" custScaleX="205516" custScaleY="180100" custLinFactNeighborX="-86928" custLinFactNeighborY="-5913"/>
      <dgm:spPr/>
      <dgm:t>
        <a:bodyPr/>
        <a:lstStyle/>
        <a:p>
          <a:endParaRPr lang="ru-RU"/>
        </a:p>
      </dgm:t>
    </dgm:pt>
    <dgm:pt modelId="{467739A9-166D-4E54-A795-16B351C888F8}" type="pres">
      <dgm:prSet presAssocID="{6028030F-850B-4C76-955E-2CB1B07C5C67}" presName="parTx2" presStyleLbl="node1" presStyleIdx="1" presStyleCnt="2" custScaleX="131892" custScaleY="226977" custLinFactY="-77500" custLinFactNeighborX="39732" custLinFactNeighborY="-100000"/>
      <dgm:spPr/>
      <dgm:t>
        <a:bodyPr/>
        <a:lstStyle/>
        <a:p>
          <a:endParaRPr lang="ru-RU"/>
        </a:p>
      </dgm:t>
    </dgm:pt>
    <dgm:pt modelId="{0C69E02A-89AF-400C-89A5-3B6A334ACE1A}" type="pres">
      <dgm:prSet presAssocID="{2B3CD00A-0A51-4B30-8C9E-389AD9AE70D0}" presName="picture2" presStyleCnt="0"/>
      <dgm:spPr/>
    </dgm:pt>
    <dgm:pt modelId="{3903173F-1757-4AD1-9B81-7AC74EF28A77}" type="pres">
      <dgm:prSet presAssocID="{2B3CD00A-0A51-4B30-8C9E-389AD9AE70D0}" presName="imageRepeatNode" presStyleLbl="fgImgPlace1" presStyleIdx="1" presStyleCnt="2" custAng="0" custScaleX="190013" custScaleY="151214" custLinFactX="-78246" custLinFactNeighborX="-100000" custLinFactNeighborY="-66664"/>
      <dgm:spPr/>
      <dgm:t>
        <a:bodyPr/>
        <a:lstStyle/>
        <a:p>
          <a:endParaRPr lang="ru-RU"/>
        </a:p>
      </dgm:t>
    </dgm:pt>
  </dgm:ptLst>
  <dgm:cxnLst>
    <dgm:cxn modelId="{A44076B2-0EA4-43C9-8661-28E03549965F}" srcId="{7787D1B2-422A-43C2-BC97-B951A62FE66C}" destId="{878EF4D6-D86E-4006-8527-32190CCFC8A1}" srcOrd="0" destOrd="0" parTransId="{B79C7E7A-D7C8-4235-9004-E3895E80F292}" sibTransId="{20FE5D7C-7D27-4A43-B769-6866642DBD5F}"/>
    <dgm:cxn modelId="{5E7C8E77-0340-4BBD-A367-23B35F6C7357}" type="presOf" srcId="{20FE5D7C-7D27-4A43-B769-6866642DBD5F}" destId="{F4AD000F-B54C-4518-ADEC-A0DBFD68BC18}" srcOrd="0" destOrd="0" presId="urn:microsoft.com/office/officeart/2008/layout/AscendingPictureAccentProcess"/>
    <dgm:cxn modelId="{0D7C5AB8-4099-4C9D-853A-08CD29C6207B}" type="presOf" srcId="{6028030F-850B-4C76-955E-2CB1B07C5C67}" destId="{467739A9-166D-4E54-A795-16B351C888F8}" srcOrd="0" destOrd="0" presId="urn:microsoft.com/office/officeart/2008/layout/AscendingPictureAccentProcess"/>
    <dgm:cxn modelId="{2B47AF58-0464-4E5E-B4B9-D5A02E59CEB0}" type="presOf" srcId="{2B3CD00A-0A51-4B30-8C9E-389AD9AE70D0}" destId="{3903173F-1757-4AD1-9B81-7AC74EF28A77}" srcOrd="0" destOrd="0" presId="urn:microsoft.com/office/officeart/2008/layout/AscendingPictureAccentProcess"/>
    <dgm:cxn modelId="{5522E0CC-84EB-4B97-B367-2C8F7EAA49A8}" type="presOf" srcId="{7787D1B2-422A-43C2-BC97-B951A62FE66C}" destId="{02D22D9A-B873-438E-B663-AB2F83A451F4}" srcOrd="0" destOrd="0" presId="urn:microsoft.com/office/officeart/2008/layout/AscendingPictureAccentProcess"/>
    <dgm:cxn modelId="{18B1CFE7-F5F3-498D-9B4E-670A196D5934}" type="presOf" srcId="{878EF4D6-D86E-4006-8527-32190CCFC8A1}" destId="{E5906046-D26F-466A-8CDD-EF7165EC0B32}" srcOrd="0" destOrd="0" presId="urn:microsoft.com/office/officeart/2008/layout/AscendingPictureAccentProcess"/>
    <dgm:cxn modelId="{8B6CAFCE-F5B0-4E42-B440-FEFE9F2ADB62}" srcId="{7787D1B2-422A-43C2-BC97-B951A62FE66C}" destId="{6028030F-850B-4C76-955E-2CB1B07C5C67}" srcOrd="1" destOrd="0" parTransId="{08129D92-26F7-4843-8C1F-A41ECC465194}" sibTransId="{2B3CD00A-0A51-4B30-8C9E-389AD9AE70D0}"/>
    <dgm:cxn modelId="{95EA89B0-B80C-4331-846C-10AB623658AE}" type="presParOf" srcId="{02D22D9A-B873-438E-B663-AB2F83A451F4}" destId="{90842970-725A-482C-9B61-A7973B7AFDFC}" srcOrd="0" destOrd="0" presId="urn:microsoft.com/office/officeart/2008/layout/AscendingPictureAccentProcess"/>
    <dgm:cxn modelId="{2883BF22-D514-46EC-9B94-C73222A7FA4A}" type="presParOf" srcId="{02D22D9A-B873-438E-B663-AB2F83A451F4}" destId="{8CC5B0D7-BCAE-4C8C-AB90-8C1DB57E6C8E}" srcOrd="1" destOrd="0" presId="urn:microsoft.com/office/officeart/2008/layout/AscendingPictureAccentProcess"/>
    <dgm:cxn modelId="{D3E01E48-4247-4D6F-B8DC-457F47D1D526}" type="presParOf" srcId="{02D22D9A-B873-438E-B663-AB2F83A451F4}" destId="{635F269E-F98B-4218-B3F4-742B05C36A14}" srcOrd="2" destOrd="0" presId="urn:microsoft.com/office/officeart/2008/layout/AscendingPictureAccentProcess"/>
    <dgm:cxn modelId="{D5A52FF2-89C5-42A3-B4C8-9819DEC5D70C}" type="presParOf" srcId="{02D22D9A-B873-438E-B663-AB2F83A451F4}" destId="{ECABF5C8-207F-447C-A32C-0D26703F57F5}" srcOrd="3" destOrd="0" presId="urn:microsoft.com/office/officeart/2008/layout/AscendingPictureAccentProcess"/>
    <dgm:cxn modelId="{2FAB8AEA-48E4-4062-B9C0-536C08D3C8B2}" type="presParOf" srcId="{02D22D9A-B873-438E-B663-AB2F83A451F4}" destId="{875C1542-D9A4-4AA3-8AE6-4334842EE0A9}" srcOrd="4" destOrd="0" presId="urn:microsoft.com/office/officeart/2008/layout/AscendingPictureAccentProcess"/>
    <dgm:cxn modelId="{81AA1E9D-395B-487E-B90B-6833AF16A545}" type="presParOf" srcId="{02D22D9A-B873-438E-B663-AB2F83A451F4}" destId="{29D9F702-C6D7-4547-AA19-60E8E65760E4}" srcOrd="5" destOrd="0" presId="urn:microsoft.com/office/officeart/2008/layout/AscendingPictureAccentProcess"/>
    <dgm:cxn modelId="{567A49AE-42AD-48BA-8073-05811F6DD6F7}" type="presParOf" srcId="{02D22D9A-B873-438E-B663-AB2F83A451F4}" destId="{4ABE7407-D304-435A-A4F4-BEE9263F058B}" srcOrd="6" destOrd="0" presId="urn:microsoft.com/office/officeart/2008/layout/AscendingPictureAccentProcess"/>
    <dgm:cxn modelId="{5C1311D0-2729-4218-B13E-346D433F120A}" type="presParOf" srcId="{02D22D9A-B873-438E-B663-AB2F83A451F4}" destId="{62BF14AC-C9AA-4E8A-916F-6A2C5F7CBE5E}" srcOrd="7" destOrd="0" presId="urn:microsoft.com/office/officeart/2008/layout/AscendingPictureAccentProcess"/>
    <dgm:cxn modelId="{762B1009-B910-4079-9697-A8C660CBDC00}" type="presParOf" srcId="{02D22D9A-B873-438E-B663-AB2F83A451F4}" destId="{940CE206-AB4C-479D-A123-45264BD9BDC8}" srcOrd="8" destOrd="0" presId="urn:microsoft.com/office/officeart/2008/layout/AscendingPictureAccentProcess"/>
    <dgm:cxn modelId="{F0BAB52F-2FF6-4BEA-BD57-E1503DB9F5D7}" type="presParOf" srcId="{02D22D9A-B873-438E-B663-AB2F83A451F4}" destId="{D2214C96-0CED-4EC3-BDB0-4DFF764977C1}" srcOrd="9" destOrd="0" presId="urn:microsoft.com/office/officeart/2008/layout/AscendingPictureAccentProcess"/>
    <dgm:cxn modelId="{725C0D4D-9B17-45F6-A14D-0DF19678508F}" type="presParOf" srcId="{02D22D9A-B873-438E-B663-AB2F83A451F4}" destId="{E5906046-D26F-466A-8CDD-EF7165EC0B32}" srcOrd="10" destOrd="0" presId="urn:microsoft.com/office/officeart/2008/layout/AscendingPictureAccentProcess"/>
    <dgm:cxn modelId="{561765BD-F1C2-4357-9C7D-60FD78F0EC2F}" type="presParOf" srcId="{02D22D9A-B873-438E-B663-AB2F83A451F4}" destId="{4E860A7E-0354-49C6-B90A-E8C409C56016}" srcOrd="11" destOrd="0" presId="urn:microsoft.com/office/officeart/2008/layout/AscendingPictureAccentProcess"/>
    <dgm:cxn modelId="{201F94A3-C467-4D82-A925-2F857B3F08C8}" type="presParOf" srcId="{4E860A7E-0354-49C6-B90A-E8C409C56016}" destId="{F4AD000F-B54C-4518-ADEC-A0DBFD68BC18}" srcOrd="0" destOrd="0" presId="urn:microsoft.com/office/officeart/2008/layout/AscendingPictureAccentProcess"/>
    <dgm:cxn modelId="{04A2A750-0CB6-4A20-BAFD-5B4DA21CD90D}" type="presParOf" srcId="{02D22D9A-B873-438E-B663-AB2F83A451F4}" destId="{467739A9-166D-4E54-A795-16B351C888F8}" srcOrd="12" destOrd="0" presId="urn:microsoft.com/office/officeart/2008/layout/AscendingPictureAccentProcess"/>
    <dgm:cxn modelId="{DE55BC0F-E4FD-49F0-BABE-14F8D9C4B7E0}" type="presParOf" srcId="{02D22D9A-B873-438E-B663-AB2F83A451F4}" destId="{0C69E02A-89AF-400C-89A5-3B6A334ACE1A}" srcOrd="13" destOrd="0" presId="urn:microsoft.com/office/officeart/2008/layout/AscendingPictureAccentProcess"/>
    <dgm:cxn modelId="{384B81D8-A8AC-40BC-A63A-F311B100CDD5}" type="presParOf" srcId="{0C69E02A-89AF-400C-89A5-3B6A334ACE1A}" destId="{3903173F-1757-4AD1-9B81-7AC74EF28A7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F32824-73F3-4A14-9B9E-789E0696137C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51AC1-2B27-4E32-9E4C-AEEE70B704E7}">
      <dgm:prSet phldrT="[Текст]" custT="1"/>
      <dgm:spPr>
        <a:solidFill>
          <a:srgbClr val="FFFF0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700" b="1" dirty="0" smtClean="0">
              <a:solidFill>
                <a:schemeClr val="tx1"/>
              </a:solidFill>
            </a:rPr>
            <a:t>Дошкольное образование       878 703 тыс. руб.</a:t>
          </a:r>
          <a:endParaRPr lang="ru-RU" sz="1700" b="1" dirty="0">
            <a:solidFill>
              <a:schemeClr val="tx1"/>
            </a:solidFill>
          </a:endParaRPr>
        </a:p>
      </dgm:t>
    </dgm:pt>
    <dgm:pt modelId="{E99B80A5-C9F5-4B32-AA7E-020680B73F52}" type="parTrans" cxnId="{441A191B-44A1-4B07-BCA0-184C2E07E316}">
      <dgm:prSet/>
      <dgm:spPr/>
      <dgm:t>
        <a:bodyPr/>
        <a:lstStyle/>
        <a:p>
          <a:endParaRPr lang="ru-RU"/>
        </a:p>
      </dgm:t>
    </dgm:pt>
    <dgm:pt modelId="{CEFF9F68-C02D-4C3A-92FD-E2A50E95366C}" type="sibTrans" cxnId="{441A191B-44A1-4B07-BCA0-184C2E07E316}">
      <dgm:prSet/>
      <dgm:spPr/>
      <dgm:t>
        <a:bodyPr/>
        <a:lstStyle/>
        <a:p>
          <a:endParaRPr lang="ru-RU"/>
        </a:p>
      </dgm:t>
    </dgm:pt>
    <dgm:pt modelId="{36F847DC-B691-42D9-AC61-127671397495}">
      <dgm:prSet phldrT="[Текст]" custT="1"/>
      <dgm:spPr>
        <a:ln>
          <a:solidFill>
            <a:srgbClr val="FFFF00"/>
          </a:solidFill>
        </a:ln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pPr algn="l"/>
          <a:r>
            <a:rPr lang="ru-RU" sz="1400" b="1" dirty="0" smtClean="0"/>
            <a:t>Планируются расходы на обеспечение деятельности 35  дошкольных учреждений со штатной численностью                                1 996 единиц</a:t>
          </a:r>
          <a:endParaRPr lang="ru-RU" sz="1400" b="1" dirty="0"/>
        </a:p>
      </dgm:t>
    </dgm:pt>
    <dgm:pt modelId="{45EAAA01-BB29-448A-A66B-7EDFEB4009CB}" type="parTrans" cxnId="{D6B7D48E-CC60-4064-BC4E-41EE579CA4C4}">
      <dgm:prSet/>
      <dgm:spPr/>
      <dgm:t>
        <a:bodyPr/>
        <a:lstStyle/>
        <a:p>
          <a:endParaRPr lang="ru-RU"/>
        </a:p>
      </dgm:t>
    </dgm:pt>
    <dgm:pt modelId="{315DA6CD-C171-4CAE-A5FB-1E6518527BEF}" type="sibTrans" cxnId="{D6B7D48E-CC60-4064-BC4E-41EE579CA4C4}">
      <dgm:prSet/>
      <dgm:spPr/>
      <dgm:t>
        <a:bodyPr/>
        <a:lstStyle/>
        <a:p>
          <a:endParaRPr lang="ru-RU"/>
        </a:p>
      </dgm:t>
    </dgm:pt>
    <dgm:pt modelId="{7423334E-D863-4420-BB69-D59F13984468}">
      <dgm:prSet phldrT="[Текст]"/>
      <dgm:spPr>
        <a:solidFill>
          <a:srgbClr val="92D05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Общее образование  1 061 325 тыс. руб.</a:t>
          </a:r>
          <a:endParaRPr lang="ru-RU" b="1" dirty="0">
            <a:solidFill>
              <a:schemeClr val="tx1"/>
            </a:solidFill>
          </a:endParaRPr>
        </a:p>
      </dgm:t>
    </dgm:pt>
    <dgm:pt modelId="{EB534DDC-CEE2-4956-B2CA-E70A794988B0}" type="parTrans" cxnId="{0C1E644B-62C4-4761-94AE-415F6AD3AAB5}">
      <dgm:prSet/>
      <dgm:spPr/>
      <dgm:t>
        <a:bodyPr/>
        <a:lstStyle/>
        <a:p>
          <a:endParaRPr lang="ru-RU"/>
        </a:p>
      </dgm:t>
    </dgm:pt>
    <dgm:pt modelId="{420CA725-E80F-4689-B44D-1B6CF738D56C}" type="sibTrans" cxnId="{0C1E644B-62C4-4761-94AE-415F6AD3AAB5}">
      <dgm:prSet/>
      <dgm:spPr/>
      <dgm:t>
        <a:bodyPr/>
        <a:lstStyle/>
        <a:p>
          <a:endParaRPr lang="ru-RU"/>
        </a:p>
      </dgm:t>
    </dgm:pt>
    <dgm:pt modelId="{A94FFD19-0D28-4EB7-BF3B-6005E69C76A4}">
      <dgm:prSet phldrT="[Текст]" custT="1"/>
      <dgm:spPr>
        <a:ln>
          <a:solidFill>
            <a:schemeClr val="accent3">
              <a:lumMod val="75000"/>
            </a:schemeClr>
          </a:solidFill>
        </a:ln>
        <a:effectLst>
          <a:glow rad="228600">
            <a:srgbClr val="00B050">
              <a:alpha val="40000"/>
            </a:srgbClr>
          </a:glow>
        </a:effectLst>
      </dgm:spPr>
      <dgm:t>
        <a:bodyPr/>
        <a:lstStyle/>
        <a:p>
          <a:pPr algn="r"/>
          <a:r>
            <a:rPr lang="ru-RU" sz="1400" b="1" dirty="0" smtClean="0"/>
            <a:t>Предоставление общего образования 14 723 учащихся в 18 муниципальных общеобразовательных учреждениях со                                     штатной численностью                                   2 175 единицы</a:t>
          </a:r>
          <a:endParaRPr lang="ru-RU" sz="1400" b="1" dirty="0"/>
        </a:p>
      </dgm:t>
    </dgm:pt>
    <dgm:pt modelId="{59474243-9F3D-42DE-A1BC-2587298D7C8E}" type="parTrans" cxnId="{041B6F5E-145D-4392-A831-7D76CBC42E0F}">
      <dgm:prSet/>
      <dgm:spPr/>
      <dgm:t>
        <a:bodyPr/>
        <a:lstStyle/>
        <a:p>
          <a:endParaRPr lang="ru-RU"/>
        </a:p>
      </dgm:t>
    </dgm:pt>
    <dgm:pt modelId="{CE311461-F335-406D-96CF-711C21C2F9F3}" type="sibTrans" cxnId="{041B6F5E-145D-4392-A831-7D76CBC42E0F}">
      <dgm:prSet/>
      <dgm:spPr/>
      <dgm:t>
        <a:bodyPr/>
        <a:lstStyle/>
        <a:p>
          <a:endParaRPr lang="ru-RU"/>
        </a:p>
      </dgm:t>
    </dgm:pt>
    <dgm:pt modelId="{37E0058E-1CEE-4683-AF46-6730F44C9534}">
      <dgm:prSet phldrT="[Текст]" custT="1"/>
      <dgm:spPr>
        <a:solidFill>
          <a:schemeClr val="accent6">
            <a:lumMod val="60000"/>
            <a:lumOff val="4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700" b="1" dirty="0" smtClean="0">
              <a:solidFill>
                <a:schemeClr val="tx1"/>
              </a:solidFill>
            </a:rPr>
            <a:t>Другие вопросы в области образования          187 609 тыс. руб.</a:t>
          </a:r>
          <a:endParaRPr lang="ru-RU" sz="1700" b="1" dirty="0">
            <a:solidFill>
              <a:schemeClr val="tx1"/>
            </a:solidFill>
          </a:endParaRPr>
        </a:p>
      </dgm:t>
    </dgm:pt>
    <dgm:pt modelId="{9ECD57B2-1CD1-43A4-A8BE-531CBF46D7A1}" type="parTrans" cxnId="{0B08DBEA-C528-46F9-B10C-0B65B80AF6FE}">
      <dgm:prSet/>
      <dgm:spPr/>
      <dgm:t>
        <a:bodyPr/>
        <a:lstStyle/>
        <a:p>
          <a:endParaRPr lang="ru-RU"/>
        </a:p>
      </dgm:t>
    </dgm:pt>
    <dgm:pt modelId="{EF675949-140C-4AA6-8490-B63A36B91147}" type="sibTrans" cxnId="{0B08DBEA-C528-46F9-B10C-0B65B80AF6FE}">
      <dgm:prSet/>
      <dgm:spPr/>
      <dgm:t>
        <a:bodyPr/>
        <a:lstStyle/>
        <a:p>
          <a:endParaRPr lang="ru-RU"/>
        </a:p>
      </dgm:t>
    </dgm:pt>
    <dgm:pt modelId="{608FDCE9-D480-4353-9B2B-7F70E47C9F1F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 algn="r"/>
          <a:r>
            <a:rPr lang="ru-RU" sz="1400" b="1" dirty="0" smtClean="0"/>
            <a:t>Планируются расходы на   организацию культурно- экскурсионного обслуживания в каникулярный период  для                        4 461 ребенка  </a:t>
          </a:r>
          <a:endParaRPr lang="ru-RU" sz="1400" b="1" dirty="0"/>
        </a:p>
      </dgm:t>
    </dgm:pt>
    <dgm:pt modelId="{AC344FAE-145C-4216-88A7-30F39ECC7F59}" type="parTrans" cxnId="{8823E510-8B90-4F19-948E-384EA043F400}">
      <dgm:prSet/>
      <dgm:spPr/>
      <dgm:t>
        <a:bodyPr/>
        <a:lstStyle/>
        <a:p>
          <a:endParaRPr lang="ru-RU"/>
        </a:p>
      </dgm:t>
    </dgm:pt>
    <dgm:pt modelId="{397E4B3C-4C53-4435-9E8C-FC41B8D99032}" type="sibTrans" cxnId="{8823E510-8B90-4F19-948E-384EA043F400}">
      <dgm:prSet/>
      <dgm:spPr/>
      <dgm:t>
        <a:bodyPr/>
        <a:lstStyle/>
        <a:p>
          <a:endParaRPr lang="ru-RU"/>
        </a:p>
      </dgm:t>
    </dgm:pt>
    <dgm:pt modelId="{33B6FBAC-F945-4AEE-AD91-B77597394F37}">
      <dgm:prSet phldrT="[Текст]" custT="1"/>
      <dgm:spPr>
        <a:solidFill>
          <a:srgbClr val="66FFFF"/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700" b="1" dirty="0" smtClean="0">
              <a:solidFill>
                <a:schemeClr val="tx1"/>
              </a:solidFill>
            </a:rPr>
            <a:t>Дополнительное образование детей                    182 109 тыс. руб.</a:t>
          </a:r>
          <a:endParaRPr lang="ru-RU" sz="1700" b="1" dirty="0">
            <a:solidFill>
              <a:schemeClr val="tx1"/>
            </a:solidFill>
          </a:endParaRPr>
        </a:p>
      </dgm:t>
    </dgm:pt>
    <dgm:pt modelId="{1C68D70E-160A-4F86-A043-9A4F139D7881}" type="parTrans" cxnId="{81BD32E5-0C38-4E62-ADFC-5432D0B3AA12}">
      <dgm:prSet/>
      <dgm:spPr/>
      <dgm:t>
        <a:bodyPr/>
        <a:lstStyle/>
        <a:p>
          <a:endParaRPr lang="ru-RU"/>
        </a:p>
      </dgm:t>
    </dgm:pt>
    <dgm:pt modelId="{3FF7C739-FB4A-455F-B235-26112225E44C}" type="sibTrans" cxnId="{81BD32E5-0C38-4E62-ADFC-5432D0B3AA12}">
      <dgm:prSet/>
      <dgm:spPr/>
      <dgm:t>
        <a:bodyPr/>
        <a:lstStyle/>
        <a:p>
          <a:endParaRPr lang="ru-RU"/>
        </a:p>
      </dgm:t>
    </dgm:pt>
    <dgm:pt modelId="{F454BE52-5EAF-40B6-9BE5-C3FEF2D1A122}">
      <dgm:prSet phldrT="[Текст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400" b="1" dirty="0" smtClean="0"/>
            <a:t>Планируются расходы на дополнительное образование 3 649 детей и на 1 354 ребенка в рамках социального заказа</a:t>
          </a:r>
          <a:endParaRPr lang="ru-RU" sz="1400" b="1" dirty="0"/>
        </a:p>
      </dgm:t>
    </dgm:pt>
    <dgm:pt modelId="{3FA9DFC4-1E00-4E9C-8098-CAA0241B2F25}" type="parTrans" cxnId="{40ED1D83-B996-4D71-BF88-E6B97B30F1A7}">
      <dgm:prSet/>
      <dgm:spPr/>
      <dgm:t>
        <a:bodyPr/>
        <a:lstStyle/>
        <a:p>
          <a:endParaRPr lang="ru-RU"/>
        </a:p>
      </dgm:t>
    </dgm:pt>
    <dgm:pt modelId="{3BC3E09B-0525-4242-A521-77AEED91CF07}" type="sibTrans" cxnId="{40ED1D83-B996-4D71-BF88-E6B97B30F1A7}">
      <dgm:prSet/>
      <dgm:spPr/>
      <dgm:t>
        <a:bodyPr/>
        <a:lstStyle/>
        <a:p>
          <a:endParaRPr lang="ru-RU"/>
        </a:p>
      </dgm:t>
    </dgm:pt>
    <dgm:pt modelId="{E073A5DE-6B76-4DE6-9DA0-2AF0CD17E503}" type="pres">
      <dgm:prSet presAssocID="{D2F32824-73F3-4A14-9B9E-789E0696137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7CC2D4-6D40-48B7-9AF3-FFDA859B0CCB}" type="pres">
      <dgm:prSet presAssocID="{D2F32824-73F3-4A14-9B9E-789E0696137C}" presName="children" presStyleCnt="0"/>
      <dgm:spPr/>
    </dgm:pt>
    <dgm:pt modelId="{FF1B07A4-B1DB-471A-B21E-F206D9DB968A}" type="pres">
      <dgm:prSet presAssocID="{D2F32824-73F3-4A14-9B9E-789E0696137C}" presName="child1group" presStyleCnt="0"/>
      <dgm:spPr/>
    </dgm:pt>
    <dgm:pt modelId="{E96166A3-FF96-49CF-ABE5-91D7E7C9702B}" type="pres">
      <dgm:prSet presAssocID="{D2F32824-73F3-4A14-9B9E-789E0696137C}" presName="child1" presStyleLbl="bgAcc1" presStyleIdx="0" presStyleCnt="4" custScaleX="138659" custScaleY="112058" custLinFactNeighborX="-4248" custLinFactNeighborY="5684"/>
      <dgm:spPr/>
      <dgm:t>
        <a:bodyPr/>
        <a:lstStyle/>
        <a:p>
          <a:endParaRPr lang="ru-RU"/>
        </a:p>
      </dgm:t>
    </dgm:pt>
    <dgm:pt modelId="{003AFFC6-E4D2-460B-A809-AC4C9E345CBC}" type="pres">
      <dgm:prSet presAssocID="{D2F32824-73F3-4A14-9B9E-789E0696137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8D3AE-D400-428B-90C0-A22ABEA747EC}" type="pres">
      <dgm:prSet presAssocID="{D2F32824-73F3-4A14-9B9E-789E0696137C}" presName="child2group" presStyleCnt="0"/>
      <dgm:spPr/>
    </dgm:pt>
    <dgm:pt modelId="{27D1D236-D018-4CAF-A31B-35EDCF25975E}" type="pres">
      <dgm:prSet presAssocID="{D2F32824-73F3-4A14-9B9E-789E0696137C}" presName="child2" presStyleLbl="bgAcc1" presStyleIdx="1" presStyleCnt="4" custScaleX="175933" custScaleY="109043" custLinFactNeighborX="12243" custLinFactNeighborY="2041"/>
      <dgm:spPr/>
      <dgm:t>
        <a:bodyPr/>
        <a:lstStyle/>
        <a:p>
          <a:endParaRPr lang="ru-RU"/>
        </a:p>
      </dgm:t>
    </dgm:pt>
    <dgm:pt modelId="{16F8C5C9-4EE2-41E4-A5E1-29D219F9E79E}" type="pres">
      <dgm:prSet presAssocID="{D2F32824-73F3-4A14-9B9E-789E0696137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76C7F-E724-455B-999C-3B1E9A4E9AC5}" type="pres">
      <dgm:prSet presAssocID="{D2F32824-73F3-4A14-9B9E-789E0696137C}" presName="child3group" presStyleCnt="0"/>
      <dgm:spPr/>
    </dgm:pt>
    <dgm:pt modelId="{A5D9B6A2-586A-4400-94FD-3090354A9E8F}" type="pres">
      <dgm:prSet presAssocID="{D2F32824-73F3-4A14-9B9E-789E0696137C}" presName="child3" presStyleLbl="bgAcc1" presStyleIdx="2" presStyleCnt="4" custScaleX="193294" custScaleY="111139" custLinFactNeighborX="6388" custLinFactNeighborY="-6941"/>
      <dgm:spPr/>
      <dgm:t>
        <a:bodyPr/>
        <a:lstStyle/>
        <a:p>
          <a:endParaRPr lang="ru-RU"/>
        </a:p>
      </dgm:t>
    </dgm:pt>
    <dgm:pt modelId="{E6E70C71-E581-4063-A8E0-4DC9170C33BB}" type="pres">
      <dgm:prSet presAssocID="{D2F32824-73F3-4A14-9B9E-789E0696137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12694-B31F-441C-A7E3-E8E59A667FB8}" type="pres">
      <dgm:prSet presAssocID="{D2F32824-73F3-4A14-9B9E-789E0696137C}" presName="child4group" presStyleCnt="0"/>
      <dgm:spPr/>
    </dgm:pt>
    <dgm:pt modelId="{A7F3A43C-F45F-4E9F-97B0-047B38098849}" type="pres">
      <dgm:prSet presAssocID="{D2F32824-73F3-4A14-9B9E-789E0696137C}" presName="child4" presStyleLbl="bgAcc1" presStyleIdx="3" presStyleCnt="4" custScaleX="136208" custScaleY="95724" custLinFactNeighborX="-15437" custLinFactNeighborY="-2509"/>
      <dgm:spPr/>
      <dgm:t>
        <a:bodyPr/>
        <a:lstStyle/>
        <a:p>
          <a:endParaRPr lang="ru-RU"/>
        </a:p>
      </dgm:t>
    </dgm:pt>
    <dgm:pt modelId="{20B4FF47-C0AD-4A17-A864-C80A47C92CFA}" type="pres">
      <dgm:prSet presAssocID="{D2F32824-73F3-4A14-9B9E-789E0696137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C4F06-0721-47B5-B121-735A7A6E4914}" type="pres">
      <dgm:prSet presAssocID="{D2F32824-73F3-4A14-9B9E-789E0696137C}" presName="childPlaceholder" presStyleCnt="0"/>
      <dgm:spPr/>
    </dgm:pt>
    <dgm:pt modelId="{08203A79-4418-4E9E-87EB-1785384CBCD8}" type="pres">
      <dgm:prSet presAssocID="{D2F32824-73F3-4A14-9B9E-789E0696137C}" presName="circle" presStyleCnt="0"/>
      <dgm:spPr/>
    </dgm:pt>
    <dgm:pt modelId="{13C8138F-DE6C-4887-BF36-377D23FE40B4}" type="pres">
      <dgm:prSet presAssocID="{D2F32824-73F3-4A14-9B9E-789E0696137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6B8C1-6DF7-4FC2-B1E0-8EE18CAE3206}" type="pres">
      <dgm:prSet presAssocID="{D2F32824-73F3-4A14-9B9E-789E0696137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2FA87-72EF-4D86-988B-04EA72465E9A}" type="pres">
      <dgm:prSet presAssocID="{D2F32824-73F3-4A14-9B9E-789E0696137C}" presName="quadrant3" presStyleLbl="node1" presStyleIdx="2" presStyleCnt="4" custScaleX="98435" custScaleY="1047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FBFC1-2DFD-4916-A3E7-EAA5D975757F}" type="pres">
      <dgm:prSet presAssocID="{D2F32824-73F3-4A14-9B9E-789E0696137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AB77AD-EBCF-4012-87FE-CEE410C7BD0B}" type="pres">
      <dgm:prSet presAssocID="{D2F32824-73F3-4A14-9B9E-789E0696137C}" presName="quadrantPlaceholder" presStyleCnt="0"/>
      <dgm:spPr/>
    </dgm:pt>
    <dgm:pt modelId="{F93EE0BF-6842-45F7-8102-F35BEE3E2818}" type="pres">
      <dgm:prSet presAssocID="{D2F32824-73F3-4A14-9B9E-789E0696137C}" presName="center1" presStyleLbl="fgShp" presStyleIdx="0" presStyleCnt="2" custScaleX="74241" custScaleY="49515"/>
      <dgm:spPr/>
    </dgm:pt>
    <dgm:pt modelId="{F04E3F9A-78CF-40FA-A3BE-9AF888EA1DC7}" type="pres">
      <dgm:prSet presAssocID="{D2F32824-73F3-4A14-9B9E-789E0696137C}" presName="center2" presStyleLbl="fgShp" presStyleIdx="1" presStyleCnt="2" custScaleX="74241" custScaleY="49515"/>
      <dgm:spPr/>
    </dgm:pt>
  </dgm:ptLst>
  <dgm:cxnLst>
    <dgm:cxn modelId="{96B1910F-FEF6-4E52-B28C-DE7163EF0B4E}" type="presOf" srcId="{36F847DC-B691-42D9-AC61-127671397495}" destId="{E96166A3-FF96-49CF-ABE5-91D7E7C9702B}" srcOrd="0" destOrd="0" presId="urn:microsoft.com/office/officeart/2005/8/layout/cycle4"/>
    <dgm:cxn modelId="{4F05527B-F408-4513-B90F-65F953A1EDAF}" type="presOf" srcId="{608FDCE9-D480-4353-9B2B-7F70E47C9F1F}" destId="{A5D9B6A2-586A-4400-94FD-3090354A9E8F}" srcOrd="0" destOrd="0" presId="urn:microsoft.com/office/officeart/2005/8/layout/cycle4"/>
    <dgm:cxn modelId="{441A191B-44A1-4B07-BCA0-184C2E07E316}" srcId="{D2F32824-73F3-4A14-9B9E-789E0696137C}" destId="{DD151AC1-2B27-4E32-9E4C-AEEE70B704E7}" srcOrd="0" destOrd="0" parTransId="{E99B80A5-C9F5-4B32-AA7E-020680B73F52}" sibTransId="{CEFF9F68-C02D-4C3A-92FD-E2A50E95366C}"/>
    <dgm:cxn modelId="{0B08DBEA-C528-46F9-B10C-0B65B80AF6FE}" srcId="{D2F32824-73F3-4A14-9B9E-789E0696137C}" destId="{37E0058E-1CEE-4683-AF46-6730F44C9534}" srcOrd="2" destOrd="0" parTransId="{9ECD57B2-1CD1-43A4-A8BE-531CBF46D7A1}" sibTransId="{EF675949-140C-4AA6-8490-B63A36B91147}"/>
    <dgm:cxn modelId="{59DAF6A8-1306-4760-AAAB-4F51FCD37C4F}" type="presOf" srcId="{33B6FBAC-F945-4AEE-AD91-B77597394F37}" destId="{108FBFC1-2DFD-4916-A3E7-EAA5D975757F}" srcOrd="0" destOrd="0" presId="urn:microsoft.com/office/officeart/2005/8/layout/cycle4"/>
    <dgm:cxn modelId="{A65323DC-306D-49EA-A891-1B8ED27BB523}" type="presOf" srcId="{A94FFD19-0D28-4EB7-BF3B-6005E69C76A4}" destId="{16F8C5C9-4EE2-41E4-A5E1-29D219F9E79E}" srcOrd="1" destOrd="0" presId="urn:microsoft.com/office/officeart/2005/8/layout/cycle4"/>
    <dgm:cxn modelId="{8B97F626-5EE6-4967-977A-9B1C127BFCE0}" type="presOf" srcId="{F454BE52-5EAF-40B6-9BE5-C3FEF2D1A122}" destId="{20B4FF47-C0AD-4A17-A864-C80A47C92CFA}" srcOrd="1" destOrd="0" presId="urn:microsoft.com/office/officeart/2005/8/layout/cycle4"/>
    <dgm:cxn modelId="{8823E510-8B90-4F19-948E-384EA043F400}" srcId="{37E0058E-1CEE-4683-AF46-6730F44C9534}" destId="{608FDCE9-D480-4353-9B2B-7F70E47C9F1F}" srcOrd="0" destOrd="0" parTransId="{AC344FAE-145C-4216-88A7-30F39ECC7F59}" sibTransId="{397E4B3C-4C53-4435-9E8C-FC41B8D99032}"/>
    <dgm:cxn modelId="{87548367-0474-4EB2-BA40-098F40013048}" type="presOf" srcId="{7423334E-D863-4420-BB69-D59F13984468}" destId="{1F86B8C1-6DF7-4FC2-B1E0-8EE18CAE3206}" srcOrd="0" destOrd="0" presId="urn:microsoft.com/office/officeart/2005/8/layout/cycle4"/>
    <dgm:cxn modelId="{85143E2B-34D5-4AC3-B025-E0CFD9A34CB1}" type="presOf" srcId="{D2F32824-73F3-4A14-9B9E-789E0696137C}" destId="{E073A5DE-6B76-4DE6-9DA0-2AF0CD17E503}" srcOrd="0" destOrd="0" presId="urn:microsoft.com/office/officeart/2005/8/layout/cycle4"/>
    <dgm:cxn modelId="{0C1E644B-62C4-4761-94AE-415F6AD3AAB5}" srcId="{D2F32824-73F3-4A14-9B9E-789E0696137C}" destId="{7423334E-D863-4420-BB69-D59F13984468}" srcOrd="1" destOrd="0" parTransId="{EB534DDC-CEE2-4956-B2CA-E70A794988B0}" sibTransId="{420CA725-E80F-4689-B44D-1B6CF738D56C}"/>
    <dgm:cxn modelId="{40ED1D83-B996-4D71-BF88-E6B97B30F1A7}" srcId="{33B6FBAC-F945-4AEE-AD91-B77597394F37}" destId="{F454BE52-5EAF-40B6-9BE5-C3FEF2D1A122}" srcOrd="0" destOrd="0" parTransId="{3FA9DFC4-1E00-4E9C-8098-CAA0241B2F25}" sibTransId="{3BC3E09B-0525-4242-A521-77AEED91CF07}"/>
    <dgm:cxn modelId="{60C704F7-3207-4D4D-97A6-DEEF3BF89643}" type="presOf" srcId="{608FDCE9-D480-4353-9B2B-7F70E47C9F1F}" destId="{E6E70C71-E581-4063-A8E0-4DC9170C33BB}" srcOrd="1" destOrd="0" presId="urn:microsoft.com/office/officeart/2005/8/layout/cycle4"/>
    <dgm:cxn modelId="{CA127D5A-85C5-4E77-B5B8-29271D09FC67}" type="presOf" srcId="{36F847DC-B691-42D9-AC61-127671397495}" destId="{003AFFC6-E4D2-460B-A809-AC4C9E345CBC}" srcOrd="1" destOrd="0" presId="urn:microsoft.com/office/officeart/2005/8/layout/cycle4"/>
    <dgm:cxn modelId="{B2B1CC63-545F-42AA-A986-B3B9FD996296}" type="presOf" srcId="{A94FFD19-0D28-4EB7-BF3B-6005E69C76A4}" destId="{27D1D236-D018-4CAF-A31B-35EDCF25975E}" srcOrd="0" destOrd="0" presId="urn:microsoft.com/office/officeart/2005/8/layout/cycle4"/>
    <dgm:cxn modelId="{F8588238-9181-4FB7-BC81-8DF5CC153CC8}" type="presOf" srcId="{F454BE52-5EAF-40B6-9BE5-C3FEF2D1A122}" destId="{A7F3A43C-F45F-4E9F-97B0-047B38098849}" srcOrd="0" destOrd="0" presId="urn:microsoft.com/office/officeart/2005/8/layout/cycle4"/>
    <dgm:cxn modelId="{81BD32E5-0C38-4E62-ADFC-5432D0B3AA12}" srcId="{D2F32824-73F3-4A14-9B9E-789E0696137C}" destId="{33B6FBAC-F945-4AEE-AD91-B77597394F37}" srcOrd="3" destOrd="0" parTransId="{1C68D70E-160A-4F86-A043-9A4F139D7881}" sibTransId="{3FF7C739-FB4A-455F-B235-26112225E44C}"/>
    <dgm:cxn modelId="{8F5A25CB-78F7-487A-A733-B2D7D65275F8}" type="presOf" srcId="{DD151AC1-2B27-4E32-9E4C-AEEE70B704E7}" destId="{13C8138F-DE6C-4887-BF36-377D23FE40B4}" srcOrd="0" destOrd="0" presId="urn:microsoft.com/office/officeart/2005/8/layout/cycle4"/>
    <dgm:cxn modelId="{D6B7D48E-CC60-4064-BC4E-41EE579CA4C4}" srcId="{DD151AC1-2B27-4E32-9E4C-AEEE70B704E7}" destId="{36F847DC-B691-42D9-AC61-127671397495}" srcOrd="0" destOrd="0" parTransId="{45EAAA01-BB29-448A-A66B-7EDFEB4009CB}" sibTransId="{315DA6CD-C171-4CAE-A5FB-1E6518527BEF}"/>
    <dgm:cxn modelId="{D6A7646C-8578-4664-9CF3-F896A1B0C5B2}" type="presOf" srcId="{37E0058E-1CEE-4683-AF46-6730F44C9534}" destId="{D172FA87-72EF-4D86-988B-04EA72465E9A}" srcOrd="0" destOrd="0" presId="urn:microsoft.com/office/officeart/2005/8/layout/cycle4"/>
    <dgm:cxn modelId="{041B6F5E-145D-4392-A831-7D76CBC42E0F}" srcId="{7423334E-D863-4420-BB69-D59F13984468}" destId="{A94FFD19-0D28-4EB7-BF3B-6005E69C76A4}" srcOrd="0" destOrd="0" parTransId="{59474243-9F3D-42DE-A1BC-2587298D7C8E}" sibTransId="{CE311461-F335-406D-96CF-711C21C2F9F3}"/>
    <dgm:cxn modelId="{CB149064-1768-4664-B16F-98CD796B7D43}" type="presParOf" srcId="{E073A5DE-6B76-4DE6-9DA0-2AF0CD17E503}" destId="{397CC2D4-6D40-48B7-9AF3-FFDA859B0CCB}" srcOrd="0" destOrd="0" presId="urn:microsoft.com/office/officeart/2005/8/layout/cycle4"/>
    <dgm:cxn modelId="{96908222-2B64-4647-B5F5-1F4271A7B998}" type="presParOf" srcId="{397CC2D4-6D40-48B7-9AF3-FFDA859B0CCB}" destId="{FF1B07A4-B1DB-471A-B21E-F206D9DB968A}" srcOrd="0" destOrd="0" presId="urn:microsoft.com/office/officeart/2005/8/layout/cycle4"/>
    <dgm:cxn modelId="{EE89D445-E7D1-4C80-8CA6-4C6AB15DE3AD}" type="presParOf" srcId="{FF1B07A4-B1DB-471A-B21E-F206D9DB968A}" destId="{E96166A3-FF96-49CF-ABE5-91D7E7C9702B}" srcOrd="0" destOrd="0" presId="urn:microsoft.com/office/officeart/2005/8/layout/cycle4"/>
    <dgm:cxn modelId="{ACEB74B1-3760-4CC1-A3B0-7AFBFF0F2EE6}" type="presParOf" srcId="{FF1B07A4-B1DB-471A-B21E-F206D9DB968A}" destId="{003AFFC6-E4D2-460B-A809-AC4C9E345CBC}" srcOrd="1" destOrd="0" presId="urn:microsoft.com/office/officeart/2005/8/layout/cycle4"/>
    <dgm:cxn modelId="{F04A443C-4E3B-4FCF-960C-AA76ECEC6D63}" type="presParOf" srcId="{397CC2D4-6D40-48B7-9AF3-FFDA859B0CCB}" destId="{9CB8D3AE-D400-428B-90C0-A22ABEA747EC}" srcOrd="1" destOrd="0" presId="urn:microsoft.com/office/officeart/2005/8/layout/cycle4"/>
    <dgm:cxn modelId="{CA5036DD-7522-4E0F-A7E6-450D8A5A0D08}" type="presParOf" srcId="{9CB8D3AE-D400-428B-90C0-A22ABEA747EC}" destId="{27D1D236-D018-4CAF-A31B-35EDCF25975E}" srcOrd="0" destOrd="0" presId="urn:microsoft.com/office/officeart/2005/8/layout/cycle4"/>
    <dgm:cxn modelId="{F2E986A3-3172-4D1B-9388-C709D2467CCD}" type="presParOf" srcId="{9CB8D3AE-D400-428B-90C0-A22ABEA747EC}" destId="{16F8C5C9-4EE2-41E4-A5E1-29D219F9E79E}" srcOrd="1" destOrd="0" presId="urn:microsoft.com/office/officeart/2005/8/layout/cycle4"/>
    <dgm:cxn modelId="{B8C75823-A1A4-4C0A-B01D-180F4BA59BEF}" type="presParOf" srcId="{397CC2D4-6D40-48B7-9AF3-FFDA859B0CCB}" destId="{1BA76C7F-E724-455B-999C-3B1E9A4E9AC5}" srcOrd="2" destOrd="0" presId="urn:microsoft.com/office/officeart/2005/8/layout/cycle4"/>
    <dgm:cxn modelId="{5C8FB784-6BF8-4D96-9BEA-3E2DF72EA3D1}" type="presParOf" srcId="{1BA76C7F-E724-455B-999C-3B1E9A4E9AC5}" destId="{A5D9B6A2-586A-4400-94FD-3090354A9E8F}" srcOrd="0" destOrd="0" presId="urn:microsoft.com/office/officeart/2005/8/layout/cycle4"/>
    <dgm:cxn modelId="{EB2039B6-0FF1-4B7B-AFD3-CCB211443542}" type="presParOf" srcId="{1BA76C7F-E724-455B-999C-3B1E9A4E9AC5}" destId="{E6E70C71-E581-4063-A8E0-4DC9170C33BB}" srcOrd="1" destOrd="0" presId="urn:microsoft.com/office/officeart/2005/8/layout/cycle4"/>
    <dgm:cxn modelId="{974FAD5A-A8A9-40D0-BD04-2F5DB7F5CBF8}" type="presParOf" srcId="{397CC2D4-6D40-48B7-9AF3-FFDA859B0CCB}" destId="{73C12694-B31F-441C-A7E3-E8E59A667FB8}" srcOrd="3" destOrd="0" presId="urn:microsoft.com/office/officeart/2005/8/layout/cycle4"/>
    <dgm:cxn modelId="{C7C1E49F-1013-4BC5-8D5F-31C149EA4F32}" type="presParOf" srcId="{73C12694-B31F-441C-A7E3-E8E59A667FB8}" destId="{A7F3A43C-F45F-4E9F-97B0-047B38098849}" srcOrd="0" destOrd="0" presId="urn:microsoft.com/office/officeart/2005/8/layout/cycle4"/>
    <dgm:cxn modelId="{431EC359-9BF7-4A28-980D-E5E31713AD85}" type="presParOf" srcId="{73C12694-B31F-441C-A7E3-E8E59A667FB8}" destId="{20B4FF47-C0AD-4A17-A864-C80A47C92CFA}" srcOrd="1" destOrd="0" presId="urn:microsoft.com/office/officeart/2005/8/layout/cycle4"/>
    <dgm:cxn modelId="{A448181A-D9DF-435F-A654-B4C2516F798C}" type="presParOf" srcId="{397CC2D4-6D40-48B7-9AF3-FFDA859B0CCB}" destId="{DA0C4F06-0721-47B5-B121-735A7A6E4914}" srcOrd="4" destOrd="0" presId="urn:microsoft.com/office/officeart/2005/8/layout/cycle4"/>
    <dgm:cxn modelId="{A7812477-B9DF-41C9-9A1E-CBDB21645BD7}" type="presParOf" srcId="{E073A5DE-6B76-4DE6-9DA0-2AF0CD17E503}" destId="{08203A79-4418-4E9E-87EB-1785384CBCD8}" srcOrd="1" destOrd="0" presId="urn:microsoft.com/office/officeart/2005/8/layout/cycle4"/>
    <dgm:cxn modelId="{70B1F991-BC44-443A-A023-4803BE53211F}" type="presParOf" srcId="{08203A79-4418-4E9E-87EB-1785384CBCD8}" destId="{13C8138F-DE6C-4887-BF36-377D23FE40B4}" srcOrd="0" destOrd="0" presId="urn:microsoft.com/office/officeart/2005/8/layout/cycle4"/>
    <dgm:cxn modelId="{36A9C144-4039-45B1-90E9-B1C61788B09C}" type="presParOf" srcId="{08203A79-4418-4E9E-87EB-1785384CBCD8}" destId="{1F86B8C1-6DF7-4FC2-B1E0-8EE18CAE3206}" srcOrd="1" destOrd="0" presId="urn:microsoft.com/office/officeart/2005/8/layout/cycle4"/>
    <dgm:cxn modelId="{19B2931D-40E7-4D09-B471-EF7D24EF817D}" type="presParOf" srcId="{08203A79-4418-4E9E-87EB-1785384CBCD8}" destId="{D172FA87-72EF-4D86-988B-04EA72465E9A}" srcOrd="2" destOrd="0" presId="urn:microsoft.com/office/officeart/2005/8/layout/cycle4"/>
    <dgm:cxn modelId="{B017BD83-8DBA-4B0D-9548-4B0BAAAFE41F}" type="presParOf" srcId="{08203A79-4418-4E9E-87EB-1785384CBCD8}" destId="{108FBFC1-2DFD-4916-A3E7-EAA5D975757F}" srcOrd="3" destOrd="0" presId="urn:microsoft.com/office/officeart/2005/8/layout/cycle4"/>
    <dgm:cxn modelId="{839A71D7-4C96-43CF-B64A-82DD9DBE4FA9}" type="presParOf" srcId="{08203A79-4418-4E9E-87EB-1785384CBCD8}" destId="{96AB77AD-EBCF-4012-87FE-CEE410C7BD0B}" srcOrd="4" destOrd="0" presId="urn:microsoft.com/office/officeart/2005/8/layout/cycle4"/>
    <dgm:cxn modelId="{86E26A17-6FED-4943-99EF-A22AC8C21B1C}" type="presParOf" srcId="{E073A5DE-6B76-4DE6-9DA0-2AF0CD17E503}" destId="{F93EE0BF-6842-45F7-8102-F35BEE3E2818}" srcOrd="2" destOrd="0" presId="urn:microsoft.com/office/officeart/2005/8/layout/cycle4"/>
    <dgm:cxn modelId="{1AAB3335-A18A-4EBA-8035-17044864388B}" type="presParOf" srcId="{E073A5DE-6B76-4DE6-9DA0-2AF0CD17E503}" destId="{F04E3F9A-78CF-40FA-A3BE-9AF888EA1DC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593CE-DD9F-4402-8B2C-D0E1B70DA95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E997A8-6548-401E-8F29-DE906EC40581}">
      <dgm:prSet phldrT="[Текст]" custT="1"/>
      <dgm:spPr>
        <a:solidFill>
          <a:srgbClr val="B8F6E7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Основное место занимают расходы  на обеспечение                                     деятельности 4-х домов культуры для 1 398 участников                                   творческих  </a:t>
          </a:r>
          <a:r>
            <a:rPr lang="ru-RU" sz="1800" b="1" dirty="0" smtClean="0">
              <a:solidFill>
                <a:schemeClr val="tx1"/>
              </a:solidFill>
            </a:rPr>
            <a:t>коллективов и на проведение  </a:t>
          </a:r>
          <a:r>
            <a:rPr lang="ru-RU" sz="1800" b="1" dirty="0" smtClean="0">
              <a:solidFill>
                <a:schemeClr val="tx1"/>
              </a:solidFill>
            </a:rPr>
            <a:t>200 мероприятий                                                                              с участием 75 000 зрителей</a:t>
          </a:r>
          <a:endParaRPr lang="ru-RU" sz="1800" b="1" dirty="0">
            <a:solidFill>
              <a:schemeClr val="tx1"/>
            </a:solidFill>
          </a:endParaRPr>
        </a:p>
      </dgm:t>
    </dgm:pt>
    <dgm:pt modelId="{AD528DF4-F9A6-47B1-B154-0CC78041E7F1}" type="parTrans" cxnId="{E804A2CF-D175-41A4-BF16-B5E49A0B78E6}">
      <dgm:prSet/>
      <dgm:spPr/>
      <dgm:t>
        <a:bodyPr/>
        <a:lstStyle/>
        <a:p>
          <a:endParaRPr lang="ru-RU"/>
        </a:p>
      </dgm:t>
    </dgm:pt>
    <dgm:pt modelId="{2DFEDE78-B874-4495-9F8C-A21A6460A625}" type="sibTrans" cxnId="{E804A2CF-D175-41A4-BF16-B5E49A0B78E6}">
      <dgm:prSet/>
      <dgm:spPr/>
      <dgm:t>
        <a:bodyPr/>
        <a:lstStyle/>
        <a:p>
          <a:endParaRPr lang="ru-RU"/>
        </a:p>
      </dgm:t>
    </dgm:pt>
    <dgm:pt modelId="{B553B341-B748-4BBF-9DD0-789E7A1E378F}">
      <dgm:prSet phldrT="[Текст]" custT="1"/>
      <dgm:spPr>
        <a:solidFill>
          <a:srgbClr val="66FF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Обеспечение деятельности  12 библиотек                                                                                    и городского  читального зала для 300 000 посетителей</a:t>
          </a:r>
          <a:endParaRPr lang="ru-RU" sz="1800" b="1" dirty="0">
            <a:solidFill>
              <a:schemeClr val="tx1"/>
            </a:solidFill>
          </a:endParaRPr>
        </a:p>
      </dgm:t>
    </dgm:pt>
    <dgm:pt modelId="{EB80777E-270F-47AC-836C-70D5F97F650B}" type="parTrans" cxnId="{15B3D239-E322-40FB-A370-4BC19B06AFDE}">
      <dgm:prSet/>
      <dgm:spPr/>
      <dgm:t>
        <a:bodyPr/>
        <a:lstStyle/>
        <a:p>
          <a:endParaRPr lang="ru-RU"/>
        </a:p>
      </dgm:t>
    </dgm:pt>
    <dgm:pt modelId="{2B796327-9121-437B-8C03-08407C4B21E3}" type="sibTrans" cxnId="{15B3D239-E322-40FB-A370-4BC19B06AFDE}">
      <dgm:prSet/>
      <dgm:spPr/>
      <dgm:t>
        <a:bodyPr/>
        <a:lstStyle/>
        <a:p>
          <a:endParaRPr lang="ru-RU"/>
        </a:p>
      </dgm:t>
    </dgm:pt>
    <dgm:pt modelId="{E8D8AFA1-BF41-4997-92BB-2617E54AF09C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Обеспечение деятельности 3-х учреждений                                               дополнительного образования в сфере культуры                                                                       и  искусства  </a:t>
          </a:r>
          <a:r>
            <a:rPr lang="ru-RU" sz="1800" b="1" dirty="0" smtClean="0">
              <a:solidFill>
                <a:schemeClr val="tx1"/>
              </a:solidFill>
            </a:rPr>
            <a:t>для </a:t>
          </a:r>
          <a:r>
            <a:rPr lang="ru-RU" sz="1800" b="1" dirty="0" smtClean="0">
              <a:solidFill>
                <a:schemeClr val="tx1"/>
              </a:solidFill>
            </a:rPr>
            <a:t>занятия 1 353 детей</a:t>
          </a:r>
          <a:endParaRPr lang="ru-RU" sz="1800" b="1" dirty="0">
            <a:solidFill>
              <a:schemeClr val="tx1"/>
            </a:solidFill>
          </a:endParaRPr>
        </a:p>
      </dgm:t>
    </dgm:pt>
    <dgm:pt modelId="{27878A14-5EFE-42AC-8470-816DAD48BC9E}" type="parTrans" cxnId="{17F379CC-0C86-488A-AAA7-7D9C57031738}">
      <dgm:prSet/>
      <dgm:spPr/>
      <dgm:t>
        <a:bodyPr/>
        <a:lstStyle/>
        <a:p>
          <a:endParaRPr lang="ru-RU"/>
        </a:p>
      </dgm:t>
    </dgm:pt>
    <dgm:pt modelId="{3E662B0C-B2BC-429A-AC3F-68F13E1DCBF4}" type="sibTrans" cxnId="{17F379CC-0C86-488A-AAA7-7D9C57031738}">
      <dgm:prSet/>
      <dgm:spPr/>
      <dgm:t>
        <a:bodyPr/>
        <a:lstStyle/>
        <a:p>
          <a:endParaRPr lang="ru-RU"/>
        </a:p>
      </dgm:t>
    </dgm:pt>
    <dgm:pt modelId="{7F569434-5B33-43E0-84C6-F7C553F1A92A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             Обеспечение деятельности                                                                            городского музея для 69 190 посетителей</a:t>
          </a:r>
          <a:endParaRPr lang="ru-RU" sz="1800" b="1" dirty="0">
            <a:solidFill>
              <a:schemeClr val="tx1"/>
            </a:solidFill>
          </a:endParaRPr>
        </a:p>
      </dgm:t>
    </dgm:pt>
    <dgm:pt modelId="{A96F2E6B-3218-49B6-9A1A-8D41DCE1E2A8}" type="parTrans" cxnId="{47848F6B-BA53-4607-B319-428D7C3B98A7}">
      <dgm:prSet/>
      <dgm:spPr/>
      <dgm:t>
        <a:bodyPr/>
        <a:lstStyle/>
        <a:p>
          <a:endParaRPr lang="ru-RU"/>
        </a:p>
      </dgm:t>
    </dgm:pt>
    <dgm:pt modelId="{53A20A5C-069E-4765-AEE3-A4DB91D7BF87}" type="sibTrans" cxnId="{47848F6B-BA53-4607-B319-428D7C3B98A7}">
      <dgm:prSet/>
      <dgm:spPr/>
      <dgm:t>
        <a:bodyPr/>
        <a:lstStyle/>
        <a:p>
          <a:endParaRPr lang="ru-RU"/>
        </a:p>
      </dgm:t>
    </dgm:pt>
    <dgm:pt modelId="{D3BBA906-2E90-4AB6-8F70-FCED6EC0614C}" type="pres">
      <dgm:prSet presAssocID="{688593CE-DD9F-4402-8B2C-D0E1B70DA95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965E2A-C2A4-4DB8-9DE1-78D79EB52045}" type="pres">
      <dgm:prSet presAssocID="{13E997A8-6548-401E-8F29-DE906EC40581}" presName="composite" presStyleCnt="0"/>
      <dgm:spPr/>
    </dgm:pt>
    <dgm:pt modelId="{76059212-D122-4316-B800-8FD1E4EF81BC}" type="pres">
      <dgm:prSet presAssocID="{13E997A8-6548-401E-8F29-DE906EC40581}" presName="imgShp" presStyleLbl="fgImgPlace1" presStyleIdx="0" presStyleCnt="4" custScaleX="1177516" custScaleY="1162873" custLinFactX="-263306" custLinFactNeighborX="-300000" custLinFactNeighborY="15151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B8F6E7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3166C5C9-C031-40C3-A5A1-52BE238F8449}" type="pres">
      <dgm:prSet presAssocID="{13E997A8-6548-401E-8F29-DE906EC40581}" presName="txShp" presStyleLbl="node1" presStyleIdx="0" presStyleCnt="4" custScaleX="147890" custScaleY="1150350" custLinFactNeighborX="1526" custLinFactNeighborY="-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20B32-66E1-44A4-A214-894A28B65410}" type="pres">
      <dgm:prSet presAssocID="{2DFEDE78-B874-4495-9F8C-A21A6460A625}" presName="spacing" presStyleCnt="0"/>
      <dgm:spPr/>
    </dgm:pt>
    <dgm:pt modelId="{B71A3839-5F80-4FED-BDEE-C2E064F71B24}" type="pres">
      <dgm:prSet presAssocID="{B553B341-B748-4BBF-9DD0-789E7A1E378F}" presName="composite" presStyleCnt="0"/>
      <dgm:spPr/>
    </dgm:pt>
    <dgm:pt modelId="{5D2479B4-4B14-44F6-9B66-D5F14D335EAA}" type="pres">
      <dgm:prSet presAssocID="{B553B341-B748-4BBF-9DD0-789E7A1E378F}" presName="imgShp" presStyleLbl="fgImgPlace1" presStyleIdx="1" presStyleCnt="4" custScaleX="1202632" custScaleY="1040197" custLinFactX="-259674" custLinFactNeighborX="-300000" custLinFactNeighborY="331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66FFFF"/>
          </a:solidFill>
        </a:ln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F7CD4014-3129-48F7-974E-DF73FAA93D5C}" type="pres">
      <dgm:prSet presAssocID="{B553B341-B748-4BBF-9DD0-789E7A1E378F}" presName="txShp" presStyleLbl="node1" presStyleIdx="1" presStyleCnt="4" custScaleX="147572" custScaleY="722337" custLinFactNeighborX="2591" custLinFactNeighborY="72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FE6FA-2D9B-426A-9F6A-A1AD77988389}" type="pres">
      <dgm:prSet presAssocID="{2B796327-9121-437B-8C03-08407C4B21E3}" presName="spacing" presStyleCnt="0"/>
      <dgm:spPr/>
    </dgm:pt>
    <dgm:pt modelId="{D07A5D73-E9AE-4116-9021-E37B795F50A5}" type="pres">
      <dgm:prSet presAssocID="{E8D8AFA1-BF41-4997-92BB-2617E54AF09C}" presName="composite" presStyleCnt="0"/>
      <dgm:spPr/>
    </dgm:pt>
    <dgm:pt modelId="{D3FFAE92-A6F3-4B67-8FBF-01AFFB287EFA}" type="pres">
      <dgm:prSet presAssocID="{E8D8AFA1-BF41-4997-92BB-2617E54AF09C}" presName="imgShp" presStyleLbl="fgImgPlace1" presStyleIdx="2" presStyleCnt="4" custScaleX="1197469" custScaleY="1036420" custLinFactX="-200000" custLinFactNeighborX="-243395" custLinFactNeighborY="1339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92D050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44534C59-4870-4B3A-93AA-70EA9ACCFD56}" type="pres">
      <dgm:prSet presAssocID="{E8D8AFA1-BF41-4997-92BB-2617E54AF09C}" presName="txShp" presStyleLbl="node1" presStyleIdx="2" presStyleCnt="4" custScaleX="142270" custScaleY="626087" custLinFactNeighborX="3404" custLinFactNeighborY="72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6FCD6-3BC6-4FB4-A735-2CE8CE41C432}" type="pres">
      <dgm:prSet presAssocID="{3E662B0C-B2BC-429A-AC3F-68F13E1DCBF4}" presName="spacing" presStyleCnt="0"/>
      <dgm:spPr/>
    </dgm:pt>
    <dgm:pt modelId="{C4983F43-5A25-4217-9C1B-1AD3ED303D57}" type="pres">
      <dgm:prSet presAssocID="{7F569434-5B33-43E0-84C6-F7C553F1A92A}" presName="composite" presStyleCnt="0"/>
      <dgm:spPr/>
    </dgm:pt>
    <dgm:pt modelId="{548CC5AD-0C35-45F1-B255-2F21C7E8C66C}" type="pres">
      <dgm:prSet presAssocID="{7F569434-5B33-43E0-84C6-F7C553F1A92A}" presName="imgShp" presStyleLbl="fgImgPlace1" presStyleIdx="3" presStyleCnt="4" custScaleX="1137062" custScaleY="1045413" custLinFactX="-200000" custLinFactNeighborX="-258970" custLinFactNeighborY="-20946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DFE85930-E8E1-471A-B1DF-91EDC4A37D6E}" type="pres">
      <dgm:prSet presAssocID="{7F569434-5B33-43E0-84C6-F7C553F1A92A}" presName="txShp" presStyleLbl="node1" presStyleIdx="3" presStyleCnt="4" custScaleX="137948" custScaleY="693030" custLinFactNeighborX="4971" custLinFactNeighborY="10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C8D5C0-D6E1-4913-85DB-C0A74487C04D}" type="presOf" srcId="{7F569434-5B33-43E0-84C6-F7C553F1A92A}" destId="{DFE85930-E8E1-471A-B1DF-91EDC4A37D6E}" srcOrd="0" destOrd="0" presId="urn:microsoft.com/office/officeart/2005/8/layout/vList3"/>
    <dgm:cxn modelId="{15B3D239-E322-40FB-A370-4BC19B06AFDE}" srcId="{688593CE-DD9F-4402-8B2C-D0E1B70DA958}" destId="{B553B341-B748-4BBF-9DD0-789E7A1E378F}" srcOrd="1" destOrd="0" parTransId="{EB80777E-270F-47AC-836C-70D5F97F650B}" sibTransId="{2B796327-9121-437B-8C03-08407C4B21E3}"/>
    <dgm:cxn modelId="{779B0132-7CC5-440E-B09E-F8751673AA45}" type="presOf" srcId="{13E997A8-6548-401E-8F29-DE906EC40581}" destId="{3166C5C9-C031-40C3-A5A1-52BE238F8449}" srcOrd="0" destOrd="0" presId="urn:microsoft.com/office/officeart/2005/8/layout/vList3"/>
    <dgm:cxn modelId="{17F379CC-0C86-488A-AAA7-7D9C57031738}" srcId="{688593CE-DD9F-4402-8B2C-D0E1B70DA958}" destId="{E8D8AFA1-BF41-4997-92BB-2617E54AF09C}" srcOrd="2" destOrd="0" parTransId="{27878A14-5EFE-42AC-8470-816DAD48BC9E}" sibTransId="{3E662B0C-B2BC-429A-AC3F-68F13E1DCBF4}"/>
    <dgm:cxn modelId="{C50D338E-1874-46CF-931D-2FE819705C14}" type="presOf" srcId="{E8D8AFA1-BF41-4997-92BB-2617E54AF09C}" destId="{44534C59-4870-4B3A-93AA-70EA9ACCFD56}" srcOrd="0" destOrd="0" presId="urn:microsoft.com/office/officeart/2005/8/layout/vList3"/>
    <dgm:cxn modelId="{E804A2CF-D175-41A4-BF16-B5E49A0B78E6}" srcId="{688593CE-DD9F-4402-8B2C-D0E1B70DA958}" destId="{13E997A8-6548-401E-8F29-DE906EC40581}" srcOrd="0" destOrd="0" parTransId="{AD528DF4-F9A6-47B1-B154-0CC78041E7F1}" sibTransId="{2DFEDE78-B874-4495-9F8C-A21A6460A625}"/>
    <dgm:cxn modelId="{A70C8E66-02D4-45F3-9672-E914B5731606}" type="presOf" srcId="{688593CE-DD9F-4402-8B2C-D0E1B70DA958}" destId="{D3BBA906-2E90-4AB6-8F70-FCED6EC0614C}" srcOrd="0" destOrd="0" presId="urn:microsoft.com/office/officeart/2005/8/layout/vList3"/>
    <dgm:cxn modelId="{47848F6B-BA53-4607-B319-428D7C3B98A7}" srcId="{688593CE-DD9F-4402-8B2C-D0E1B70DA958}" destId="{7F569434-5B33-43E0-84C6-F7C553F1A92A}" srcOrd="3" destOrd="0" parTransId="{A96F2E6B-3218-49B6-9A1A-8D41DCE1E2A8}" sibTransId="{53A20A5C-069E-4765-AEE3-A4DB91D7BF87}"/>
    <dgm:cxn modelId="{4883E625-5446-43D2-A69F-D3177B6675E1}" type="presOf" srcId="{B553B341-B748-4BBF-9DD0-789E7A1E378F}" destId="{F7CD4014-3129-48F7-974E-DF73FAA93D5C}" srcOrd="0" destOrd="0" presId="urn:microsoft.com/office/officeart/2005/8/layout/vList3"/>
    <dgm:cxn modelId="{7D9D7549-9573-498D-B6F6-CF45E24D9E6D}" type="presParOf" srcId="{D3BBA906-2E90-4AB6-8F70-FCED6EC0614C}" destId="{64965E2A-C2A4-4DB8-9DE1-78D79EB52045}" srcOrd="0" destOrd="0" presId="urn:microsoft.com/office/officeart/2005/8/layout/vList3"/>
    <dgm:cxn modelId="{9FADCF43-90EA-4721-BC01-94AD5243C5D5}" type="presParOf" srcId="{64965E2A-C2A4-4DB8-9DE1-78D79EB52045}" destId="{76059212-D122-4316-B800-8FD1E4EF81BC}" srcOrd="0" destOrd="0" presId="urn:microsoft.com/office/officeart/2005/8/layout/vList3"/>
    <dgm:cxn modelId="{F04F7A03-2C4C-4CD5-95F7-CFA4BE518405}" type="presParOf" srcId="{64965E2A-C2A4-4DB8-9DE1-78D79EB52045}" destId="{3166C5C9-C031-40C3-A5A1-52BE238F8449}" srcOrd="1" destOrd="0" presId="urn:microsoft.com/office/officeart/2005/8/layout/vList3"/>
    <dgm:cxn modelId="{921B0C6C-F3E5-4187-B4DF-0EBB43D6B31A}" type="presParOf" srcId="{D3BBA906-2E90-4AB6-8F70-FCED6EC0614C}" destId="{3C720B32-66E1-44A4-A214-894A28B65410}" srcOrd="1" destOrd="0" presId="urn:microsoft.com/office/officeart/2005/8/layout/vList3"/>
    <dgm:cxn modelId="{CC573CEB-C37E-438A-81E7-FECB905E123A}" type="presParOf" srcId="{D3BBA906-2E90-4AB6-8F70-FCED6EC0614C}" destId="{B71A3839-5F80-4FED-BDEE-C2E064F71B24}" srcOrd="2" destOrd="0" presId="urn:microsoft.com/office/officeart/2005/8/layout/vList3"/>
    <dgm:cxn modelId="{EF671629-74F6-4323-9AC2-7DF02731F317}" type="presParOf" srcId="{B71A3839-5F80-4FED-BDEE-C2E064F71B24}" destId="{5D2479B4-4B14-44F6-9B66-D5F14D335EAA}" srcOrd="0" destOrd="0" presId="urn:microsoft.com/office/officeart/2005/8/layout/vList3"/>
    <dgm:cxn modelId="{93D21E95-7CB5-40BA-BE93-A32814F21633}" type="presParOf" srcId="{B71A3839-5F80-4FED-BDEE-C2E064F71B24}" destId="{F7CD4014-3129-48F7-974E-DF73FAA93D5C}" srcOrd="1" destOrd="0" presId="urn:microsoft.com/office/officeart/2005/8/layout/vList3"/>
    <dgm:cxn modelId="{282636E5-DEE2-4240-99A7-4F6F0AF0051A}" type="presParOf" srcId="{D3BBA906-2E90-4AB6-8F70-FCED6EC0614C}" destId="{8D1FE6FA-2D9B-426A-9F6A-A1AD77988389}" srcOrd="3" destOrd="0" presId="urn:microsoft.com/office/officeart/2005/8/layout/vList3"/>
    <dgm:cxn modelId="{118D6FB5-696D-494D-A69F-DDFB14E30303}" type="presParOf" srcId="{D3BBA906-2E90-4AB6-8F70-FCED6EC0614C}" destId="{D07A5D73-E9AE-4116-9021-E37B795F50A5}" srcOrd="4" destOrd="0" presId="urn:microsoft.com/office/officeart/2005/8/layout/vList3"/>
    <dgm:cxn modelId="{754A51A8-6E89-4331-956A-393F9A454D5A}" type="presParOf" srcId="{D07A5D73-E9AE-4116-9021-E37B795F50A5}" destId="{D3FFAE92-A6F3-4B67-8FBF-01AFFB287EFA}" srcOrd="0" destOrd="0" presId="urn:microsoft.com/office/officeart/2005/8/layout/vList3"/>
    <dgm:cxn modelId="{6B298674-9862-45C8-83BA-2482F61B4403}" type="presParOf" srcId="{D07A5D73-E9AE-4116-9021-E37B795F50A5}" destId="{44534C59-4870-4B3A-93AA-70EA9ACCFD56}" srcOrd="1" destOrd="0" presId="urn:microsoft.com/office/officeart/2005/8/layout/vList3"/>
    <dgm:cxn modelId="{98D660CF-9223-4532-9BB9-9DFFE4913825}" type="presParOf" srcId="{D3BBA906-2E90-4AB6-8F70-FCED6EC0614C}" destId="{2176FCD6-3BC6-4FB4-A735-2CE8CE41C432}" srcOrd="5" destOrd="0" presId="urn:microsoft.com/office/officeart/2005/8/layout/vList3"/>
    <dgm:cxn modelId="{C136C758-5D7E-48A5-87AA-4DD3D88014E3}" type="presParOf" srcId="{D3BBA906-2E90-4AB6-8F70-FCED6EC0614C}" destId="{C4983F43-5A25-4217-9C1B-1AD3ED303D57}" srcOrd="6" destOrd="0" presId="urn:microsoft.com/office/officeart/2005/8/layout/vList3"/>
    <dgm:cxn modelId="{ADA509B5-1D0C-4217-9E4B-09CDC73EC698}" type="presParOf" srcId="{C4983F43-5A25-4217-9C1B-1AD3ED303D57}" destId="{548CC5AD-0C35-45F1-B255-2F21C7E8C66C}" srcOrd="0" destOrd="0" presId="urn:microsoft.com/office/officeart/2005/8/layout/vList3"/>
    <dgm:cxn modelId="{9B6E41FC-969E-4A64-B2E3-17E9AA604DE2}" type="presParOf" srcId="{C4983F43-5A25-4217-9C1B-1AD3ED303D57}" destId="{DFE85930-E8E1-471A-B1DF-91EDC4A37D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5696F0-96AD-4EEF-8E92-1B215C77BAC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5F1026-02BD-407C-BF2F-E737043B14AB}">
      <dgm:prSet phldrT="[Текст]" custT="1"/>
      <dgm:spPr>
        <a:solidFill>
          <a:schemeClr val="accent6">
            <a:lumMod val="60000"/>
            <a:lumOff val="40000"/>
          </a:schemeClr>
        </a:solid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Предусмотрена компенсация в сумме                   13 405 тыс. руб. за предоставление льготных проездных билетов  для  4 210  школьников и студентов, 24 026 граждан льготной категории </a:t>
          </a:r>
          <a:endParaRPr lang="ru-RU" sz="1600" b="1" dirty="0">
            <a:solidFill>
              <a:schemeClr val="tx1"/>
            </a:solidFill>
          </a:endParaRPr>
        </a:p>
      </dgm:t>
    </dgm:pt>
    <dgm:pt modelId="{26ABEEC5-7C1C-45E5-AE39-70F1198E2C53}" type="parTrans" cxnId="{CD650405-39E1-4D09-B273-9ADDC6BD176E}">
      <dgm:prSet/>
      <dgm:spPr/>
      <dgm:t>
        <a:bodyPr/>
        <a:lstStyle/>
        <a:p>
          <a:endParaRPr lang="ru-RU"/>
        </a:p>
      </dgm:t>
    </dgm:pt>
    <dgm:pt modelId="{E28D35DA-7803-4484-AE58-6624B6955ECE}" type="sibTrans" cxnId="{CD650405-39E1-4D09-B273-9ADDC6BD176E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C000"/>
          </a:solidFill>
        </a:ln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134E117B-6EDC-4858-9A30-5555C3C50D9C}">
      <dgm:prSet phldrT="[Текст]" custT="1"/>
      <dgm:spPr>
        <a:effectLst>
          <a:glow rad="101600">
            <a:schemeClr val="accent3">
              <a:lumMod val="75000"/>
              <a:alpha val="60000"/>
            </a:schemeClr>
          </a:glow>
        </a:effectLst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Запланированы расходы в сумме </a:t>
          </a:r>
          <a:r>
            <a:rPr lang="ru-RU" sz="1600" b="1" dirty="0" smtClean="0">
              <a:solidFill>
                <a:schemeClr val="tx1"/>
              </a:solidFill>
            </a:rPr>
            <a:t>                40 </a:t>
          </a:r>
          <a:r>
            <a:rPr lang="ru-RU" sz="1600" b="1" dirty="0" smtClean="0">
              <a:solidFill>
                <a:schemeClr val="tx1"/>
              </a:solidFill>
            </a:rPr>
            <a:t>453 тыс. руб. на содержание 157 детей в семье опекуна и приемной семье</a:t>
          </a:r>
          <a:endParaRPr lang="ru-RU" sz="1600" b="1" dirty="0">
            <a:solidFill>
              <a:schemeClr val="tx1"/>
            </a:solidFill>
          </a:endParaRPr>
        </a:p>
      </dgm:t>
    </dgm:pt>
    <dgm:pt modelId="{41ACEA10-A0AC-43F3-B73D-6D527D505ADC}" type="parTrans" cxnId="{0226455E-0C6C-40C6-819A-249B927E633B}">
      <dgm:prSet/>
      <dgm:spPr/>
      <dgm:t>
        <a:bodyPr/>
        <a:lstStyle/>
        <a:p>
          <a:endParaRPr lang="ru-RU"/>
        </a:p>
      </dgm:t>
    </dgm:pt>
    <dgm:pt modelId="{F2F5541E-495B-4478-AD91-2A7800C9F37A}" type="sibTrans" cxnId="{0226455E-0C6C-40C6-819A-249B927E633B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50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ED3B3A3D-7332-4D13-9072-65FE3E5C60BE}">
      <dgm:prSet phldrT="[Текст]" custT="1"/>
      <dgm:spPr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</a:rPr>
            <a:t>Планируются расходы в сумме </a:t>
          </a:r>
          <a:r>
            <a:rPr lang="ru-RU" sz="1600" b="1" dirty="0" smtClean="0">
              <a:solidFill>
                <a:schemeClr val="tx1"/>
              </a:solidFill>
            </a:rPr>
            <a:t>                   55 </a:t>
          </a:r>
          <a:r>
            <a:rPr lang="ru-RU" sz="1600" b="1" dirty="0" smtClean="0">
              <a:solidFill>
                <a:schemeClr val="tx1"/>
              </a:solidFill>
            </a:rPr>
            <a:t>048 </a:t>
          </a:r>
          <a:r>
            <a:rPr lang="ru-RU" sz="1600" b="1" dirty="0" smtClean="0">
              <a:solidFill>
                <a:schemeClr val="tx1"/>
              </a:solidFill>
            </a:rPr>
            <a:t>тыс</a:t>
          </a:r>
          <a:r>
            <a:rPr lang="ru-RU" sz="1600" b="1" dirty="0" smtClean="0">
              <a:solidFill>
                <a:schemeClr val="tx1"/>
              </a:solidFill>
            </a:rPr>
            <a:t>. руб. для компенсации части родительской платы за присмотр и уход            </a:t>
          </a:r>
          <a:r>
            <a:rPr lang="ru-RU" sz="1600" b="1" dirty="0" smtClean="0">
              <a:solidFill>
                <a:schemeClr val="tx1"/>
              </a:solidFill>
            </a:rPr>
            <a:t>в </a:t>
          </a:r>
          <a:r>
            <a:rPr lang="ru-RU" sz="1600" b="1" dirty="0" smtClean="0">
              <a:solidFill>
                <a:schemeClr val="tx1"/>
              </a:solidFill>
            </a:rPr>
            <a:t>детских дошкольных  учреждениях </a:t>
          </a:r>
          <a:r>
            <a:rPr lang="ru-RU" sz="1600" b="1" dirty="0" smtClean="0">
              <a:solidFill>
                <a:schemeClr val="tx1"/>
              </a:solidFill>
            </a:rPr>
            <a:t> за    6 359 детьми</a:t>
          </a:r>
          <a:endParaRPr lang="ru-RU" sz="1600" b="1" dirty="0">
            <a:solidFill>
              <a:schemeClr val="tx1"/>
            </a:solidFill>
          </a:endParaRPr>
        </a:p>
      </dgm:t>
    </dgm:pt>
    <dgm:pt modelId="{CB1B65FD-43A8-47DB-9921-99CF2D6FED26}" type="parTrans" cxnId="{063C34CE-5BEA-4029-82AD-CC37EC5AAF8F}">
      <dgm:prSet/>
      <dgm:spPr/>
      <dgm:t>
        <a:bodyPr/>
        <a:lstStyle/>
        <a:p>
          <a:endParaRPr lang="ru-RU"/>
        </a:p>
      </dgm:t>
    </dgm:pt>
    <dgm:pt modelId="{8EBE9486-62DF-47C5-8F93-31F09401BE37}" type="sibTrans" cxnId="{063C34CE-5BEA-4029-82AD-CC37EC5AAF8F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FF99"/>
          </a:solidFill>
        </a:ln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06DA3A68-4439-407B-902A-7694F53CDDCC}" type="pres">
      <dgm:prSet presAssocID="{DC5696F0-96AD-4EEF-8E92-1B215C77BAC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383B55E-2BD1-415A-AAD9-9EE1188B9C0E}" type="pres">
      <dgm:prSet presAssocID="{085F1026-02BD-407C-BF2F-E737043B14AB}" presName="composite" presStyleCnt="0"/>
      <dgm:spPr/>
    </dgm:pt>
    <dgm:pt modelId="{8308BE4D-CECE-40F4-84EB-FB89DEEA6749}" type="pres">
      <dgm:prSet presAssocID="{085F1026-02BD-407C-BF2F-E737043B14AB}" presName="Parent1" presStyleLbl="node1" presStyleIdx="0" presStyleCnt="6" custScaleX="371452" custScaleY="95381" custLinFactNeighborX="57272" custLinFactNeighborY="-66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65A54-E99B-4095-95A6-5D9FE3CF9178}" type="pres">
      <dgm:prSet presAssocID="{085F1026-02BD-407C-BF2F-E737043B14AB}" presName="Childtext1" presStyleLbl="revTx" presStyleIdx="0" presStyleCnt="3" custLinFactNeighborX="64337" custLinFactNeighborY="376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519B2-8659-4ECB-A418-AAA8E733F737}" type="pres">
      <dgm:prSet presAssocID="{085F1026-02BD-407C-BF2F-E737043B14AB}" presName="BalanceSpacing" presStyleCnt="0"/>
      <dgm:spPr/>
    </dgm:pt>
    <dgm:pt modelId="{E378C56C-966F-495E-9D8B-7FC24ED68078}" type="pres">
      <dgm:prSet presAssocID="{085F1026-02BD-407C-BF2F-E737043B14AB}" presName="BalanceSpacing1" presStyleCnt="0"/>
      <dgm:spPr/>
    </dgm:pt>
    <dgm:pt modelId="{6A3ED19E-CF2D-4B1F-931B-B4FE0004170D}" type="pres">
      <dgm:prSet presAssocID="{E28D35DA-7803-4484-AE58-6624B6955ECE}" presName="Accent1Text" presStyleLbl="node1" presStyleIdx="1" presStyleCnt="6" custScaleX="117152" custScaleY="82626" custLinFactX="-285" custLinFactNeighborX="-100000" custLinFactNeighborY="-4953"/>
      <dgm:spPr/>
      <dgm:t>
        <a:bodyPr/>
        <a:lstStyle/>
        <a:p>
          <a:endParaRPr lang="ru-RU"/>
        </a:p>
      </dgm:t>
    </dgm:pt>
    <dgm:pt modelId="{FE07CBA4-D266-4C8F-91B1-3749C7C598B7}" type="pres">
      <dgm:prSet presAssocID="{E28D35DA-7803-4484-AE58-6624B6955ECE}" presName="spaceBetweenRectangles" presStyleCnt="0"/>
      <dgm:spPr/>
    </dgm:pt>
    <dgm:pt modelId="{A9FD2C9A-2420-447D-8493-E07A395305D8}" type="pres">
      <dgm:prSet presAssocID="{134E117B-6EDC-4858-9A30-5555C3C50D9C}" presName="composite" presStyleCnt="0"/>
      <dgm:spPr/>
    </dgm:pt>
    <dgm:pt modelId="{23A26890-90FA-4213-B840-5E94FB00F347}" type="pres">
      <dgm:prSet presAssocID="{134E117B-6EDC-4858-9A30-5555C3C50D9C}" presName="Parent1" presStyleLbl="node1" presStyleIdx="2" presStyleCnt="6" custScaleX="358342" custScaleY="82901" custLinFactNeighborX="92692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ED7C5-D145-4EEE-B521-C39075650CD1}" type="pres">
      <dgm:prSet presAssocID="{134E117B-6EDC-4858-9A30-5555C3C50D9C}" presName="Childtext1" presStyleLbl="revTx" presStyleIdx="1" presStyleCnt="3" custLinFactNeighborX="18900" custLinFactNeighborY="-336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EA8FB-254E-417D-8B1E-58B507B1C6CE}" type="pres">
      <dgm:prSet presAssocID="{134E117B-6EDC-4858-9A30-5555C3C50D9C}" presName="BalanceSpacing" presStyleCnt="0"/>
      <dgm:spPr/>
    </dgm:pt>
    <dgm:pt modelId="{82F5FCAD-6EBB-41D5-B134-A3B5079C8D45}" type="pres">
      <dgm:prSet presAssocID="{134E117B-6EDC-4858-9A30-5555C3C50D9C}" presName="BalanceSpacing1" presStyleCnt="0"/>
      <dgm:spPr/>
    </dgm:pt>
    <dgm:pt modelId="{84D2B5DA-39C0-434E-8806-EA93EADC4DDA}" type="pres">
      <dgm:prSet presAssocID="{F2F5541E-495B-4478-AD91-2A7800C9F37A}" presName="Accent1Text" presStyleLbl="node1" presStyleIdx="3" presStyleCnt="6" custScaleX="128799" custScaleY="85007" custLinFactX="-100000" custLinFactNeighborX="-162829" custLinFactNeighborY="1053"/>
      <dgm:spPr/>
      <dgm:t>
        <a:bodyPr/>
        <a:lstStyle/>
        <a:p>
          <a:endParaRPr lang="ru-RU"/>
        </a:p>
      </dgm:t>
    </dgm:pt>
    <dgm:pt modelId="{DA0CB0AD-6CEF-40D4-B42B-F7A6787A4FAF}" type="pres">
      <dgm:prSet presAssocID="{F2F5541E-495B-4478-AD91-2A7800C9F37A}" presName="spaceBetweenRectangles" presStyleCnt="0"/>
      <dgm:spPr/>
    </dgm:pt>
    <dgm:pt modelId="{660810C3-4EF5-4A62-A46D-AA18F4D06958}" type="pres">
      <dgm:prSet presAssocID="{ED3B3A3D-7332-4D13-9072-65FE3E5C60BE}" presName="composite" presStyleCnt="0"/>
      <dgm:spPr/>
    </dgm:pt>
    <dgm:pt modelId="{012B3FF0-3480-4C15-96FD-63BDE018E092}" type="pres">
      <dgm:prSet presAssocID="{ED3B3A3D-7332-4D13-9072-65FE3E5C60BE}" presName="Parent1" presStyleLbl="node1" presStyleIdx="4" presStyleCnt="6" custScaleX="352756" custScaleY="92479" custLinFactNeighborX="44213" custLinFactNeighborY="47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90B98-D211-4542-8461-00C7603C9D60}" type="pres">
      <dgm:prSet presAssocID="{ED3B3A3D-7332-4D13-9072-65FE3E5C60BE}" presName="Childtext1" presStyleLbl="revTx" presStyleIdx="2" presStyleCnt="3" custLinFactNeighborX="36876" custLinFactNeighborY="-31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74774-8C3F-424D-A649-4D439167DF5F}" type="pres">
      <dgm:prSet presAssocID="{ED3B3A3D-7332-4D13-9072-65FE3E5C60BE}" presName="BalanceSpacing" presStyleCnt="0"/>
      <dgm:spPr/>
    </dgm:pt>
    <dgm:pt modelId="{E008E5FF-C579-4F28-A0D4-4C5F8758C3EF}" type="pres">
      <dgm:prSet presAssocID="{ED3B3A3D-7332-4D13-9072-65FE3E5C60BE}" presName="BalanceSpacing1" presStyleCnt="0"/>
      <dgm:spPr/>
    </dgm:pt>
    <dgm:pt modelId="{3F246B62-FBDD-43D0-BA53-A2C417EF6459}" type="pres">
      <dgm:prSet presAssocID="{8EBE9486-62DF-47C5-8F93-31F09401BE37}" presName="Accent1Text" presStyleLbl="node1" presStyleIdx="5" presStyleCnt="6" custScaleX="126277" custScaleY="85620" custLinFactNeighborX="-97930" custLinFactNeighborY="7665"/>
      <dgm:spPr/>
      <dgm:t>
        <a:bodyPr/>
        <a:lstStyle/>
        <a:p>
          <a:endParaRPr lang="ru-RU"/>
        </a:p>
      </dgm:t>
    </dgm:pt>
  </dgm:ptLst>
  <dgm:cxnLst>
    <dgm:cxn modelId="{0226455E-0C6C-40C6-819A-249B927E633B}" srcId="{DC5696F0-96AD-4EEF-8E92-1B215C77BAC0}" destId="{134E117B-6EDC-4858-9A30-5555C3C50D9C}" srcOrd="1" destOrd="0" parTransId="{41ACEA10-A0AC-43F3-B73D-6D527D505ADC}" sibTransId="{F2F5541E-495B-4478-AD91-2A7800C9F37A}"/>
    <dgm:cxn modelId="{CD650405-39E1-4D09-B273-9ADDC6BD176E}" srcId="{DC5696F0-96AD-4EEF-8E92-1B215C77BAC0}" destId="{085F1026-02BD-407C-BF2F-E737043B14AB}" srcOrd="0" destOrd="0" parTransId="{26ABEEC5-7C1C-45E5-AE39-70F1198E2C53}" sibTransId="{E28D35DA-7803-4484-AE58-6624B6955ECE}"/>
    <dgm:cxn modelId="{E3F708D2-0C24-4A5A-85DC-87C0C4CDC8FF}" type="presOf" srcId="{F2F5541E-495B-4478-AD91-2A7800C9F37A}" destId="{84D2B5DA-39C0-434E-8806-EA93EADC4DDA}" srcOrd="0" destOrd="0" presId="urn:microsoft.com/office/officeart/2008/layout/AlternatingHexagons"/>
    <dgm:cxn modelId="{2C3A8B44-BFD5-4F47-BEFA-1227041A1432}" type="presOf" srcId="{8EBE9486-62DF-47C5-8F93-31F09401BE37}" destId="{3F246B62-FBDD-43D0-BA53-A2C417EF6459}" srcOrd="0" destOrd="0" presId="urn:microsoft.com/office/officeart/2008/layout/AlternatingHexagons"/>
    <dgm:cxn modelId="{4033E813-E2E7-4BC7-BA0A-C4407B4DB1E7}" type="presOf" srcId="{DC5696F0-96AD-4EEF-8E92-1B215C77BAC0}" destId="{06DA3A68-4439-407B-902A-7694F53CDDCC}" srcOrd="0" destOrd="0" presId="urn:microsoft.com/office/officeart/2008/layout/AlternatingHexagons"/>
    <dgm:cxn modelId="{222E65BD-798A-470A-ACB2-9F36406B00FE}" type="presOf" srcId="{E28D35DA-7803-4484-AE58-6624B6955ECE}" destId="{6A3ED19E-CF2D-4B1F-931B-B4FE0004170D}" srcOrd="0" destOrd="0" presId="urn:microsoft.com/office/officeart/2008/layout/AlternatingHexagons"/>
    <dgm:cxn modelId="{30485582-DDCD-4437-8644-2B93D5405EBF}" type="presOf" srcId="{ED3B3A3D-7332-4D13-9072-65FE3E5C60BE}" destId="{012B3FF0-3480-4C15-96FD-63BDE018E092}" srcOrd="0" destOrd="0" presId="urn:microsoft.com/office/officeart/2008/layout/AlternatingHexagons"/>
    <dgm:cxn modelId="{063C34CE-5BEA-4029-82AD-CC37EC5AAF8F}" srcId="{DC5696F0-96AD-4EEF-8E92-1B215C77BAC0}" destId="{ED3B3A3D-7332-4D13-9072-65FE3E5C60BE}" srcOrd="2" destOrd="0" parTransId="{CB1B65FD-43A8-47DB-9921-99CF2D6FED26}" sibTransId="{8EBE9486-62DF-47C5-8F93-31F09401BE37}"/>
    <dgm:cxn modelId="{54883D9E-EEBF-453F-ACE6-488706D89526}" type="presOf" srcId="{085F1026-02BD-407C-BF2F-E737043B14AB}" destId="{8308BE4D-CECE-40F4-84EB-FB89DEEA6749}" srcOrd="0" destOrd="0" presId="urn:microsoft.com/office/officeart/2008/layout/AlternatingHexagons"/>
    <dgm:cxn modelId="{021B5095-B9A3-4A38-A550-4A16530B1374}" type="presOf" srcId="{134E117B-6EDC-4858-9A30-5555C3C50D9C}" destId="{23A26890-90FA-4213-B840-5E94FB00F347}" srcOrd="0" destOrd="0" presId="urn:microsoft.com/office/officeart/2008/layout/AlternatingHexagons"/>
    <dgm:cxn modelId="{5D26E618-3098-470A-A18D-6385637D549F}" type="presParOf" srcId="{06DA3A68-4439-407B-902A-7694F53CDDCC}" destId="{B383B55E-2BD1-415A-AAD9-9EE1188B9C0E}" srcOrd="0" destOrd="0" presId="urn:microsoft.com/office/officeart/2008/layout/AlternatingHexagons"/>
    <dgm:cxn modelId="{EF01BBF1-2018-411B-B9B1-99B4A934C87B}" type="presParOf" srcId="{B383B55E-2BD1-415A-AAD9-9EE1188B9C0E}" destId="{8308BE4D-CECE-40F4-84EB-FB89DEEA6749}" srcOrd="0" destOrd="0" presId="urn:microsoft.com/office/officeart/2008/layout/AlternatingHexagons"/>
    <dgm:cxn modelId="{987FE9A2-CEB4-4BC6-914C-E881B1DDD3B4}" type="presParOf" srcId="{B383B55E-2BD1-415A-AAD9-9EE1188B9C0E}" destId="{04665A54-E99B-4095-95A6-5D9FE3CF9178}" srcOrd="1" destOrd="0" presId="urn:microsoft.com/office/officeart/2008/layout/AlternatingHexagons"/>
    <dgm:cxn modelId="{F1A4E6B6-2D39-4602-9AF1-EB4EEC687C02}" type="presParOf" srcId="{B383B55E-2BD1-415A-AAD9-9EE1188B9C0E}" destId="{F7B519B2-8659-4ECB-A418-AAA8E733F737}" srcOrd="2" destOrd="0" presId="urn:microsoft.com/office/officeart/2008/layout/AlternatingHexagons"/>
    <dgm:cxn modelId="{5C24296D-38EB-4244-BC85-0109DA51CFDE}" type="presParOf" srcId="{B383B55E-2BD1-415A-AAD9-9EE1188B9C0E}" destId="{E378C56C-966F-495E-9D8B-7FC24ED68078}" srcOrd="3" destOrd="0" presId="urn:microsoft.com/office/officeart/2008/layout/AlternatingHexagons"/>
    <dgm:cxn modelId="{7246814C-6985-4342-8022-C39EB837C70B}" type="presParOf" srcId="{B383B55E-2BD1-415A-AAD9-9EE1188B9C0E}" destId="{6A3ED19E-CF2D-4B1F-931B-B4FE0004170D}" srcOrd="4" destOrd="0" presId="urn:microsoft.com/office/officeart/2008/layout/AlternatingHexagons"/>
    <dgm:cxn modelId="{12CBD90E-E02F-4474-922D-7EC77D60E908}" type="presParOf" srcId="{06DA3A68-4439-407B-902A-7694F53CDDCC}" destId="{FE07CBA4-D266-4C8F-91B1-3749C7C598B7}" srcOrd="1" destOrd="0" presId="urn:microsoft.com/office/officeart/2008/layout/AlternatingHexagons"/>
    <dgm:cxn modelId="{977608DA-5353-4275-AFD8-E26125CA0C7F}" type="presParOf" srcId="{06DA3A68-4439-407B-902A-7694F53CDDCC}" destId="{A9FD2C9A-2420-447D-8493-E07A395305D8}" srcOrd="2" destOrd="0" presId="urn:microsoft.com/office/officeart/2008/layout/AlternatingHexagons"/>
    <dgm:cxn modelId="{7BCA7CC9-80EC-4259-9287-452FAC4F3465}" type="presParOf" srcId="{A9FD2C9A-2420-447D-8493-E07A395305D8}" destId="{23A26890-90FA-4213-B840-5E94FB00F347}" srcOrd="0" destOrd="0" presId="urn:microsoft.com/office/officeart/2008/layout/AlternatingHexagons"/>
    <dgm:cxn modelId="{57FC908D-C298-486A-B0CF-C7297FE1463C}" type="presParOf" srcId="{A9FD2C9A-2420-447D-8493-E07A395305D8}" destId="{453ED7C5-D145-4EEE-B521-C39075650CD1}" srcOrd="1" destOrd="0" presId="urn:microsoft.com/office/officeart/2008/layout/AlternatingHexagons"/>
    <dgm:cxn modelId="{09DD371D-340E-426D-96CC-0FF029EED117}" type="presParOf" srcId="{A9FD2C9A-2420-447D-8493-E07A395305D8}" destId="{232EA8FB-254E-417D-8B1E-58B507B1C6CE}" srcOrd="2" destOrd="0" presId="urn:microsoft.com/office/officeart/2008/layout/AlternatingHexagons"/>
    <dgm:cxn modelId="{AE7C1B00-CF7C-4DC0-B7FD-B0C741A5E914}" type="presParOf" srcId="{A9FD2C9A-2420-447D-8493-E07A395305D8}" destId="{82F5FCAD-6EBB-41D5-B134-A3B5079C8D45}" srcOrd="3" destOrd="0" presId="urn:microsoft.com/office/officeart/2008/layout/AlternatingHexagons"/>
    <dgm:cxn modelId="{A1A9AB5D-6F62-416B-8561-6D9B853A2D3C}" type="presParOf" srcId="{A9FD2C9A-2420-447D-8493-E07A395305D8}" destId="{84D2B5DA-39C0-434E-8806-EA93EADC4DDA}" srcOrd="4" destOrd="0" presId="urn:microsoft.com/office/officeart/2008/layout/AlternatingHexagons"/>
    <dgm:cxn modelId="{B38C2F58-3D03-46B5-B8E4-27AB5A01D294}" type="presParOf" srcId="{06DA3A68-4439-407B-902A-7694F53CDDCC}" destId="{DA0CB0AD-6CEF-40D4-B42B-F7A6787A4FAF}" srcOrd="3" destOrd="0" presId="urn:microsoft.com/office/officeart/2008/layout/AlternatingHexagons"/>
    <dgm:cxn modelId="{164609F8-D942-4737-8042-71D29F445958}" type="presParOf" srcId="{06DA3A68-4439-407B-902A-7694F53CDDCC}" destId="{660810C3-4EF5-4A62-A46D-AA18F4D06958}" srcOrd="4" destOrd="0" presId="urn:microsoft.com/office/officeart/2008/layout/AlternatingHexagons"/>
    <dgm:cxn modelId="{C44FF03F-89E9-491B-AE7A-091CDEEB16D8}" type="presParOf" srcId="{660810C3-4EF5-4A62-A46D-AA18F4D06958}" destId="{012B3FF0-3480-4C15-96FD-63BDE018E092}" srcOrd="0" destOrd="0" presId="urn:microsoft.com/office/officeart/2008/layout/AlternatingHexagons"/>
    <dgm:cxn modelId="{80A9D72A-C857-48BD-9B2B-F7082593F7A9}" type="presParOf" srcId="{660810C3-4EF5-4A62-A46D-AA18F4D06958}" destId="{08290B98-D211-4542-8461-00C7603C9D60}" srcOrd="1" destOrd="0" presId="urn:microsoft.com/office/officeart/2008/layout/AlternatingHexagons"/>
    <dgm:cxn modelId="{A2A6E304-F73A-41A7-AB61-0CE4DE1A41B3}" type="presParOf" srcId="{660810C3-4EF5-4A62-A46D-AA18F4D06958}" destId="{78174774-8C3F-424D-A649-4D439167DF5F}" srcOrd="2" destOrd="0" presId="urn:microsoft.com/office/officeart/2008/layout/AlternatingHexagons"/>
    <dgm:cxn modelId="{236F9CF6-C0EE-4AEC-AC53-D9C6064C753E}" type="presParOf" srcId="{660810C3-4EF5-4A62-A46D-AA18F4D06958}" destId="{E008E5FF-C579-4F28-A0D4-4C5F8758C3EF}" srcOrd="3" destOrd="0" presId="urn:microsoft.com/office/officeart/2008/layout/AlternatingHexagons"/>
    <dgm:cxn modelId="{788955C3-A27A-47D0-92B2-84D71ECB8E91}" type="presParOf" srcId="{660810C3-4EF5-4A62-A46D-AA18F4D06958}" destId="{3F246B62-FBDD-43D0-BA53-A2C417EF645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54C4E2-03EF-424D-9574-187E0B5041B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F6BBE8D-31A6-4DEA-A0B5-08B20EFFAC1B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                                                 Предусмотрена закупка 15 троллейбусов (большого класса)  </a:t>
          </a:r>
          <a:endParaRPr lang="ru-RU" sz="2000" b="1" dirty="0">
            <a:solidFill>
              <a:schemeClr val="tx1"/>
            </a:solidFill>
          </a:endParaRPr>
        </a:p>
      </dgm:t>
    </dgm:pt>
    <dgm:pt modelId="{63A3A1D3-74F6-4BCF-9705-92650A233E3D}" type="parTrans" cxnId="{DADF5F1C-9A4E-468B-B379-B3E829851906}">
      <dgm:prSet/>
      <dgm:spPr/>
      <dgm:t>
        <a:bodyPr/>
        <a:lstStyle/>
        <a:p>
          <a:endParaRPr lang="ru-RU"/>
        </a:p>
      </dgm:t>
    </dgm:pt>
    <dgm:pt modelId="{A5F018B4-FF90-4C18-932A-5EE0DB6AD239}" type="sibTrans" cxnId="{DADF5F1C-9A4E-468B-B379-B3E829851906}">
      <dgm:prSet/>
      <dgm:spPr/>
      <dgm:t>
        <a:bodyPr/>
        <a:lstStyle/>
        <a:p>
          <a:endParaRPr lang="ru-RU"/>
        </a:p>
      </dgm:t>
    </dgm:pt>
    <dgm:pt modelId="{7888FFF8-A8C6-4083-9504-40C0F242CAE6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                                                                                   </a:t>
          </a:r>
        </a:p>
        <a:p>
          <a:endParaRPr lang="ru-RU" sz="1800" b="1" dirty="0" smtClean="0">
            <a:solidFill>
              <a:schemeClr val="tx1"/>
            </a:solidFill>
          </a:endParaRPr>
        </a:p>
        <a:p>
          <a:endParaRPr lang="ru-RU" sz="1800" b="1" dirty="0" smtClean="0">
            <a:solidFill>
              <a:schemeClr val="tx1"/>
            </a:solidFill>
          </a:endParaRPr>
        </a:p>
        <a:p>
          <a:r>
            <a:rPr lang="ru-RU" sz="1800" b="1" dirty="0" smtClean="0">
              <a:solidFill>
                <a:schemeClr val="tx1"/>
              </a:solidFill>
            </a:rPr>
            <a:t>Предусмотрены средства на формирование земельных участков, государственная собственность на которые не разграничена                                </a:t>
          </a:r>
          <a:endParaRPr lang="ru-RU" sz="1800" b="1" dirty="0">
            <a:solidFill>
              <a:schemeClr val="tx1"/>
            </a:solidFill>
          </a:endParaRPr>
        </a:p>
      </dgm:t>
    </dgm:pt>
    <dgm:pt modelId="{80321AE4-82E1-4D16-9BF9-1037CEF2ED04}" type="parTrans" cxnId="{ECC7D1E8-B4AA-4383-A666-EEC3AEAE0B08}">
      <dgm:prSet/>
      <dgm:spPr/>
      <dgm:t>
        <a:bodyPr/>
        <a:lstStyle/>
        <a:p>
          <a:endParaRPr lang="ru-RU"/>
        </a:p>
      </dgm:t>
    </dgm:pt>
    <dgm:pt modelId="{324F2A3C-E50A-4E0E-9117-619FBFABE46E}" type="sibTrans" cxnId="{ECC7D1E8-B4AA-4383-A666-EEC3AEAE0B08}">
      <dgm:prSet/>
      <dgm:spPr/>
      <dgm:t>
        <a:bodyPr/>
        <a:lstStyle/>
        <a:p>
          <a:endParaRPr lang="ru-RU"/>
        </a:p>
      </dgm:t>
    </dgm:pt>
    <dgm:pt modelId="{ADAD2CA2-F269-490D-8D93-A6B8A3ED087C}">
      <dgm:prSet phldrT="[Текст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800" b="1" dirty="0" smtClean="0">
              <a:solidFill>
                <a:srgbClr val="FFC000"/>
              </a:solidFill>
            </a:rPr>
            <a:t>                                     </a:t>
          </a:r>
        </a:p>
        <a:p>
          <a:endParaRPr lang="ru-RU" sz="1800" b="1" dirty="0" smtClean="0">
            <a:solidFill>
              <a:srgbClr val="FFC000"/>
            </a:solidFill>
          </a:endParaRPr>
        </a:p>
        <a:p>
          <a:r>
            <a:rPr lang="ru-RU" sz="2000" b="1" dirty="0" smtClean="0">
              <a:solidFill>
                <a:schemeClr val="tx1"/>
              </a:solidFill>
            </a:rPr>
            <a:t>Запланировано приобретение в лизинг вакуумной дорожно-уборочной машины КО–326 на шасси КАМАЗ                        </a:t>
          </a:r>
          <a:endParaRPr lang="ru-RU" sz="2000" b="1" dirty="0">
            <a:solidFill>
              <a:schemeClr val="tx1"/>
            </a:solidFill>
          </a:endParaRPr>
        </a:p>
      </dgm:t>
    </dgm:pt>
    <dgm:pt modelId="{71BD464D-BFBF-4262-A0AC-B1C94185C804}" type="sibTrans" cxnId="{81B8CEA9-BCD5-4BE7-AC81-68AD28044ADD}">
      <dgm:prSet/>
      <dgm:spPr/>
      <dgm:t>
        <a:bodyPr/>
        <a:lstStyle/>
        <a:p>
          <a:endParaRPr lang="ru-RU"/>
        </a:p>
      </dgm:t>
    </dgm:pt>
    <dgm:pt modelId="{50D39730-755C-4F06-A7A8-7B857631FDB8}" type="parTrans" cxnId="{81B8CEA9-BCD5-4BE7-AC81-68AD28044ADD}">
      <dgm:prSet/>
      <dgm:spPr/>
      <dgm:t>
        <a:bodyPr/>
        <a:lstStyle/>
        <a:p>
          <a:endParaRPr lang="ru-RU"/>
        </a:p>
      </dgm:t>
    </dgm:pt>
    <dgm:pt modelId="{68BBADC9-AF25-4D56-9D16-C907DB197937}" type="pres">
      <dgm:prSet presAssocID="{B954C4E2-03EF-424D-9574-187E0B5041B9}" presName="Name0" presStyleCnt="0">
        <dgm:presLayoutVars>
          <dgm:dir/>
          <dgm:resizeHandles val="exact"/>
        </dgm:presLayoutVars>
      </dgm:prSet>
      <dgm:spPr/>
    </dgm:pt>
    <dgm:pt modelId="{51758F04-117B-49E0-B60E-E23169A57B14}" type="pres">
      <dgm:prSet presAssocID="{B954C4E2-03EF-424D-9574-187E0B5041B9}" presName="fgShape" presStyleLbl="fgShp" presStyleIdx="0" presStyleCnt="1" custFlipVert="0" custScaleX="91615" custScaleY="14176" custLinFactNeighborX="-760" custLinFactNeighborY="88541"/>
      <dgm:spPr/>
    </dgm:pt>
    <dgm:pt modelId="{089FAED0-5E5B-4190-A802-80CE909F866D}" type="pres">
      <dgm:prSet presAssocID="{B954C4E2-03EF-424D-9574-187E0B5041B9}" presName="linComp" presStyleCnt="0"/>
      <dgm:spPr/>
    </dgm:pt>
    <dgm:pt modelId="{035067C2-5E84-425A-BF16-1534055B9B19}" type="pres">
      <dgm:prSet presAssocID="{8F6BBE8D-31A6-4DEA-A0B5-08B20EFFAC1B}" presName="compNode" presStyleCnt="0"/>
      <dgm:spPr/>
    </dgm:pt>
    <dgm:pt modelId="{490E3495-DD28-4AA0-83C4-BE11AA9DC44F}" type="pres">
      <dgm:prSet presAssocID="{8F6BBE8D-31A6-4DEA-A0B5-08B20EFFAC1B}" presName="bkgdShape" presStyleLbl="node1" presStyleIdx="0" presStyleCnt="3" custLinFactNeighborX="-214" custLinFactNeighborY="1348"/>
      <dgm:spPr/>
      <dgm:t>
        <a:bodyPr/>
        <a:lstStyle/>
        <a:p>
          <a:endParaRPr lang="ru-RU"/>
        </a:p>
      </dgm:t>
    </dgm:pt>
    <dgm:pt modelId="{DB668C5D-B8FD-46F9-8BD1-C2C2B502C3E2}" type="pres">
      <dgm:prSet presAssocID="{8F6BBE8D-31A6-4DEA-A0B5-08B20EFFAC1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FC573-70D9-44BE-9726-A5B4CA999C5C}" type="pres">
      <dgm:prSet presAssocID="{8F6BBE8D-31A6-4DEA-A0B5-08B20EFFAC1B}" presName="invisiNode" presStyleLbl="node1" presStyleIdx="0" presStyleCnt="3"/>
      <dgm:spPr/>
    </dgm:pt>
    <dgm:pt modelId="{F6AC76D7-D14D-4C5B-B82D-6D091051A32E}" type="pres">
      <dgm:prSet presAssocID="{8F6BBE8D-31A6-4DEA-A0B5-08B20EFFAC1B}" presName="imagNode" presStyleLbl="fgImgPlace1" presStyleIdx="0" presStyleCnt="3" custScaleX="137876" custScaleY="128980" custLinFactNeighborX="2474" custLinFactNeighborY="8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3F4CEE-7057-4639-8EC8-5B377E2C81AE}" type="pres">
      <dgm:prSet presAssocID="{A5F018B4-FF90-4C18-932A-5EE0DB6AD2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6AAC502-5094-4723-B589-228D28DFA9CE}" type="pres">
      <dgm:prSet presAssocID="{ADAD2CA2-F269-490D-8D93-A6B8A3ED087C}" presName="compNode" presStyleCnt="0"/>
      <dgm:spPr/>
    </dgm:pt>
    <dgm:pt modelId="{3B4DC1A5-56DC-4587-92A8-099C87EBBC3B}" type="pres">
      <dgm:prSet presAssocID="{ADAD2CA2-F269-490D-8D93-A6B8A3ED087C}" presName="bkgdShape" presStyleLbl="node1" presStyleIdx="1" presStyleCnt="3" custLinFactNeighborX="615" custLinFactNeighborY="1429"/>
      <dgm:spPr/>
      <dgm:t>
        <a:bodyPr/>
        <a:lstStyle/>
        <a:p>
          <a:endParaRPr lang="ru-RU"/>
        </a:p>
      </dgm:t>
    </dgm:pt>
    <dgm:pt modelId="{EAE9331D-69CD-4383-8658-55FEBC8AB920}" type="pres">
      <dgm:prSet presAssocID="{ADAD2CA2-F269-490D-8D93-A6B8A3ED08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DD25C-85C1-447A-9845-A49827E40E85}" type="pres">
      <dgm:prSet presAssocID="{ADAD2CA2-F269-490D-8D93-A6B8A3ED087C}" presName="invisiNode" presStyleLbl="node1" presStyleIdx="1" presStyleCnt="3"/>
      <dgm:spPr/>
    </dgm:pt>
    <dgm:pt modelId="{43A5D4E1-EACD-460F-9E89-F1653E575F18}" type="pres">
      <dgm:prSet presAssocID="{ADAD2CA2-F269-490D-8D93-A6B8A3ED087C}" presName="imagNode" presStyleLbl="fgImgPlace1" presStyleIdx="1" presStyleCnt="3" custScaleX="145407" custScaleY="136036" custLinFactNeighborX="-453" custLinFactNeighborY="85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7C72660-C18B-4585-97EE-FE74D31A5386}" type="pres">
      <dgm:prSet presAssocID="{71BD464D-BFBF-4262-A0AC-B1C94185C8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905728-A161-4D86-819B-0065E9CCFCF4}" type="pres">
      <dgm:prSet presAssocID="{7888FFF8-A8C6-4083-9504-40C0F242CAE6}" presName="compNode" presStyleCnt="0"/>
      <dgm:spPr/>
    </dgm:pt>
    <dgm:pt modelId="{FEF2FB1F-56BD-46E6-9105-D7AAFA857773}" type="pres">
      <dgm:prSet presAssocID="{7888FFF8-A8C6-4083-9504-40C0F242CAE6}" presName="bkgdShape" presStyleLbl="node1" presStyleIdx="2" presStyleCnt="3" custLinFactNeighborX="3942"/>
      <dgm:spPr/>
      <dgm:t>
        <a:bodyPr/>
        <a:lstStyle/>
        <a:p>
          <a:endParaRPr lang="ru-RU"/>
        </a:p>
      </dgm:t>
    </dgm:pt>
    <dgm:pt modelId="{B3C9F06A-3C4A-49C7-87A3-A5A8B04214B0}" type="pres">
      <dgm:prSet presAssocID="{7888FFF8-A8C6-4083-9504-40C0F242CAE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44018-4CA0-41EC-8801-597C176FFFD4}" type="pres">
      <dgm:prSet presAssocID="{7888FFF8-A8C6-4083-9504-40C0F242CAE6}" presName="invisiNode" presStyleLbl="node1" presStyleIdx="2" presStyleCnt="3"/>
      <dgm:spPr/>
    </dgm:pt>
    <dgm:pt modelId="{9B593FF4-9E94-4482-B154-B084E18D890A}" type="pres">
      <dgm:prSet presAssocID="{7888FFF8-A8C6-4083-9504-40C0F242CAE6}" presName="imagNode" presStyleLbl="fgImgPlace1" presStyleIdx="2" presStyleCnt="3" custScaleX="135151" custScaleY="129944" custLinFactNeighborX="0" custLinFactNeighborY="55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1B8CEA9-BCD5-4BE7-AC81-68AD28044ADD}" srcId="{B954C4E2-03EF-424D-9574-187E0B5041B9}" destId="{ADAD2CA2-F269-490D-8D93-A6B8A3ED087C}" srcOrd="1" destOrd="0" parTransId="{50D39730-755C-4F06-A7A8-7B857631FDB8}" sibTransId="{71BD464D-BFBF-4262-A0AC-B1C94185C804}"/>
    <dgm:cxn modelId="{54487AE9-B594-4B83-BABC-BF8DD3E11805}" type="presOf" srcId="{ADAD2CA2-F269-490D-8D93-A6B8A3ED087C}" destId="{EAE9331D-69CD-4383-8658-55FEBC8AB920}" srcOrd="1" destOrd="0" presId="urn:microsoft.com/office/officeart/2005/8/layout/hList7"/>
    <dgm:cxn modelId="{41FA3F35-365A-4F54-BA0E-B16A91F39CFB}" type="presOf" srcId="{8F6BBE8D-31A6-4DEA-A0B5-08B20EFFAC1B}" destId="{DB668C5D-B8FD-46F9-8BD1-C2C2B502C3E2}" srcOrd="1" destOrd="0" presId="urn:microsoft.com/office/officeart/2005/8/layout/hList7"/>
    <dgm:cxn modelId="{BAF5DFE4-5B27-491F-9512-7A01E5331565}" type="presOf" srcId="{B954C4E2-03EF-424D-9574-187E0B5041B9}" destId="{68BBADC9-AF25-4D56-9D16-C907DB197937}" srcOrd="0" destOrd="0" presId="urn:microsoft.com/office/officeart/2005/8/layout/hList7"/>
    <dgm:cxn modelId="{CF5A5EAA-7E40-45BD-B4BE-4E521D908FD2}" type="presOf" srcId="{7888FFF8-A8C6-4083-9504-40C0F242CAE6}" destId="{FEF2FB1F-56BD-46E6-9105-D7AAFA857773}" srcOrd="0" destOrd="0" presId="urn:microsoft.com/office/officeart/2005/8/layout/hList7"/>
    <dgm:cxn modelId="{1C9EE49C-4D18-407D-AAFE-E2FDE955258D}" type="presOf" srcId="{71BD464D-BFBF-4262-A0AC-B1C94185C804}" destId="{17C72660-C18B-4585-97EE-FE74D31A5386}" srcOrd="0" destOrd="0" presId="urn:microsoft.com/office/officeart/2005/8/layout/hList7"/>
    <dgm:cxn modelId="{DADF5F1C-9A4E-468B-B379-B3E829851906}" srcId="{B954C4E2-03EF-424D-9574-187E0B5041B9}" destId="{8F6BBE8D-31A6-4DEA-A0B5-08B20EFFAC1B}" srcOrd="0" destOrd="0" parTransId="{63A3A1D3-74F6-4BCF-9705-92650A233E3D}" sibTransId="{A5F018B4-FF90-4C18-932A-5EE0DB6AD239}"/>
    <dgm:cxn modelId="{46B7B02B-ED91-4A41-B4B4-5AC03E4A38F4}" type="presOf" srcId="{ADAD2CA2-F269-490D-8D93-A6B8A3ED087C}" destId="{3B4DC1A5-56DC-4587-92A8-099C87EBBC3B}" srcOrd="0" destOrd="0" presId="urn:microsoft.com/office/officeart/2005/8/layout/hList7"/>
    <dgm:cxn modelId="{2D707B18-57BC-4AD3-84AD-1E0A62D406F9}" type="presOf" srcId="{7888FFF8-A8C6-4083-9504-40C0F242CAE6}" destId="{B3C9F06A-3C4A-49C7-87A3-A5A8B04214B0}" srcOrd="1" destOrd="0" presId="urn:microsoft.com/office/officeart/2005/8/layout/hList7"/>
    <dgm:cxn modelId="{0ABF35B6-6E94-4FCE-9F10-56F931A97111}" type="presOf" srcId="{A5F018B4-FF90-4C18-932A-5EE0DB6AD239}" destId="{5C3F4CEE-7057-4639-8EC8-5B377E2C81AE}" srcOrd="0" destOrd="0" presId="urn:microsoft.com/office/officeart/2005/8/layout/hList7"/>
    <dgm:cxn modelId="{3F9E2F67-FEA3-469D-8EF7-5AAD948446AF}" type="presOf" srcId="{8F6BBE8D-31A6-4DEA-A0B5-08B20EFFAC1B}" destId="{490E3495-DD28-4AA0-83C4-BE11AA9DC44F}" srcOrd="0" destOrd="0" presId="urn:microsoft.com/office/officeart/2005/8/layout/hList7"/>
    <dgm:cxn modelId="{ECC7D1E8-B4AA-4383-A666-EEC3AEAE0B08}" srcId="{B954C4E2-03EF-424D-9574-187E0B5041B9}" destId="{7888FFF8-A8C6-4083-9504-40C0F242CAE6}" srcOrd="2" destOrd="0" parTransId="{80321AE4-82E1-4D16-9BF9-1037CEF2ED04}" sibTransId="{324F2A3C-E50A-4E0E-9117-619FBFABE46E}"/>
    <dgm:cxn modelId="{BB1F7DF7-26B8-4B89-A4B9-CAA7A2719E01}" type="presParOf" srcId="{68BBADC9-AF25-4D56-9D16-C907DB197937}" destId="{51758F04-117B-49E0-B60E-E23169A57B14}" srcOrd="0" destOrd="0" presId="urn:microsoft.com/office/officeart/2005/8/layout/hList7"/>
    <dgm:cxn modelId="{519B91EB-266F-49BE-B475-07022FC036B8}" type="presParOf" srcId="{68BBADC9-AF25-4D56-9D16-C907DB197937}" destId="{089FAED0-5E5B-4190-A802-80CE909F866D}" srcOrd="1" destOrd="0" presId="urn:microsoft.com/office/officeart/2005/8/layout/hList7"/>
    <dgm:cxn modelId="{70EC3FB3-B9F0-4E2E-BFA7-46A71A31A9B9}" type="presParOf" srcId="{089FAED0-5E5B-4190-A802-80CE909F866D}" destId="{035067C2-5E84-425A-BF16-1534055B9B19}" srcOrd="0" destOrd="0" presId="urn:microsoft.com/office/officeart/2005/8/layout/hList7"/>
    <dgm:cxn modelId="{6C92A730-C0C8-443B-A362-A835467FB3FF}" type="presParOf" srcId="{035067C2-5E84-425A-BF16-1534055B9B19}" destId="{490E3495-DD28-4AA0-83C4-BE11AA9DC44F}" srcOrd="0" destOrd="0" presId="urn:microsoft.com/office/officeart/2005/8/layout/hList7"/>
    <dgm:cxn modelId="{FEF16566-CE28-42D4-B459-E72DC2AE2637}" type="presParOf" srcId="{035067C2-5E84-425A-BF16-1534055B9B19}" destId="{DB668C5D-B8FD-46F9-8BD1-C2C2B502C3E2}" srcOrd="1" destOrd="0" presId="urn:microsoft.com/office/officeart/2005/8/layout/hList7"/>
    <dgm:cxn modelId="{53AD05FF-9E81-491F-808E-2B4CF4A736BF}" type="presParOf" srcId="{035067C2-5E84-425A-BF16-1534055B9B19}" destId="{73DFC573-70D9-44BE-9726-A5B4CA999C5C}" srcOrd="2" destOrd="0" presId="urn:microsoft.com/office/officeart/2005/8/layout/hList7"/>
    <dgm:cxn modelId="{EE90692A-A208-4500-B5ED-0006EF9EEA36}" type="presParOf" srcId="{035067C2-5E84-425A-BF16-1534055B9B19}" destId="{F6AC76D7-D14D-4C5B-B82D-6D091051A32E}" srcOrd="3" destOrd="0" presId="urn:microsoft.com/office/officeart/2005/8/layout/hList7"/>
    <dgm:cxn modelId="{1F7A43D5-B406-41D2-9E3F-1B81CC2B0BF5}" type="presParOf" srcId="{089FAED0-5E5B-4190-A802-80CE909F866D}" destId="{5C3F4CEE-7057-4639-8EC8-5B377E2C81AE}" srcOrd="1" destOrd="0" presId="urn:microsoft.com/office/officeart/2005/8/layout/hList7"/>
    <dgm:cxn modelId="{74897B3E-63AB-4CFC-BCFB-FB4AAD30D6FB}" type="presParOf" srcId="{089FAED0-5E5B-4190-A802-80CE909F866D}" destId="{36AAC502-5094-4723-B589-228D28DFA9CE}" srcOrd="2" destOrd="0" presId="urn:microsoft.com/office/officeart/2005/8/layout/hList7"/>
    <dgm:cxn modelId="{E8D9256F-EB5E-4F15-B062-F07DDE12E829}" type="presParOf" srcId="{36AAC502-5094-4723-B589-228D28DFA9CE}" destId="{3B4DC1A5-56DC-4587-92A8-099C87EBBC3B}" srcOrd="0" destOrd="0" presId="urn:microsoft.com/office/officeart/2005/8/layout/hList7"/>
    <dgm:cxn modelId="{B9A787EB-4C2E-4AB8-9712-88402099EE8F}" type="presParOf" srcId="{36AAC502-5094-4723-B589-228D28DFA9CE}" destId="{EAE9331D-69CD-4383-8658-55FEBC8AB920}" srcOrd="1" destOrd="0" presId="urn:microsoft.com/office/officeart/2005/8/layout/hList7"/>
    <dgm:cxn modelId="{E3BA9748-8913-4D6E-BB43-98E8C0A3B71F}" type="presParOf" srcId="{36AAC502-5094-4723-B589-228D28DFA9CE}" destId="{EB4DD25C-85C1-447A-9845-A49827E40E85}" srcOrd="2" destOrd="0" presId="urn:microsoft.com/office/officeart/2005/8/layout/hList7"/>
    <dgm:cxn modelId="{0B6278EF-889F-4427-8D53-1DCC5FD57B9C}" type="presParOf" srcId="{36AAC502-5094-4723-B589-228D28DFA9CE}" destId="{43A5D4E1-EACD-460F-9E89-F1653E575F18}" srcOrd="3" destOrd="0" presId="urn:microsoft.com/office/officeart/2005/8/layout/hList7"/>
    <dgm:cxn modelId="{64CF68F1-BDE3-4A36-9557-6C9EE7FC8A3A}" type="presParOf" srcId="{089FAED0-5E5B-4190-A802-80CE909F866D}" destId="{17C72660-C18B-4585-97EE-FE74D31A5386}" srcOrd="3" destOrd="0" presId="urn:microsoft.com/office/officeart/2005/8/layout/hList7"/>
    <dgm:cxn modelId="{79711C9F-43C3-4B8D-AA39-DA535648237D}" type="presParOf" srcId="{089FAED0-5E5B-4190-A802-80CE909F866D}" destId="{F0905728-A161-4D86-819B-0065E9CCFCF4}" srcOrd="4" destOrd="0" presId="urn:microsoft.com/office/officeart/2005/8/layout/hList7"/>
    <dgm:cxn modelId="{0083DDE8-BCC5-450B-A764-8BC5D6D32D07}" type="presParOf" srcId="{F0905728-A161-4D86-819B-0065E9CCFCF4}" destId="{FEF2FB1F-56BD-46E6-9105-D7AAFA857773}" srcOrd="0" destOrd="0" presId="urn:microsoft.com/office/officeart/2005/8/layout/hList7"/>
    <dgm:cxn modelId="{8B56A84E-503D-4150-8C62-FD3D066C4641}" type="presParOf" srcId="{F0905728-A161-4D86-819B-0065E9CCFCF4}" destId="{B3C9F06A-3C4A-49C7-87A3-A5A8B04214B0}" srcOrd="1" destOrd="0" presId="urn:microsoft.com/office/officeart/2005/8/layout/hList7"/>
    <dgm:cxn modelId="{FAB69E17-6DB5-4BAB-BB62-4DF35116C662}" type="presParOf" srcId="{F0905728-A161-4D86-819B-0065E9CCFCF4}" destId="{39E44018-4CA0-41EC-8801-597C176FFFD4}" srcOrd="2" destOrd="0" presId="urn:microsoft.com/office/officeart/2005/8/layout/hList7"/>
    <dgm:cxn modelId="{479CD9C7-EC2B-45C0-9F87-828D64B4F93F}" type="presParOf" srcId="{F0905728-A161-4D86-819B-0065E9CCFCF4}" destId="{9B593FF4-9E94-4482-B154-B084E18D890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101365-212A-49AE-8C79-C0EFBE1E7E4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2A3C848-80F1-4DC2-AFA5-07DE8DFA2409}">
      <dgm:prSet phldrT="[Текст]" custT="1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/>
          <a:r>
            <a:rPr lang="ru-RU" sz="1800" b="1" dirty="0" smtClean="0">
              <a:solidFill>
                <a:schemeClr val="tx1"/>
              </a:solidFill>
            </a:rPr>
            <a:t>В 2024-2025 годах предусмотрена реконструкция сетей водоотведения по ул. Кирова в общей сумме 150 000,0 </a:t>
          </a:r>
          <a:r>
            <a:rPr lang="ru-RU" sz="1800" b="1" dirty="0" smtClean="0">
              <a:solidFill>
                <a:schemeClr val="tx1"/>
              </a:solidFill>
            </a:rPr>
            <a:t>тыс</a:t>
          </a:r>
          <a:r>
            <a:rPr lang="ru-RU" sz="1800" b="1" dirty="0" smtClean="0">
              <a:solidFill>
                <a:schemeClr val="tx1"/>
              </a:solidFill>
            </a:rPr>
            <a:t>. руб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35AC5D41-A09E-4088-82E9-B1CA20DBCEB2}" type="parTrans" cxnId="{AD529733-B70A-4304-AFDE-3B06E120E301}">
      <dgm:prSet/>
      <dgm:spPr/>
      <dgm:t>
        <a:bodyPr/>
        <a:lstStyle/>
        <a:p>
          <a:endParaRPr lang="ru-RU"/>
        </a:p>
      </dgm:t>
    </dgm:pt>
    <dgm:pt modelId="{20ADA341-4767-4F0A-8FD8-941410D36FB3}" type="sibTrans" cxnId="{AD529733-B70A-4304-AFDE-3B06E120E301}">
      <dgm:prSet/>
      <dgm:spPr/>
      <dgm:t>
        <a:bodyPr/>
        <a:lstStyle/>
        <a:p>
          <a:endParaRPr lang="ru-RU"/>
        </a:p>
      </dgm:t>
    </dgm:pt>
    <dgm:pt modelId="{02FF3F52-4D14-4A71-91BC-A8448A2E88BC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/>
          <a:r>
            <a:rPr lang="ru-RU" sz="1800" b="1" dirty="0" smtClean="0">
              <a:solidFill>
                <a:schemeClr val="tx1"/>
              </a:solidFill>
            </a:rPr>
            <a:t>Строительство сетей водоотведения для 314 земельных </a:t>
          </a:r>
          <a:r>
            <a:rPr lang="ru-RU" sz="1800" b="1" dirty="0" smtClean="0">
              <a:solidFill>
                <a:schemeClr val="tx1"/>
              </a:solidFill>
            </a:rPr>
            <a:t>участков </a:t>
          </a:r>
          <a:r>
            <a:rPr lang="ru-RU" sz="1800" b="1" dirty="0" smtClean="0">
              <a:solidFill>
                <a:schemeClr val="tx1"/>
              </a:solidFill>
            </a:rPr>
            <a:t>под индивидуальное жилищное строительство многодетным  семьям в общей сумме 37 545,1 тыс. руб.</a:t>
          </a:r>
        </a:p>
        <a:p>
          <a:pPr algn="l"/>
          <a:endParaRPr lang="ru-RU" sz="600" dirty="0"/>
        </a:p>
      </dgm:t>
    </dgm:pt>
    <dgm:pt modelId="{968FC1F9-8F3E-4E84-B910-4E3D9BFADDAE}" type="parTrans" cxnId="{763AF5B3-CFBF-41B2-896E-9E666A9900D0}">
      <dgm:prSet/>
      <dgm:spPr/>
      <dgm:t>
        <a:bodyPr/>
        <a:lstStyle/>
        <a:p>
          <a:endParaRPr lang="ru-RU"/>
        </a:p>
      </dgm:t>
    </dgm:pt>
    <dgm:pt modelId="{03A6619E-72F7-42EE-8CC8-630AF035F354}" type="sibTrans" cxnId="{763AF5B3-CFBF-41B2-896E-9E666A9900D0}">
      <dgm:prSet/>
      <dgm:spPr/>
      <dgm:t>
        <a:bodyPr/>
        <a:lstStyle/>
        <a:p>
          <a:endParaRPr lang="ru-RU"/>
        </a:p>
      </dgm:t>
    </dgm:pt>
    <dgm:pt modelId="{1D046EEF-1206-4BD1-83D6-68202D4FC5D6}">
      <dgm:prSet phldrT="[Текст]" custT="1"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 algn="r"/>
          <a:r>
            <a:rPr lang="ru-RU" sz="1800" b="1" dirty="0" smtClean="0">
              <a:solidFill>
                <a:schemeClr val="tx1"/>
              </a:solidFill>
            </a:rPr>
            <a:t>Модернизация систем коммунальной инфраструктуры в общей сумме 202 991,0 тыс. руб. , в том числе  капитальный ремонт тепловых сетей отопления Ковров-8 от котельной 183 </a:t>
          </a:r>
          <a:endParaRPr lang="ru-RU" sz="1800" b="1" dirty="0">
            <a:solidFill>
              <a:schemeClr val="tx1"/>
            </a:solidFill>
          </a:endParaRPr>
        </a:p>
      </dgm:t>
    </dgm:pt>
    <dgm:pt modelId="{893077C9-BDBE-4632-AF35-68E6F8EB0F16}" type="parTrans" cxnId="{E250EEED-037E-4BF8-91FA-0A20B8EA1BC3}">
      <dgm:prSet/>
      <dgm:spPr/>
      <dgm:t>
        <a:bodyPr/>
        <a:lstStyle/>
        <a:p>
          <a:endParaRPr lang="ru-RU"/>
        </a:p>
      </dgm:t>
    </dgm:pt>
    <dgm:pt modelId="{0605723F-1BD7-4621-8A96-41CEB0F35B35}" type="sibTrans" cxnId="{E250EEED-037E-4BF8-91FA-0A20B8EA1BC3}">
      <dgm:prSet/>
      <dgm:spPr/>
      <dgm:t>
        <a:bodyPr/>
        <a:lstStyle/>
        <a:p>
          <a:endParaRPr lang="ru-RU"/>
        </a:p>
      </dgm:t>
    </dgm:pt>
    <dgm:pt modelId="{36BE2A1D-E524-4F01-A9A4-7152F43CAA47}">
      <dgm:prSet custT="1"/>
      <dgm:spPr>
        <a:solidFill>
          <a:schemeClr val="accent6">
            <a:lumMod val="20000"/>
            <a:lumOff val="80000"/>
          </a:schemeClr>
        </a:solidFill>
        <a:effectLst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r"/>
          <a:r>
            <a:rPr lang="ru-RU" sz="1800" b="1" smtClean="0">
              <a:solidFill>
                <a:schemeClr val="tx1"/>
              </a:solidFill>
            </a:rPr>
            <a:t>Планируется </a:t>
          </a:r>
          <a:r>
            <a:rPr lang="ru-RU" sz="1800" b="1" smtClean="0">
              <a:solidFill>
                <a:schemeClr val="tx1"/>
              </a:solidFill>
            </a:rPr>
            <a:t>завершить благоустройство </a:t>
          </a:r>
          <a:r>
            <a:rPr lang="ru-RU" sz="1800" b="1" dirty="0" smtClean="0">
              <a:solidFill>
                <a:schemeClr val="tx1"/>
              </a:solidFill>
            </a:rPr>
            <a:t>сквера по ул. Комсомольской , сквера «Культура», расположенного рядом с ДК «Родина»,                               сквера по ул. З. Космодемьянской</a:t>
          </a:r>
          <a:endParaRPr lang="ru-RU" sz="1800" b="1" dirty="0">
            <a:solidFill>
              <a:schemeClr val="tx1"/>
            </a:solidFill>
          </a:endParaRPr>
        </a:p>
      </dgm:t>
    </dgm:pt>
    <dgm:pt modelId="{7389FDF3-C03C-438E-A6FA-D01E5205017D}" type="parTrans" cxnId="{CD11FB4A-B20C-4D86-88BD-0B24F5FF92CB}">
      <dgm:prSet/>
      <dgm:spPr/>
      <dgm:t>
        <a:bodyPr/>
        <a:lstStyle/>
        <a:p>
          <a:endParaRPr lang="ru-RU"/>
        </a:p>
      </dgm:t>
    </dgm:pt>
    <dgm:pt modelId="{D4713879-1542-4087-B181-6695C3027A0D}" type="sibTrans" cxnId="{CD11FB4A-B20C-4D86-88BD-0B24F5FF92CB}">
      <dgm:prSet/>
      <dgm:spPr/>
      <dgm:t>
        <a:bodyPr/>
        <a:lstStyle/>
        <a:p>
          <a:endParaRPr lang="ru-RU"/>
        </a:p>
      </dgm:t>
    </dgm:pt>
    <dgm:pt modelId="{EC79246D-C012-4BD0-AD0F-A11FEB832F0C}" type="pres">
      <dgm:prSet presAssocID="{C9101365-212A-49AE-8C79-C0EFBE1E7E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70B8962-B0CC-4530-9733-CCF0894DFBDD}" type="pres">
      <dgm:prSet presAssocID="{C9101365-212A-49AE-8C79-C0EFBE1E7E46}" presName="Name1" presStyleCnt="0"/>
      <dgm:spPr/>
    </dgm:pt>
    <dgm:pt modelId="{F42F19D3-7CC6-4D4B-9DEF-61974EB9A30C}" type="pres">
      <dgm:prSet presAssocID="{C9101365-212A-49AE-8C79-C0EFBE1E7E46}" presName="cycle" presStyleCnt="0"/>
      <dgm:spPr/>
    </dgm:pt>
    <dgm:pt modelId="{EBB3BD09-3429-45BC-80D9-DB5876B03D6C}" type="pres">
      <dgm:prSet presAssocID="{C9101365-212A-49AE-8C79-C0EFBE1E7E46}" presName="srcNode" presStyleLbl="node1" presStyleIdx="0" presStyleCnt="4"/>
      <dgm:spPr/>
    </dgm:pt>
    <dgm:pt modelId="{43ECCCE4-7922-4021-81E4-AFDFDD8551CD}" type="pres">
      <dgm:prSet presAssocID="{C9101365-212A-49AE-8C79-C0EFBE1E7E46}" presName="conn" presStyleLbl="parChTrans1D2" presStyleIdx="0" presStyleCnt="1"/>
      <dgm:spPr/>
      <dgm:t>
        <a:bodyPr/>
        <a:lstStyle/>
        <a:p>
          <a:endParaRPr lang="ru-RU"/>
        </a:p>
      </dgm:t>
    </dgm:pt>
    <dgm:pt modelId="{4078DA62-F59E-4B73-AA3E-AACD4844A21A}" type="pres">
      <dgm:prSet presAssocID="{C9101365-212A-49AE-8C79-C0EFBE1E7E46}" presName="extraNode" presStyleLbl="node1" presStyleIdx="0" presStyleCnt="4"/>
      <dgm:spPr/>
    </dgm:pt>
    <dgm:pt modelId="{EBDC55BB-9E1C-4890-9328-9E0594A688F8}" type="pres">
      <dgm:prSet presAssocID="{C9101365-212A-49AE-8C79-C0EFBE1E7E46}" presName="dstNode" presStyleLbl="node1" presStyleIdx="0" presStyleCnt="4"/>
      <dgm:spPr/>
    </dgm:pt>
    <dgm:pt modelId="{FC015AE0-9E31-4C70-8C78-E90765F65917}" type="pres">
      <dgm:prSet presAssocID="{92A3C848-80F1-4DC2-AFA5-07DE8DFA2409}" presName="text_1" presStyleLbl="node1" presStyleIdx="0" presStyleCnt="4" custScaleX="96808" custScaleY="154655" custLinFactNeighborX="1872" custLinFactNeighborY="-18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3B8BB-635C-494B-8774-A7BD05FC0026}" type="pres">
      <dgm:prSet presAssocID="{92A3C848-80F1-4DC2-AFA5-07DE8DFA2409}" presName="accent_1" presStyleCnt="0"/>
      <dgm:spPr/>
    </dgm:pt>
    <dgm:pt modelId="{7D5CAD8A-ECFD-4586-840D-657063FC1440}" type="pres">
      <dgm:prSet presAssocID="{92A3C848-80F1-4DC2-AFA5-07DE8DFA2409}" presName="accentRepeatNode" presStyleLbl="solidFgAcc1" presStyleIdx="0" presStyleCnt="4" custScaleX="158939" custScaleY="1599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ACAE585-EF44-4A29-9CBB-CF06E7A95A2E}" type="pres">
      <dgm:prSet presAssocID="{02FF3F52-4D14-4A71-91BC-A8448A2E88BC}" presName="text_2" presStyleLbl="node1" presStyleIdx="1" presStyleCnt="4" custScaleX="98662" custScaleY="134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DEBC0-06F0-43E3-98D5-02A925C7973C}" type="pres">
      <dgm:prSet presAssocID="{02FF3F52-4D14-4A71-91BC-A8448A2E88BC}" presName="accent_2" presStyleCnt="0"/>
      <dgm:spPr/>
    </dgm:pt>
    <dgm:pt modelId="{6064AB92-89F6-480F-A387-74811F9C2CD5}" type="pres">
      <dgm:prSet presAssocID="{02FF3F52-4D14-4A71-91BC-A8448A2E88BC}" presName="accentRepeatNode" presStyleLbl="solidFgAcc1" presStyleIdx="1" presStyleCnt="4" custScaleX="157379" custScaleY="142414" custLinFactNeighborX="9379" custLinFactNeighborY="-42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D9F61DF-842B-48DD-A60C-C7CAD5226A11}" type="pres">
      <dgm:prSet presAssocID="{1D046EEF-1206-4BD1-83D6-68202D4FC5D6}" presName="text_3" presStyleLbl="node1" presStyleIdx="2" presStyleCnt="4" custScaleX="98634" custScaleY="133656" custLinFactNeighborX="-82" custLinFactNeighborY="-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6B7FC-9494-49F6-A3A0-DCCB5AE5452E}" type="pres">
      <dgm:prSet presAssocID="{1D046EEF-1206-4BD1-83D6-68202D4FC5D6}" presName="accent_3" presStyleCnt="0"/>
      <dgm:spPr/>
    </dgm:pt>
    <dgm:pt modelId="{BFB235CB-4906-4CEE-A0F9-8AF3450CD7B0}" type="pres">
      <dgm:prSet presAssocID="{1D046EEF-1206-4BD1-83D6-68202D4FC5D6}" presName="accentRepeatNode" presStyleLbl="solidFgAcc1" presStyleIdx="2" presStyleCnt="4" custScaleX="160218" custScaleY="153264" custLinFactNeighborX="-8776" custLinFactNeighborY="-83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AEBD93C-4A8C-433F-A91E-F0E8A8B0C811}" type="pres">
      <dgm:prSet presAssocID="{36BE2A1D-E524-4F01-A9A4-7152F43CAA47}" presName="text_4" presStyleLbl="node1" presStyleIdx="3" presStyleCnt="4" custScaleX="99756" custScaleY="144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9F856-6BB6-48D3-8786-95C238660A34}" type="pres">
      <dgm:prSet presAssocID="{36BE2A1D-E524-4F01-A9A4-7152F43CAA47}" presName="accent_4" presStyleCnt="0"/>
      <dgm:spPr/>
    </dgm:pt>
    <dgm:pt modelId="{7DB12815-43BF-44E5-8448-C912FD1A8104}" type="pres">
      <dgm:prSet presAssocID="{36BE2A1D-E524-4F01-A9A4-7152F43CAA47}" presName="accentRepeatNode" presStyleLbl="solidFgAcc1" presStyleIdx="3" presStyleCnt="4" custScaleX="144354" custScaleY="136026" custLinFactNeighborX="1076" custLinFactNeighborY="2356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63AF5B3-CFBF-41B2-896E-9E666A9900D0}" srcId="{C9101365-212A-49AE-8C79-C0EFBE1E7E46}" destId="{02FF3F52-4D14-4A71-91BC-A8448A2E88BC}" srcOrd="1" destOrd="0" parTransId="{968FC1F9-8F3E-4E84-B910-4E3D9BFADDAE}" sibTransId="{03A6619E-72F7-42EE-8CC8-630AF035F354}"/>
    <dgm:cxn modelId="{16E98EBC-F0C6-4C27-8EB8-24660C386CB2}" type="presOf" srcId="{92A3C848-80F1-4DC2-AFA5-07DE8DFA2409}" destId="{FC015AE0-9E31-4C70-8C78-E90765F65917}" srcOrd="0" destOrd="0" presId="urn:microsoft.com/office/officeart/2008/layout/VerticalCurvedList"/>
    <dgm:cxn modelId="{646B947E-6D15-4628-9497-9A600FBF3829}" type="presOf" srcId="{36BE2A1D-E524-4F01-A9A4-7152F43CAA47}" destId="{BAEBD93C-4A8C-433F-A91E-F0E8A8B0C811}" srcOrd="0" destOrd="0" presId="urn:microsoft.com/office/officeart/2008/layout/VerticalCurvedList"/>
    <dgm:cxn modelId="{FD53AC20-2BDF-45CA-8163-E3BF149009AA}" type="presOf" srcId="{20ADA341-4767-4F0A-8FD8-941410D36FB3}" destId="{43ECCCE4-7922-4021-81E4-AFDFDD8551CD}" srcOrd="0" destOrd="0" presId="urn:microsoft.com/office/officeart/2008/layout/VerticalCurvedList"/>
    <dgm:cxn modelId="{CD11FB4A-B20C-4D86-88BD-0B24F5FF92CB}" srcId="{C9101365-212A-49AE-8C79-C0EFBE1E7E46}" destId="{36BE2A1D-E524-4F01-A9A4-7152F43CAA47}" srcOrd="3" destOrd="0" parTransId="{7389FDF3-C03C-438E-A6FA-D01E5205017D}" sibTransId="{D4713879-1542-4087-B181-6695C3027A0D}"/>
    <dgm:cxn modelId="{AD529733-B70A-4304-AFDE-3B06E120E301}" srcId="{C9101365-212A-49AE-8C79-C0EFBE1E7E46}" destId="{92A3C848-80F1-4DC2-AFA5-07DE8DFA2409}" srcOrd="0" destOrd="0" parTransId="{35AC5D41-A09E-4088-82E9-B1CA20DBCEB2}" sibTransId="{20ADA341-4767-4F0A-8FD8-941410D36FB3}"/>
    <dgm:cxn modelId="{B3164B94-DE50-4460-8507-5D0127643871}" type="presOf" srcId="{1D046EEF-1206-4BD1-83D6-68202D4FC5D6}" destId="{5D9F61DF-842B-48DD-A60C-C7CAD5226A11}" srcOrd="0" destOrd="0" presId="urn:microsoft.com/office/officeart/2008/layout/VerticalCurvedList"/>
    <dgm:cxn modelId="{E250EEED-037E-4BF8-91FA-0A20B8EA1BC3}" srcId="{C9101365-212A-49AE-8C79-C0EFBE1E7E46}" destId="{1D046EEF-1206-4BD1-83D6-68202D4FC5D6}" srcOrd="2" destOrd="0" parTransId="{893077C9-BDBE-4632-AF35-68E6F8EB0F16}" sibTransId="{0605723F-1BD7-4621-8A96-41CEB0F35B35}"/>
    <dgm:cxn modelId="{1FA236DB-6FF7-479A-BA33-BF273B95DBA4}" type="presOf" srcId="{02FF3F52-4D14-4A71-91BC-A8448A2E88BC}" destId="{8ACAE585-EF44-4A29-9CBB-CF06E7A95A2E}" srcOrd="0" destOrd="0" presId="urn:microsoft.com/office/officeart/2008/layout/VerticalCurvedList"/>
    <dgm:cxn modelId="{F5FA57E6-B874-4236-A246-41FCF663BE06}" type="presOf" srcId="{C9101365-212A-49AE-8C79-C0EFBE1E7E46}" destId="{EC79246D-C012-4BD0-AD0F-A11FEB832F0C}" srcOrd="0" destOrd="0" presId="urn:microsoft.com/office/officeart/2008/layout/VerticalCurvedList"/>
    <dgm:cxn modelId="{53810450-F034-44EA-B7A1-71AA46E93FB8}" type="presParOf" srcId="{EC79246D-C012-4BD0-AD0F-A11FEB832F0C}" destId="{670B8962-B0CC-4530-9733-CCF0894DFBDD}" srcOrd="0" destOrd="0" presId="urn:microsoft.com/office/officeart/2008/layout/VerticalCurvedList"/>
    <dgm:cxn modelId="{CC7E4D95-6F42-4BB7-85A6-C36CA5E70DD7}" type="presParOf" srcId="{670B8962-B0CC-4530-9733-CCF0894DFBDD}" destId="{F42F19D3-7CC6-4D4B-9DEF-61974EB9A30C}" srcOrd="0" destOrd="0" presId="urn:microsoft.com/office/officeart/2008/layout/VerticalCurvedList"/>
    <dgm:cxn modelId="{CD44AA1C-025B-425D-8A46-C4FF6081B6BA}" type="presParOf" srcId="{F42F19D3-7CC6-4D4B-9DEF-61974EB9A30C}" destId="{EBB3BD09-3429-45BC-80D9-DB5876B03D6C}" srcOrd="0" destOrd="0" presId="urn:microsoft.com/office/officeart/2008/layout/VerticalCurvedList"/>
    <dgm:cxn modelId="{EC7DF26A-B932-4748-A7B7-70CE988B41D9}" type="presParOf" srcId="{F42F19D3-7CC6-4D4B-9DEF-61974EB9A30C}" destId="{43ECCCE4-7922-4021-81E4-AFDFDD8551CD}" srcOrd="1" destOrd="0" presId="urn:microsoft.com/office/officeart/2008/layout/VerticalCurvedList"/>
    <dgm:cxn modelId="{1CBA865D-7DC9-4768-8484-604993D3C7F4}" type="presParOf" srcId="{F42F19D3-7CC6-4D4B-9DEF-61974EB9A30C}" destId="{4078DA62-F59E-4B73-AA3E-AACD4844A21A}" srcOrd="2" destOrd="0" presId="urn:microsoft.com/office/officeart/2008/layout/VerticalCurvedList"/>
    <dgm:cxn modelId="{742ADE1B-B432-4992-93EE-065460E4B3F5}" type="presParOf" srcId="{F42F19D3-7CC6-4D4B-9DEF-61974EB9A30C}" destId="{EBDC55BB-9E1C-4890-9328-9E0594A688F8}" srcOrd="3" destOrd="0" presId="urn:microsoft.com/office/officeart/2008/layout/VerticalCurvedList"/>
    <dgm:cxn modelId="{B8753CEF-F64B-4F34-8B84-3446BC9423A4}" type="presParOf" srcId="{670B8962-B0CC-4530-9733-CCF0894DFBDD}" destId="{FC015AE0-9E31-4C70-8C78-E90765F65917}" srcOrd="1" destOrd="0" presId="urn:microsoft.com/office/officeart/2008/layout/VerticalCurvedList"/>
    <dgm:cxn modelId="{5C3B1679-A629-4521-B45F-5290A6E1250E}" type="presParOf" srcId="{670B8962-B0CC-4530-9733-CCF0894DFBDD}" destId="{C2A3B8BB-635C-494B-8774-A7BD05FC0026}" srcOrd="2" destOrd="0" presId="urn:microsoft.com/office/officeart/2008/layout/VerticalCurvedList"/>
    <dgm:cxn modelId="{189D83BA-0BBB-4A7D-AB08-38CF51BB85D9}" type="presParOf" srcId="{C2A3B8BB-635C-494B-8774-A7BD05FC0026}" destId="{7D5CAD8A-ECFD-4586-840D-657063FC1440}" srcOrd="0" destOrd="0" presId="urn:microsoft.com/office/officeart/2008/layout/VerticalCurvedList"/>
    <dgm:cxn modelId="{75BB4A4D-447B-4E26-9552-E664713E6529}" type="presParOf" srcId="{670B8962-B0CC-4530-9733-CCF0894DFBDD}" destId="{8ACAE585-EF44-4A29-9CBB-CF06E7A95A2E}" srcOrd="3" destOrd="0" presId="urn:microsoft.com/office/officeart/2008/layout/VerticalCurvedList"/>
    <dgm:cxn modelId="{69002520-4E70-48C0-B1DE-9C12E496FC75}" type="presParOf" srcId="{670B8962-B0CC-4530-9733-CCF0894DFBDD}" destId="{E3EDEBC0-06F0-43E3-98D5-02A925C7973C}" srcOrd="4" destOrd="0" presId="urn:microsoft.com/office/officeart/2008/layout/VerticalCurvedList"/>
    <dgm:cxn modelId="{67E80400-ABB1-4387-A9F4-8BFB645C80A5}" type="presParOf" srcId="{E3EDEBC0-06F0-43E3-98D5-02A925C7973C}" destId="{6064AB92-89F6-480F-A387-74811F9C2CD5}" srcOrd="0" destOrd="0" presId="urn:microsoft.com/office/officeart/2008/layout/VerticalCurvedList"/>
    <dgm:cxn modelId="{F1AFAA3F-4740-49DB-B0BA-2C8538798B8D}" type="presParOf" srcId="{670B8962-B0CC-4530-9733-CCF0894DFBDD}" destId="{5D9F61DF-842B-48DD-A60C-C7CAD5226A11}" srcOrd="5" destOrd="0" presId="urn:microsoft.com/office/officeart/2008/layout/VerticalCurvedList"/>
    <dgm:cxn modelId="{5E027801-4DDE-4EE4-81B5-CB1A8545A800}" type="presParOf" srcId="{670B8962-B0CC-4530-9733-CCF0894DFBDD}" destId="{3FD6B7FC-9494-49F6-A3A0-DCCB5AE5452E}" srcOrd="6" destOrd="0" presId="urn:microsoft.com/office/officeart/2008/layout/VerticalCurvedList"/>
    <dgm:cxn modelId="{654393ED-217B-4D48-A497-7C89D95612ED}" type="presParOf" srcId="{3FD6B7FC-9494-49F6-A3A0-DCCB5AE5452E}" destId="{BFB235CB-4906-4CEE-A0F9-8AF3450CD7B0}" srcOrd="0" destOrd="0" presId="urn:microsoft.com/office/officeart/2008/layout/VerticalCurvedList"/>
    <dgm:cxn modelId="{A8E0C5A6-39D2-4771-AAAC-EBC7B7246B5A}" type="presParOf" srcId="{670B8962-B0CC-4530-9733-CCF0894DFBDD}" destId="{BAEBD93C-4A8C-433F-A91E-F0E8A8B0C811}" srcOrd="7" destOrd="0" presId="urn:microsoft.com/office/officeart/2008/layout/VerticalCurvedList"/>
    <dgm:cxn modelId="{8EA3657A-5BC1-4A34-9CED-50D8A3A4990B}" type="presParOf" srcId="{670B8962-B0CC-4530-9733-CCF0894DFBDD}" destId="{C089F856-6BB6-48D3-8786-95C238660A34}" srcOrd="8" destOrd="0" presId="urn:microsoft.com/office/officeart/2008/layout/VerticalCurvedList"/>
    <dgm:cxn modelId="{D0E74026-E6C1-477E-8D11-B0EC7B9C424C}" type="presParOf" srcId="{C089F856-6BB6-48D3-8786-95C238660A34}" destId="{7DB12815-43BF-44E5-8448-C912FD1A81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1C50B-E2B1-46EF-A918-09D6EB93A5C3}">
      <dsp:nvSpPr>
        <dsp:cNvPr id="0" name=""/>
        <dsp:cNvSpPr/>
      </dsp:nvSpPr>
      <dsp:spPr>
        <a:xfrm>
          <a:off x="231334" y="24981"/>
          <a:ext cx="1904095" cy="172934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500" kern="1200" dirty="0" smtClean="0">
              <a:solidFill>
                <a:schemeClr val="tx1"/>
              </a:solidFill>
            </a:rPr>
            <a:t>Обеспечение сбалансированности  городского бюджета  за счет роста доходов и повышения эффективности бюджетных расходов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281985" y="75632"/>
        <a:ext cx="1802793" cy="1628042"/>
      </dsp:txXfrm>
    </dsp:sp>
    <dsp:sp modelId="{BD6D95E3-1025-4C52-888B-5819D6A2A60D}">
      <dsp:nvSpPr>
        <dsp:cNvPr id="0" name=""/>
        <dsp:cNvSpPr/>
      </dsp:nvSpPr>
      <dsp:spPr>
        <a:xfrm>
          <a:off x="2598039" y="0"/>
          <a:ext cx="1667303" cy="174169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400" kern="1200" dirty="0" smtClean="0">
              <a:solidFill>
                <a:schemeClr val="tx1"/>
              </a:solidFill>
            </a:rPr>
            <a:t>Рациональное и эффективное использование бюджетных средств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646873" y="48834"/>
        <a:ext cx="1569635" cy="1644026"/>
      </dsp:txXfrm>
    </dsp:sp>
    <dsp:sp modelId="{F438F15B-E81F-4606-815D-A4E667369039}">
      <dsp:nvSpPr>
        <dsp:cNvPr id="0" name=""/>
        <dsp:cNvSpPr/>
      </dsp:nvSpPr>
      <dsp:spPr>
        <a:xfrm>
          <a:off x="4544490" y="0"/>
          <a:ext cx="1771538" cy="175432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300" kern="1200" dirty="0" smtClean="0">
              <a:solidFill>
                <a:schemeClr val="tx1"/>
              </a:solidFill>
            </a:rPr>
            <a:t>Обеспечение ритмичности исполнения городского бюджета и недопущение  на конец года неиспользованных лимитов бюджетных обязательств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595872" y="51382"/>
        <a:ext cx="1668774" cy="1651561"/>
      </dsp:txXfrm>
    </dsp:sp>
    <dsp:sp modelId="{62C409AB-513F-40FD-8395-06512C2455C5}">
      <dsp:nvSpPr>
        <dsp:cNvPr id="0" name=""/>
        <dsp:cNvSpPr/>
      </dsp:nvSpPr>
      <dsp:spPr>
        <a:xfrm>
          <a:off x="6768751" y="0"/>
          <a:ext cx="1516528" cy="175432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400" kern="1200" dirty="0" smtClean="0">
              <a:solidFill>
                <a:schemeClr val="tx1"/>
              </a:solidFill>
            </a:rPr>
            <a:t>Обеспечение прозрачности и открытости бюджетного планирования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813169" y="44418"/>
        <a:ext cx="1427692" cy="1665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DAD15-53F5-4EC7-A658-04FFA7A2F29C}">
      <dsp:nvSpPr>
        <dsp:cNvPr id="0" name=""/>
        <dsp:cNvSpPr/>
      </dsp:nvSpPr>
      <dsp:spPr>
        <a:xfrm>
          <a:off x="0" y="1207905"/>
          <a:ext cx="8358246" cy="1638000"/>
        </a:xfrm>
        <a:prstGeom prst="rect">
          <a:avLst/>
        </a:prstGeom>
        <a:solidFill>
          <a:srgbClr val="FFCCC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C6CBB-C50C-4606-BF26-6FD6767D761B}">
      <dsp:nvSpPr>
        <dsp:cNvPr id="0" name=""/>
        <dsp:cNvSpPr/>
      </dsp:nvSpPr>
      <dsp:spPr>
        <a:xfrm>
          <a:off x="417912" y="986456"/>
          <a:ext cx="5850772" cy="1180848"/>
        </a:xfrm>
        <a:prstGeom prst="roundRect">
          <a:avLst/>
        </a:prstGeom>
        <a:solidFill>
          <a:srgbClr val="66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4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5556" y="1044100"/>
        <a:ext cx="5735484" cy="1065560"/>
      </dsp:txXfrm>
    </dsp:sp>
    <dsp:sp modelId="{C969A990-1083-4C26-8F2D-05FAC5634D35}">
      <dsp:nvSpPr>
        <dsp:cNvPr id="0" name=""/>
        <dsp:cNvSpPr/>
      </dsp:nvSpPr>
      <dsp:spPr>
        <a:xfrm>
          <a:off x="0" y="3519187"/>
          <a:ext cx="8358246" cy="1638000"/>
        </a:xfrm>
        <a:prstGeom prst="rect">
          <a:avLst/>
        </a:prstGeom>
        <a:solidFill>
          <a:srgbClr val="FFCCC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A31D6-3C0B-4150-BC42-C77EBEC6C249}">
      <dsp:nvSpPr>
        <dsp:cNvPr id="0" name=""/>
        <dsp:cNvSpPr/>
      </dsp:nvSpPr>
      <dsp:spPr>
        <a:xfrm>
          <a:off x="467543" y="3074677"/>
          <a:ext cx="5850772" cy="1281681"/>
        </a:xfrm>
        <a:prstGeom prst="roundRect">
          <a:avLst/>
        </a:prstGeom>
        <a:solidFill>
          <a:srgbClr val="66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 на имущество физических лиц</a:t>
          </a:r>
          <a:endParaRPr lang="ru-RU" sz="4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0110" y="3137244"/>
        <a:ext cx="5725638" cy="1156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42970-725A-482C-9B61-A7973B7AFDFC}">
      <dsp:nvSpPr>
        <dsp:cNvPr id="0" name=""/>
        <dsp:cNvSpPr/>
      </dsp:nvSpPr>
      <dsp:spPr>
        <a:xfrm>
          <a:off x="2545995" y="1991072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5B0D7-BCAE-4C8C-AB90-8C1DB57E6C8E}">
      <dsp:nvSpPr>
        <dsp:cNvPr id="0" name=""/>
        <dsp:cNvSpPr/>
      </dsp:nvSpPr>
      <dsp:spPr>
        <a:xfrm>
          <a:off x="2462924" y="2124198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F269E-F98B-4218-B3F4-742B05C36A14}">
      <dsp:nvSpPr>
        <dsp:cNvPr id="0" name=""/>
        <dsp:cNvSpPr/>
      </dsp:nvSpPr>
      <dsp:spPr>
        <a:xfrm>
          <a:off x="2363921" y="2239457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BF5C8-207F-447C-A32C-0D26703F57F5}">
      <dsp:nvSpPr>
        <dsp:cNvPr id="0" name=""/>
        <dsp:cNvSpPr/>
      </dsp:nvSpPr>
      <dsp:spPr>
        <a:xfrm>
          <a:off x="2482269" y="651256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C1542-D9A4-4AA3-8AE6-4334842EE0A9}">
      <dsp:nvSpPr>
        <dsp:cNvPr id="0" name=""/>
        <dsp:cNvSpPr/>
      </dsp:nvSpPr>
      <dsp:spPr>
        <a:xfrm>
          <a:off x="2608962" y="575760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9F702-C6D7-4547-AA19-60E8E65760E4}">
      <dsp:nvSpPr>
        <dsp:cNvPr id="0" name=""/>
        <dsp:cNvSpPr/>
      </dsp:nvSpPr>
      <dsp:spPr>
        <a:xfrm>
          <a:off x="2735276" y="500263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E7407-D304-435A-A4F4-BEE9263F058B}">
      <dsp:nvSpPr>
        <dsp:cNvPr id="0" name=""/>
        <dsp:cNvSpPr/>
      </dsp:nvSpPr>
      <dsp:spPr>
        <a:xfrm>
          <a:off x="2861590" y="575760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F14AC-C9AA-4E8A-916F-6A2C5F7CBE5E}">
      <dsp:nvSpPr>
        <dsp:cNvPr id="0" name=""/>
        <dsp:cNvSpPr/>
      </dsp:nvSpPr>
      <dsp:spPr>
        <a:xfrm>
          <a:off x="2988283" y="651256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CE206-AB4C-479D-A123-45264BD9BDC8}">
      <dsp:nvSpPr>
        <dsp:cNvPr id="0" name=""/>
        <dsp:cNvSpPr/>
      </dsp:nvSpPr>
      <dsp:spPr>
        <a:xfrm>
          <a:off x="2735276" y="659561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4C96-0CED-4EC3-BDB0-4DFF764977C1}">
      <dsp:nvSpPr>
        <dsp:cNvPr id="0" name=""/>
        <dsp:cNvSpPr/>
      </dsp:nvSpPr>
      <dsp:spPr>
        <a:xfrm>
          <a:off x="2735276" y="818859"/>
          <a:ext cx="94830" cy="9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06046-D26F-466A-8CDD-EF7165EC0B32}">
      <dsp:nvSpPr>
        <dsp:cNvPr id="0" name=""/>
        <dsp:cNvSpPr/>
      </dsp:nvSpPr>
      <dsp:spPr>
        <a:xfrm>
          <a:off x="2778226" y="1584176"/>
          <a:ext cx="3294096" cy="1407184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  <a:innerShdw blurRad="114300">
            <a:prstClr val="black"/>
          </a:inn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21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Это позволит создать определенный резерв денежных средств в случае непредвиденного финансирования расходов, который может быть использован для принятия новых обязательств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846919" y="1652869"/>
        <a:ext cx="3156710" cy="1269798"/>
      </dsp:txXfrm>
    </dsp:sp>
    <dsp:sp modelId="{F4AD000F-B54C-4518-ADEC-A0DBFD68BC18}">
      <dsp:nvSpPr>
        <dsp:cNvPr id="0" name=""/>
        <dsp:cNvSpPr/>
      </dsp:nvSpPr>
      <dsp:spPr>
        <a:xfrm>
          <a:off x="72007" y="1612463"/>
          <a:ext cx="1948912" cy="17077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739A9-166D-4E54-A795-16B351C888F8}">
      <dsp:nvSpPr>
        <dsp:cNvPr id="0" name=""/>
        <dsp:cNvSpPr/>
      </dsp:nvSpPr>
      <dsp:spPr>
        <a:xfrm>
          <a:off x="3314705" y="190692"/>
          <a:ext cx="2697584" cy="1245218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21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Это средства, которые предусмотрены в расходной части бюджета, но не распределены в плановом периоде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375492" y="251479"/>
        <a:ext cx="2576010" cy="1123644"/>
      </dsp:txXfrm>
    </dsp:sp>
    <dsp:sp modelId="{3903173F-1757-4AD1-9B81-7AC74EF28A77}">
      <dsp:nvSpPr>
        <dsp:cNvPr id="0" name=""/>
        <dsp:cNvSpPr/>
      </dsp:nvSpPr>
      <dsp:spPr>
        <a:xfrm>
          <a:off x="144017" y="100291"/>
          <a:ext cx="1801897" cy="143387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9B6A2-586A-4400-94FD-3090354A9E8F}">
      <dsp:nvSpPr>
        <dsp:cNvPr id="0" name=""/>
        <dsp:cNvSpPr/>
      </dsp:nvSpPr>
      <dsp:spPr>
        <a:xfrm>
          <a:off x="3818396" y="3228973"/>
          <a:ext cx="4809555" cy="17913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Планируются расходы на   организацию культурно- экскурсионного обслуживания в каникулярный период  для                        4 461 ребенка  </a:t>
          </a:r>
          <a:endParaRPr lang="ru-RU" sz="1400" b="1" kern="1200" dirty="0"/>
        </a:p>
      </dsp:txBody>
      <dsp:txXfrm>
        <a:off x="5300612" y="3716156"/>
        <a:ext cx="3287988" cy="1264798"/>
      </dsp:txXfrm>
    </dsp:sp>
    <dsp:sp modelId="{A7F3A43C-F45F-4E9F-97B0-047B38098849}">
      <dsp:nvSpPr>
        <dsp:cNvPr id="0" name=""/>
        <dsp:cNvSpPr/>
      </dsp:nvSpPr>
      <dsp:spPr>
        <a:xfrm>
          <a:off x="0" y="3424637"/>
          <a:ext cx="3389137" cy="1542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Планируются расходы на дополнительное образование 3 649 детей и на 1 354 ребенка в рамках социального заказа</a:t>
          </a:r>
          <a:endParaRPr lang="ru-RU" sz="1400" b="1" kern="1200" dirty="0"/>
        </a:p>
      </dsp:txBody>
      <dsp:txXfrm>
        <a:off x="33892" y="3844248"/>
        <a:ext cx="2304612" cy="1089371"/>
      </dsp:txXfrm>
    </dsp:sp>
    <dsp:sp modelId="{27D1D236-D018-4CAF-A31B-35EDCF25975E}">
      <dsp:nvSpPr>
        <dsp:cNvPr id="0" name=""/>
        <dsp:cNvSpPr/>
      </dsp:nvSpPr>
      <dsp:spPr>
        <a:xfrm>
          <a:off x="4180069" y="-34425"/>
          <a:ext cx="4377577" cy="1757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>
          <a:glow rad="228600">
            <a:srgbClr val="00B050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Предоставление общего образования 14 723 учащихся в 18 муниципальных общеобразовательных учреждениях со                                     штатной численностью                                   2 175 единицы</a:t>
          </a:r>
          <a:endParaRPr lang="ru-RU" sz="1400" b="1" kern="1200" dirty="0"/>
        </a:p>
      </dsp:txBody>
      <dsp:txXfrm>
        <a:off x="5531950" y="4183"/>
        <a:ext cx="2987088" cy="1240945"/>
      </dsp:txXfrm>
    </dsp:sp>
    <dsp:sp modelId="{E96166A3-FF96-49CF-ABE5-91D7E7C9702B}">
      <dsp:nvSpPr>
        <dsp:cNvPr id="0" name=""/>
        <dsp:cNvSpPr/>
      </dsp:nvSpPr>
      <dsp:spPr>
        <a:xfrm>
          <a:off x="173759" y="-6"/>
          <a:ext cx="3450123" cy="1806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Планируются расходы на обеспечение деятельности 35  дошкольных учреждений со штатной численностью                                1 996 единиц</a:t>
          </a:r>
          <a:endParaRPr lang="ru-RU" sz="1400" b="1" kern="1200" dirty="0"/>
        </a:p>
      </dsp:txBody>
      <dsp:txXfrm>
        <a:off x="213434" y="39669"/>
        <a:ext cx="2335736" cy="1275258"/>
      </dsp:txXfrm>
    </dsp:sp>
    <dsp:sp modelId="{13C8138F-DE6C-4887-BF36-377D23FE40B4}">
      <dsp:nvSpPr>
        <dsp:cNvPr id="0" name=""/>
        <dsp:cNvSpPr/>
      </dsp:nvSpPr>
      <dsp:spPr>
        <a:xfrm>
          <a:off x="2142904" y="288952"/>
          <a:ext cx="2180959" cy="2180959"/>
        </a:xfrm>
        <a:prstGeom prst="pieWedg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Дошкольное образование       878 703 тыс. руб.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2781692" y="927740"/>
        <a:ext cx="1542171" cy="1542171"/>
      </dsp:txXfrm>
    </dsp:sp>
    <dsp:sp modelId="{1F86B8C1-6DF7-4FC2-B1E0-8EE18CAE3206}">
      <dsp:nvSpPr>
        <dsp:cNvPr id="0" name=""/>
        <dsp:cNvSpPr/>
      </dsp:nvSpPr>
      <dsp:spPr>
        <a:xfrm rot="5400000">
          <a:off x="4424600" y="288952"/>
          <a:ext cx="2180959" cy="2180959"/>
        </a:xfrm>
        <a:prstGeom prst="pieWedg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Общее образование  1 061 325 тыс. руб.</a:t>
          </a:r>
          <a:endParaRPr lang="ru-RU" sz="1700" b="1" kern="1200" dirty="0">
            <a:solidFill>
              <a:schemeClr val="tx1"/>
            </a:solidFill>
          </a:endParaRPr>
        </a:p>
      </dsp:txBody>
      <dsp:txXfrm rot="-5400000">
        <a:off x="4424600" y="927740"/>
        <a:ext cx="1542171" cy="1542171"/>
      </dsp:txXfrm>
    </dsp:sp>
    <dsp:sp modelId="{D172FA87-72EF-4D86-988B-04EA72465E9A}">
      <dsp:nvSpPr>
        <dsp:cNvPr id="0" name=""/>
        <dsp:cNvSpPr/>
      </dsp:nvSpPr>
      <dsp:spPr>
        <a:xfrm rot="10800000">
          <a:off x="4441666" y="2518447"/>
          <a:ext cx="2146827" cy="2285361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Другие вопросы в области образования          187 609 тыс. руб.</a:t>
          </a:r>
          <a:endParaRPr lang="ru-RU" sz="1700" b="1" kern="1200" dirty="0">
            <a:solidFill>
              <a:schemeClr val="tx1"/>
            </a:solidFill>
          </a:endParaRPr>
        </a:p>
      </dsp:txBody>
      <dsp:txXfrm rot="10800000">
        <a:off x="4441666" y="2518447"/>
        <a:ext cx="1518036" cy="1615994"/>
      </dsp:txXfrm>
    </dsp:sp>
    <dsp:sp modelId="{108FBFC1-2DFD-4916-A3E7-EAA5D975757F}">
      <dsp:nvSpPr>
        <dsp:cNvPr id="0" name=""/>
        <dsp:cNvSpPr/>
      </dsp:nvSpPr>
      <dsp:spPr>
        <a:xfrm rot="16200000">
          <a:off x="2142904" y="2570648"/>
          <a:ext cx="2180959" cy="2180959"/>
        </a:xfrm>
        <a:prstGeom prst="pieWedge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Дополнительное образование детей                    182 109 тыс. руб.</a:t>
          </a:r>
          <a:endParaRPr lang="ru-RU" sz="1700" b="1" kern="1200" dirty="0">
            <a:solidFill>
              <a:schemeClr val="tx1"/>
            </a:solidFill>
          </a:endParaRPr>
        </a:p>
      </dsp:txBody>
      <dsp:txXfrm rot="5400000">
        <a:off x="2781692" y="2570648"/>
        <a:ext cx="1542171" cy="1542171"/>
      </dsp:txXfrm>
    </dsp:sp>
    <dsp:sp modelId="{F93EE0BF-6842-45F7-8102-F35BEE3E2818}">
      <dsp:nvSpPr>
        <dsp:cNvPr id="0" name=""/>
        <dsp:cNvSpPr/>
      </dsp:nvSpPr>
      <dsp:spPr>
        <a:xfrm>
          <a:off x="4094710" y="2232248"/>
          <a:ext cx="559042" cy="32421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E3F9A-78CF-40FA-A3BE-9AF888EA1DC7}">
      <dsp:nvSpPr>
        <dsp:cNvPr id="0" name=""/>
        <dsp:cNvSpPr/>
      </dsp:nvSpPr>
      <dsp:spPr>
        <a:xfrm rot="10800000">
          <a:off x="4094710" y="2484091"/>
          <a:ext cx="559042" cy="32421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6C5C9-C031-40C3-A5A1-52BE238F8449}">
      <dsp:nvSpPr>
        <dsp:cNvPr id="0" name=""/>
        <dsp:cNvSpPr/>
      </dsp:nvSpPr>
      <dsp:spPr>
        <a:xfrm rot="10800000">
          <a:off x="144038" y="8895"/>
          <a:ext cx="8568929" cy="1457104"/>
        </a:xfrm>
        <a:prstGeom prst="homePlate">
          <a:avLst/>
        </a:prstGeom>
        <a:solidFill>
          <a:srgbClr val="B8F6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5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Основное место занимают расходы  на обеспечение                                     деятельности 4-х домов культуры для 1 398 участников                                   творческих  </a:t>
          </a:r>
          <a:r>
            <a:rPr lang="ru-RU" sz="1800" b="1" kern="1200" dirty="0" smtClean="0">
              <a:solidFill>
                <a:schemeClr val="tx1"/>
              </a:solidFill>
            </a:rPr>
            <a:t>коллективов и на проведение  </a:t>
          </a:r>
          <a:r>
            <a:rPr lang="ru-RU" sz="1800" b="1" kern="1200" dirty="0" smtClean="0">
              <a:solidFill>
                <a:schemeClr val="tx1"/>
              </a:solidFill>
            </a:rPr>
            <a:t>200 мероприятий                                                                              с участием 75 000 зрителей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508314" y="8895"/>
        <a:ext cx="8204653" cy="1457104"/>
      </dsp:txXfrm>
    </dsp:sp>
    <dsp:sp modelId="{76059212-D122-4316-B800-8FD1E4EF81BC}">
      <dsp:nvSpPr>
        <dsp:cNvPr id="0" name=""/>
        <dsp:cNvSpPr/>
      </dsp:nvSpPr>
      <dsp:spPr>
        <a:xfrm>
          <a:off x="146" y="21022"/>
          <a:ext cx="1491514" cy="14729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B8F6E7"/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D4014-3129-48F7-974E-DF73FAA93D5C}">
      <dsp:nvSpPr>
        <dsp:cNvPr id="0" name=""/>
        <dsp:cNvSpPr/>
      </dsp:nvSpPr>
      <dsp:spPr>
        <a:xfrm rot="10800000">
          <a:off x="162463" y="1806034"/>
          <a:ext cx="8550504" cy="914956"/>
        </a:xfrm>
        <a:prstGeom prst="homePlate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5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Обеспечение деятельности  12 библиотек                                                                                    и городского  читального зала для 300 000 посетителей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391202" y="1806034"/>
        <a:ext cx="8321765" cy="914956"/>
      </dsp:txXfrm>
    </dsp:sp>
    <dsp:sp modelId="{5D2479B4-4B14-44F6-9B66-D5F14D335EAA}">
      <dsp:nvSpPr>
        <dsp:cNvPr id="0" name=""/>
        <dsp:cNvSpPr/>
      </dsp:nvSpPr>
      <dsp:spPr>
        <a:xfrm>
          <a:off x="0" y="1516812"/>
          <a:ext cx="1523327" cy="13175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FFFF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34C59-4870-4B3A-93AA-70EA9ACCFD56}">
      <dsp:nvSpPr>
        <dsp:cNvPr id="0" name=""/>
        <dsp:cNvSpPr/>
      </dsp:nvSpPr>
      <dsp:spPr>
        <a:xfrm rot="10800000">
          <a:off x="432066" y="3219578"/>
          <a:ext cx="8243299" cy="793040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5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Обеспечение деятельности 3-х учреждений                                               дополнительного образования в сфере культуры                                                                       и  искусства  </a:t>
          </a:r>
          <a:r>
            <a:rPr lang="ru-RU" sz="1800" b="1" kern="1200" dirty="0" smtClean="0">
              <a:solidFill>
                <a:schemeClr val="tx1"/>
              </a:solidFill>
            </a:rPr>
            <a:t>для </a:t>
          </a:r>
          <a:r>
            <a:rPr lang="ru-RU" sz="1800" b="1" kern="1200" dirty="0" smtClean="0">
              <a:solidFill>
                <a:schemeClr val="tx1"/>
              </a:solidFill>
            </a:rPr>
            <a:t>занятия 1 353 детей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630326" y="3219578"/>
        <a:ext cx="8045039" cy="793040"/>
      </dsp:txXfrm>
    </dsp:sp>
    <dsp:sp modelId="{D3FFAE92-A6F3-4B67-8FBF-01AFFB287EFA}">
      <dsp:nvSpPr>
        <dsp:cNvPr id="0" name=""/>
        <dsp:cNvSpPr/>
      </dsp:nvSpPr>
      <dsp:spPr>
        <a:xfrm>
          <a:off x="139396" y="2884963"/>
          <a:ext cx="1516787" cy="13127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92D050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85930-E8E1-471A-B1DF-91EDC4A37D6E}">
      <dsp:nvSpPr>
        <dsp:cNvPr id="0" name=""/>
        <dsp:cNvSpPr/>
      </dsp:nvSpPr>
      <dsp:spPr>
        <a:xfrm rot="10800000">
          <a:off x="648070" y="4455401"/>
          <a:ext cx="7992877" cy="877834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5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            Обеспечение деятельности                                                                            городского музея для 69 190 посетителей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867528" y="4455401"/>
        <a:ext cx="7773419" cy="877834"/>
      </dsp:txXfrm>
    </dsp:sp>
    <dsp:sp modelId="{548CC5AD-0C35-45F1-B255-2F21C7E8C66C}">
      <dsp:nvSpPr>
        <dsp:cNvPr id="0" name=""/>
        <dsp:cNvSpPr/>
      </dsp:nvSpPr>
      <dsp:spPr>
        <a:xfrm>
          <a:off x="157926" y="4192069"/>
          <a:ext cx="1440272" cy="132418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8BE4D-CECE-40F4-84EB-FB89DEEA6749}">
      <dsp:nvSpPr>
        <dsp:cNvPr id="0" name=""/>
        <dsp:cNvSpPr/>
      </dsp:nvSpPr>
      <dsp:spPr>
        <a:xfrm rot="5400000">
          <a:off x="4294545" y="-2189355"/>
          <a:ext cx="1833531" cy="62122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Предусмотрена компенсация в сумме                   13 405 тыс. руб. за предоставление льготных проездных билетов  для  4 210  школьников и студентов, 24 026 граждан льготной категории </a:t>
          </a:r>
          <a:endParaRPr lang="ru-RU" sz="1600" b="1" kern="1200" dirty="0">
            <a:solidFill>
              <a:schemeClr val="tx1"/>
            </a:solidFill>
          </a:endParaRPr>
        </a:p>
      </dsp:txBody>
      <dsp:txXfrm rot="-5400000">
        <a:off x="3140563" y="305589"/>
        <a:ext cx="4141494" cy="1222354"/>
      </dsp:txXfrm>
    </dsp:sp>
    <dsp:sp modelId="{04665A54-E99B-4095-95A6-5D9FE3CF9178}">
      <dsp:nvSpPr>
        <dsp:cNvPr id="0" name=""/>
        <dsp:cNvSpPr/>
      </dsp:nvSpPr>
      <dsp:spPr>
        <a:xfrm>
          <a:off x="6172119" y="820282"/>
          <a:ext cx="2145312" cy="1153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ED19E-CF2D-4B1F-931B-B4FE0004170D}">
      <dsp:nvSpPr>
        <dsp:cNvPr id="0" name=""/>
        <dsp:cNvSpPr/>
      </dsp:nvSpPr>
      <dsp:spPr>
        <a:xfrm rot="5400000">
          <a:off x="272129" y="-112503"/>
          <a:ext cx="1588338" cy="195927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13207" y="337688"/>
        <a:ext cx="1306182" cy="1058892"/>
      </dsp:txXfrm>
    </dsp:sp>
    <dsp:sp modelId="{23A26890-90FA-4213-B840-5E94FB00F347}">
      <dsp:nvSpPr>
        <dsp:cNvPr id="0" name=""/>
        <dsp:cNvSpPr/>
      </dsp:nvSpPr>
      <dsp:spPr>
        <a:xfrm rot="5400000">
          <a:off x="4440930" y="-446875"/>
          <a:ext cx="1593625" cy="599298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lumMod val="75000"/>
              <a:alpha val="6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Запланированы расходы в сумме </a:t>
          </a:r>
          <a:r>
            <a:rPr lang="ru-RU" sz="1600" b="1" kern="1200" dirty="0" smtClean="0">
              <a:solidFill>
                <a:schemeClr val="tx1"/>
              </a:solidFill>
            </a:rPr>
            <a:t>                40 </a:t>
          </a:r>
          <a:r>
            <a:rPr lang="ru-RU" sz="1600" b="1" kern="1200" dirty="0" smtClean="0">
              <a:solidFill>
                <a:schemeClr val="tx1"/>
              </a:solidFill>
            </a:rPr>
            <a:t>453 тыс. руб. на содержание 157 детей в семье опекуна и приемной семье</a:t>
          </a:r>
          <a:endParaRPr lang="ru-RU" sz="1600" b="1" kern="1200" dirty="0">
            <a:solidFill>
              <a:schemeClr val="tx1"/>
            </a:solidFill>
          </a:endParaRPr>
        </a:p>
      </dsp:txBody>
      <dsp:txXfrm rot="-5400000">
        <a:off x="3240080" y="2018410"/>
        <a:ext cx="3995325" cy="1062417"/>
      </dsp:txXfrm>
    </dsp:sp>
    <dsp:sp modelId="{453ED7C5-D145-4EEE-B521-C39075650CD1}">
      <dsp:nvSpPr>
        <dsp:cNvPr id="0" name=""/>
        <dsp:cNvSpPr/>
      </dsp:nvSpPr>
      <dsp:spPr>
        <a:xfrm>
          <a:off x="1098404" y="1585011"/>
          <a:ext cx="2076109" cy="1153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2B5DA-39C0-434E-8806-EA93EADC4DDA}">
      <dsp:nvSpPr>
        <dsp:cNvPr id="0" name=""/>
        <dsp:cNvSpPr/>
      </dsp:nvSpPr>
      <dsp:spPr>
        <a:xfrm rot="5400000">
          <a:off x="281095" y="1492829"/>
          <a:ext cx="1634109" cy="215406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80130" y="2025157"/>
        <a:ext cx="1436041" cy="1089406"/>
      </dsp:txXfrm>
    </dsp:sp>
    <dsp:sp modelId="{012B3FF0-3480-4C15-96FD-63BDE018E092}">
      <dsp:nvSpPr>
        <dsp:cNvPr id="0" name=""/>
        <dsp:cNvSpPr/>
      </dsp:nvSpPr>
      <dsp:spPr>
        <a:xfrm rot="5400000">
          <a:off x="4437180" y="1232687"/>
          <a:ext cx="1777745" cy="58995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Планируются расходы в сумме </a:t>
          </a:r>
          <a:r>
            <a:rPr lang="ru-RU" sz="1600" b="1" kern="1200" dirty="0" smtClean="0">
              <a:solidFill>
                <a:schemeClr val="tx1"/>
              </a:solidFill>
            </a:rPr>
            <a:t>                   55 </a:t>
          </a:r>
          <a:r>
            <a:rPr lang="ru-RU" sz="1600" b="1" kern="1200" dirty="0" smtClean="0">
              <a:solidFill>
                <a:schemeClr val="tx1"/>
              </a:solidFill>
            </a:rPr>
            <a:t>048 </a:t>
          </a:r>
          <a:r>
            <a:rPr lang="ru-RU" sz="1600" b="1" kern="1200" dirty="0" smtClean="0">
              <a:solidFill>
                <a:schemeClr val="tx1"/>
              </a:solidFill>
            </a:rPr>
            <a:t>тыс</a:t>
          </a:r>
          <a:r>
            <a:rPr lang="ru-RU" sz="1600" b="1" kern="1200" dirty="0" smtClean="0">
              <a:solidFill>
                <a:schemeClr val="tx1"/>
              </a:solidFill>
            </a:rPr>
            <a:t>. руб. для компенсации части родительской платы за присмотр и уход            </a:t>
          </a:r>
          <a:r>
            <a:rPr lang="ru-RU" sz="1600" b="1" kern="1200" dirty="0" smtClean="0">
              <a:solidFill>
                <a:schemeClr val="tx1"/>
              </a:solidFill>
            </a:rPr>
            <a:t>в </a:t>
          </a:r>
          <a:r>
            <a:rPr lang="ru-RU" sz="1600" b="1" kern="1200" dirty="0" smtClean="0">
              <a:solidFill>
                <a:schemeClr val="tx1"/>
              </a:solidFill>
            </a:rPr>
            <a:t>детских дошкольных  учреждениях </a:t>
          </a:r>
          <a:r>
            <a:rPr lang="ru-RU" sz="1600" b="1" kern="1200" dirty="0" smtClean="0">
              <a:solidFill>
                <a:schemeClr val="tx1"/>
              </a:solidFill>
            </a:rPr>
            <a:t> за    6 359 детьми</a:t>
          </a:r>
          <a:endParaRPr lang="ru-RU" sz="1600" b="1" kern="1200" dirty="0">
            <a:solidFill>
              <a:schemeClr val="tx1"/>
            </a:solidFill>
          </a:endParaRPr>
        </a:p>
      </dsp:txBody>
      <dsp:txXfrm rot="-5400000">
        <a:off x="3359531" y="3589888"/>
        <a:ext cx="3933043" cy="1185163"/>
      </dsp:txXfrm>
    </dsp:sp>
    <dsp:sp modelId="{08290B98-D211-4542-8461-00C7603C9D60}">
      <dsp:nvSpPr>
        <dsp:cNvPr id="0" name=""/>
        <dsp:cNvSpPr/>
      </dsp:nvSpPr>
      <dsp:spPr>
        <a:xfrm>
          <a:off x="6172119" y="3240358"/>
          <a:ext cx="2145312" cy="1153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46B62-FBDD-43D0-BA53-A2C417EF6459}">
      <dsp:nvSpPr>
        <dsp:cNvPr id="0" name=""/>
        <dsp:cNvSpPr/>
      </dsp:nvSpPr>
      <dsp:spPr>
        <a:xfrm rot="5400000">
          <a:off x="319661" y="3192454"/>
          <a:ext cx="1645893" cy="211188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FF99"/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38646" y="3699765"/>
        <a:ext cx="1407922" cy="10972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E3495-DD28-4AA0-83C4-BE11AA9DC44F}">
      <dsp:nvSpPr>
        <dsp:cNvPr id="0" name=""/>
        <dsp:cNvSpPr/>
      </dsp:nvSpPr>
      <dsp:spPr>
        <a:xfrm>
          <a:off x="0" y="0"/>
          <a:ext cx="2778099" cy="504056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                                                Предусмотрена закупка 15 троллейбусов (большого класса) 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0" y="2016224"/>
        <a:ext cx="2778099" cy="2016224"/>
      </dsp:txXfrm>
    </dsp:sp>
    <dsp:sp modelId="{F6AC76D7-D14D-4C5B-B82D-6D091051A32E}">
      <dsp:nvSpPr>
        <dsp:cNvPr id="0" name=""/>
        <dsp:cNvSpPr/>
      </dsp:nvSpPr>
      <dsp:spPr>
        <a:xfrm>
          <a:off x="275232" y="207279"/>
          <a:ext cx="2314257" cy="216493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DC1A5-56DC-4587-92A8-099C87EBBC3B}">
      <dsp:nvSpPr>
        <dsp:cNvPr id="0" name=""/>
        <dsp:cNvSpPr/>
      </dsp:nvSpPr>
      <dsp:spPr>
        <a:xfrm>
          <a:off x="2880313" y="0"/>
          <a:ext cx="2778099" cy="504056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C000"/>
              </a:solidFill>
            </a:rPr>
            <a:t>  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FFC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Запланировано приобретение в лизинг вакуумной дорожно-уборочной машины КО–326 на шасси КАМАЗ                       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880313" y="2016224"/>
        <a:ext cx="2778099" cy="2016224"/>
      </dsp:txXfrm>
    </dsp:sp>
    <dsp:sp modelId="{43A5D4E1-EACD-460F-9E89-F1653E575F18}">
      <dsp:nvSpPr>
        <dsp:cNvPr id="0" name=""/>
        <dsp:cNvSpPr/>
      </dsp:nvSpPr>
      <dsp:spPr>
        <a:xfrm>
          <a:off x="3024341" y="144016"/>
          <a:ext cx="2440665" cy="22833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2FB1F-56BD-46E6-9105-D7AAFA857773}">
      <dsp:nvSpPr>
        <dsp:cNvPr id="0" name=""/>
        <dsp:cNvSpPr/>
      </dsp:nvSpPr>
      <dsp:spPr>
        <a:xfrm>
          <a:off x="5726456" y="0"/>
          <a:ext cx="2778099" cy="504056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                                               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Предусмотрены средства на формирование земельных участков, государственная собственность на которые не разграничена                               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726456" y="2016224"/>
        <a:ext cx="2778099" cy="2016224"/>
      </dsp:txXfrm>
    </dsp:sp>
    <dsp:sp modelId="{9B593FF4-9E94-4482-B154-B084E18D890A}">
      <dsp:nvSpPr>
        <dsp:cNvPr id="0" name=""/>
        <dsp:cNvSpPr/>
      </dsp:nvSpPr>
      <dsp:spPr>
        <a:xfrm>
          <a:off x="5979461" y="144016"/>
          <a:ext cx="2268518" cy="218111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58F04-117B-49E0-B60E-E23169A57B14}">
      <dsp:nvSpPr>
        <dsp:cNvPr id="0" name=""/>
        <dsp:cNvSpPr/>
      </dsp:nvSpPr>
      <dsp:spPr>
        <a:xfrm>
          <a:off x="608747" y="4933377"/>
          <a:ext cx="7168133" cy="10718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CCCE4-7922-4021-81E4-AFDFDD8551CD}">
      <dsp:nvSpPr>
        <dsp:cNvPr id="0" name=""/>
        <dsp:cNvSpPr/>
      </dsp:nvSpPr>
      <dsp:spPr>
        <a:xfrm>
          <a:off x="-5637534" y="-830304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15AE0-9E31-4C70-8C78-E90765F65917}">
      <dsp:nvSpPr>
        <dsp:cNvPr id="0" name=""/>
        <dsp:cNvSpPr/>
      </dsp:nvSpPr>
      <dsp:spPr>
        <a:xfrm>
          <a:off x="903115" y="83766"/>
          <a:ext cx="7728920" cy="121638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298" tIns="45720" rIns="45720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 2024-2025 годах предусмотрена реконструкция сетей водоотведения по ул. Кирова в общей сумме 150 000,0 </a:t>
          </a:r>
          <a:r>
            <a:rPr lang="ru-RU" sz="1800" b="1" kern="1200" dirty="0" smtClean="0">
              <a:solidFill>
                <a:schemeClr val="tx1"/>
              </a:solidFill>
            </a:rPr>
            <a:t>тыс</a:t>
          </a:r>
          <a:r>
            <a:rPr lang="ru-RU" sz="1800" b="1" kern="1200" dirty="0" smtClean="0">
              <a:solidFill>
                <a:schemeClr val="tx1"/>
              </a:solidFill>
            </a:rPr>
            <a:t>. руб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03115" y="83766"/>
        <a:ext cx="7728920" cy="1216388"/>
      </dsp:txXfrm>
    </dsp:sp>
    <dsp:sp modelId="{7D5CAD8A-ECFD-4586-840D-657063FC1440}">
      <dsp:nvSpPr>
        <dsp:cNvPr id="0" name=""/>
        <dsp:cNvSpPr/>
      </dsp:nvSpPr>
      <dsp:spPr>
        <a:xfrm>
          <a:off x="-61644" y="54458"/>
          <a:ext cx="1562603" cy="15726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AE585-EF44-4A29-9CBB-CF06E7A95A2E}">
      <dsp:nvSpPr>
        <dsp:cNvPr id="0" name=""/>
        <dsp:cNvSpPr/>
      </dsp:nvSpPr>
      <dsp:spPr>
        <a:xfrm>
          <a:off x="1220980" y="1491593"/>
          <a:ext cx="7432044" cy="105831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298" tIns="45720" rIns="45720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Строительство сетей водоотведения для 314 земельных </a:t>
          </a:r>
          <a:r>
            <a:rPr lang="ru-RU" sz="1800" b="1" kern="1200" dirty="0" smtClean="0">
              <a:solidFill>
                <a:schemeClr val="tx1"/>
              </a:solidFill>
            </a:rPr>
            <a:t>участков </a:t>
          </a:r>
          <a:r>
            <a:rPr lang="ru-RU" sz="1800" b="1" kern="1200" dirty="0" smtClean="0">
              <a:solidFill>
                <a:schemeClr val="tx1"/>
              </a:solidFill>
            </a:rPr>
            <a:t>под индивидуальное жилищное строительство многодетным  семьям в общей сумме 37 545,1 тыс. 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1220980" y="1491593"/>
        <a:ext cx="7432044" cy="1058314"/>
      </dsp:txXfrm>
    </dsp:sp>
    <dsp:sp modelId="{6064AB92-89F6-480F-A387-74811F9C2CD5}">
      <dsp:nvSpPr>
        <dsp:cNvPr id="0" name=""/>
        <dsp:cNvSpPr/>
      </dsp:nvSpPr>
      <dsp:spPr>
        <a:xfrm>
          <a:off x="489162" y="1279388"/>
          <a:ext cx="1547266" cy="14001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F61DF-842B-48DD-A60C-C7CAD5226A11}">
      <dsp:nvSpPr>
        <dsp:cNvPr id="0" name=""/>
        <dsp:cNvSpPr/>
      </dsp:nvSpPr>
      <dsp:spPr>
        <a:xfrm>
          <a:off x="1215858" y="2672616"/>
          <a:ext cx="7429935" cy="1051227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298" tIns="45720" rIns="45720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Модернизация систем коммунальной инфраструктуры в общей сумме 202 991,0 тыс. руб. , в том числе  капитальный ремонт тепловых сетей отопления Ковров-8 от котельной 183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215858" y="2672616"/>
        <a:ext cx="7429935" cy="1051227"/>
      </dsp:txXfrm>
    </dsp:sp>
    <dsp:sp modelId="{BFB235CB-4906-4CEE-A0F9-8AF3450CD7B0}">
      <dsp:nvSpPr>
        <dsp:cNvPr id="0" name=""/>
        <dsp:cNvSpPr/>
      </dsp:nvSpPr>
      <dsp:spPr>
        <a:xfrm>
          <a:off x="296716" y="2364869"/>
          <a:ext cx="1575178" cy="150681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BD93C-4A8C-433F-A91E-F0E8A8B0C811}">
      <dsp:nvSpPr>
        <dsp:cNvPr id="0" name=""/>
        <dsp:cNvSpPr/>
      </dsp:nvSpPr>
      <dsp:spPr>
        <a:xfrm>
          <a:off x="729398" y="3812468"/>
          <a:ext cx="7964281" cy="113648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298" tIns="45720" rIns="45720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Планируется </a:t>
          </a:r>
          <a:r>
            <a:rPr lang="ru-RU" sz="1800" b="1" kern="1200" smtClean="0">
              <a:solidFill>
                <a:schemeClr val="tx1"/>
              </a:solidFill>
            </a:rPr>
            <a:t>завершить благоустройство </a:t>
          </a:r>
          <a:r>
            <a:rPr lang="ru-RU" sz="1800" b="1" kern="1200" dirty="0" smtClean="0">
              <a:solidFill>
                <a:schemeClr val="tx1"/>
              </a:solidFill>
            </a:rPr>
            <a:t>сквера по ул. Комсомольской , сквера «Культура», расположенного рядом с ДК «Родина»,                               сквера по ул. З. Космодемьянской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729398" y="3812468"/>
        <a:ext cx="7964281" cy="1136486"/>
      </dsp:txXfrm>
    </dsp:sp>
    <dsp:sp modelId="{7DB12815-43BF-44E5-8448-C912FD1A8104}">
      <dsp:nvSpPr>
        <dsp:cNvPr id="0" name=""/>
        <dsp:cNvSpPr/>
      </dsp:nvSpPr>
      <dsp:spPr>
        <a:xfrm>
          <a:off x="20630" y="3775232"/>
          <a:ext cx="1419211" cy="13373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0.36522</cdr:x>
      <cdr:y>0</cdr:y>
    </cdr:from>
    <cdr:to>
      <cdr:x>0.52781</cdr:x>
      <cdr:y>0.2008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0"/>
          <a:ext cx="1346448" cy="986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Arial" pitchFamily="34" charset="0"/>
              <a:cs typeface="Arial" pitchFamily="34" charset="0"/>
            </a:rPr>
            <a:t>255 635</a:t>
          </a:r>
          <a:endParaRPr lang="ru-RU" sz="18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0.52174</cdr:x>
      <cdr:y>0</cdr:y>
    </cdr:from>
    <cdr:to>
      <cdr:x>0.68434</cdr:x>
      <cdr:y>0.18614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0" y="0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Arial" pitchFamily="34" charset="0"/>
              <a:cs typeface="Arial" pitchFamily="34" charset="0"/>
            </a:rPr>
            <a:t>257 016</a:t>
          </a:r>
          <a:endParaRPr lang="ru-RU" sz="18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0.08657</cdr:x>
      <cdr:y>0.39369</cdr:y>
    </cdr:from>
    <cdr:to>
      <cdr:x>0.23657</cdr:x>
      <cdr:y>0.61869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7720" y="15999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198 640,0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0.41805</cdr:x>
      <cdr:y>0.42524</cdr:y>
    </cdr:from>
    <cdr:to>
      <cdr:x>0.56805</cdr:x>
      <cdr:y>0.65024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48424" y="1728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0.41805</cdr:x>
      <cdr:y>0.42524</cdr:y>
    </cdr:from>
    <cdr:to>
      <cdr:x>0.56805</cdr:x>
      <cdr:y>0.65024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48424" y="1728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0.32203</cdr:x>
      <cdr:y>0.42085</cdr:y>
    </cdr:from>
    <cdr:to>
      <cdr:x>0.47203</cdr:x>
      <cdr:y>0.64585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36304" y="1412776"/>
          <a:ext cx="1274541" cy="755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237 122,0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0.19492</cdr:x>
      <cdr:y>0.20634</cdr:y>
    </cdr:from>
    <cdr:to>
      <cdr:x>0.34492</cdr:x>
      <cdr:y>0.43134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692696"/>
          <a:ext cx="1274542" cy="755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20 419,0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0.33051</cdr:x>
      <cdr:y>0.20634</cdr:y>
    </cdr:from>
    <cdr:to>
      <cdr:x>0.48051</cdr:x>
      <cdr:y>0.43134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08312" y="692696"/>
          <a:ext cx="1274541" cy="755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27 508,0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0.38981</cdr:x>
      <cdr:y>0.43975</cdr:y>
    </cdr:from>
    <cdr:to>
      <cdr:x>0.53981</cdr:x>
      <cdr:y>0.66475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6264" y="1787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165 163,0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0.07087</cdr:x>
      <cdr:y>0.31572</cdr:y>
    </cdr:from>
    <cdr:to>
      <cdr:x>0.22087</cdr:x>
      <cdr:y>0.54072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" y="12830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49770,0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0.18469</cdr:x>
      <cdr:y>0.10638</cdr:y>
    </cdr:from>
    <cdr:to>
      <cdr:x>0.33469</cdr:x>
      <cdr:y>0.33138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80120" y="360040"/>
          <a:ext cx="877242" cy="761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20 419,0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0.36938</cdr:x>
      <cdr:y>0.12766</cdr:y>
    </cdr:from>
    <cdr:to>
      <cdr:x>0.51938</cdr:x>
      <cdr:y>0.35266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74671" y="404470"/>
          <a:ext cx="842494" cy="712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18 229,0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0.29531</cdr:x>
      <cdr:y>0.53333</cdr:y>
    </cdr:from>
    <cdr:to>
      <cdr:x>0.5</cdr:x>
      <cdr:y>0.75656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75874" y="1728192"/>
          <a:ext cx="884366" cy="723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44 180,0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0.14175</cdr:x>
      <cdr:y>0.33333</cdr:y>
    </cdr:from>
    <cdr:to>
      <cdr:x>0.35</cdr:x>
      <cdr:y>0.54393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2420" y="1080120"/>
          <a:ext cx="899748" cy="682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20 419,0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0.38981</cdr:x>
      <cdr:y>0.37209</cdr:y>
    </cdr:from>
    <cdr:to>
      <cdr:x>0.53981</cdr:x>
      <cdr:y>0.59709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76264" y="15121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0.37799</cdr:x>
      <cdr:y>0.23034</cdr:y>
    </cdr:from>
    <cdr:to>
      <cdr:x>0.52799</cdr:x>
      <cdr:y>0.45534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04256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0.51667</cdr:x>
      <cdr:y>0.26667</cdr:y>
    </cdr:from>
    <cdr:to>
      <cdr:x>0.69029</cdr:x>
      <cdr:y>0.50939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32248" y="864096"/>
          <a:ext cx="750142" cy="786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17 813,0</a:t>
          </a:r>
          <a:endParaRPr lang="ru-RU" sz="18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0.81319</cdr:x>
      <cdr:y>0.04208</cdr:y>
    </cdr:from>
    <cdr:to>
      <cdr:x>0.95273</cdr:x>
      <cdr:y>0.20646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28592" y="2340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0.84232</cdr:x>
      <cdr:y>0.04208</cdr:y>
    </cdr:from>
    <cdr:to>
      <cdr:x>0.98186</cdr:x>
      <cdr:y>0.20646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19464" y="2340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dirty="0" smtClean="0"/>
            <a:t>%</a:t>
          </a:r>
          <a:endParaRPr lang="ru-RU" sz="36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0.25781</cdr:x>
      <cdr:y>0.05634</cdr:y>
    </cdr:from>
    <cdr:to>
      <cdr:x>0.35781</cdr:x>
      <cdr:y>0.23662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7422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0.32675</cdr:x>
      <cdr:y>0.19617</cdr:y>
    </cdr:from>
    <cdr:to>
      <cdr:x>0.42675</cdr:x>
      <cdr:y>0.37645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87824" y="995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0.14237</cdr:x>
      <cdr:y>0.11461</cdr:y>
    </cdr:from>
    <cdr:to>
      <cdr:x>0.35918</cdr:x>
      <cdr:y>0.25754</cdr:y>
    </cdr:to>
    <cdr:sp macro="" textlink="">
      <cdr:nvSpPr>
        <cdr:cNvPr id="4" name="Выгнутая вверх стрелка 3"/>
        <cdr:cNvSpPr/>
      </cdr:nvSpPr>
      <cdr:spPr>
        <a:xfrm xmlns:a="http://schemas.openxmlformats.org/drawingml/2006/main" rot="1017559">
          <a:off x="1301844" y="614315"/>
          <a:ext cx="1982462" cy="766105"/>
        </a:xfrm>
        <a:prstGeom xmlns:a="http://schemas.openxmlformats.org/drawingml/2006/main" prst="curvedDownArrow">
          <a:avLst>
            <a:gd name="adj1" fmla="val 12639"/>
            <a:gd name="adj2" fmla="val 53794"/>
            <a:gd name="adj3" fmla="val 2500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0.17539</cdr:x>
      <cdr:y>0.15663</cdr:y>
    </cdr:from>
    <cdr:to>
      <cdr:x>0.31297</cdr:x>
      <cdr:y>0.2598</cdr:y>
    </cdr:to>
    <cdr:sp macro="" textlink="">
      <cdr:nvSpPr>
        <cdr:cNvPr id="5" name="TextBox 4"/>
        <cdr:cNvSpPr txBox="1"/>
      </cdr:nvSpPr>
      <cdr:spPr>
        <a:xfrm xmlns:a="http://schemas.openxmlformats.org/drawingml/2006/main" rot="1684395">
          <a:off x="1603779" y="839548"/>
          <a:ext cx="1258032" cy="553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- 232 434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0.12459</cdr:x>
      <cdr:y>0.083</cdr:y>
    </cdr:from>
    <cdr:to>
      <cdr:x>0.53516</cdr:x>
      <cdr:y>0.31529</cdr:y>
    </cdr:to>
    <cdr:sp macro="" textlink="">
      <cdr:nvSpPr>
        <cdr:cNvPr id="7" name="Выгнутая вверх стрелка 6"/>
        <cdr:cNvSpPr/>
      </cdr:nvSpPr>
      <cdr:spPr>
        <a:xfrm xmlns:a="http://schemas.openxmlformats.org/drawingml/2006/main" rot="859076">
          <a:off x="1139259" y="444881"/>
          <a:ext cx="3754252" cy="1245099"/>
        </a:xfrm>
        <a:prstGeom xmlns:a="http://schemas.openxmlformats.org/drawingml/2006/main" prst="curvedDownArrow">
          <a:avLst>
            <a:gd name="adj1" fmla="val 25322"/>
            <a:gd name="adj2" fmla="val 69053"/>
            <a:gd name="adj3" fmla="val 3268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0.30278</cdr:x>
      <cdr:y>0.19047</cdr:y>
    </cdr:from>
    <cdr:to>
      <cdr:x>0.4972</cdr:x>
      <cdr:y>0.28734</cdr:y>
    </cdr:to>
    <cdr:sp macro="" textlink="">
      <cdr:nvSpPr>
        <cdr:cNvPr id="8" name="TextBox 7"/>
        <cdr:cNvSpPr txBox="1"/>
      </cdr:nvSpPr>
      <cdr:spPr>
        <a:xfrm xmlns:a="http://schemas.openxmlformats.org/drawingml/2006/main" rot="1995128">
          <a:off x="2768613" y="1020956"/>
          <a:ext cx="1777777" cy="519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- 408 307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0.11353</cdr:x>
      <cdr:y>0.00676</cdr:y>
    </cdr:from>
    <cdr:to>
      <cdr:x>0.72155</cdr:x>
      <cdr:y>0.34591</cdr:y>
    </cdr:to>
    <cdr:sp macro="" textlink="">
      <cdr:nvSpPr>
        <cdr:cNvPr id="9" name="Выгнутая вверх стрелка 8"/>
        <cdr:cNvSpPr/>
      </cdr:nvSpPr>
      <cdr:spPr>
        <a:xfrm xmlns:a="http://schemas.openxmlformats.org/drawingml/2006/main" rot="480145">
          <a:off x="1038155" y="36214"/>
          <a:ext cx="5559661" cy="1817891"/>
        </a:xfrm>
        <a:prstGeom xmlns:a="http://schemas.openxmlformats.org/drawingml/2006/main" prst="curvedDownArrow">
          <a:avLst>
            <a:gd name="adj1" fmla="val 23607"/>
            <a:gd name="adj2" fmla="val 49109"/>
            <a:gd name="adj3" fmla="val 2611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0.44712</cdr:x>
      <cdr:y>0.10916</cdr:y>
    </cdr:from>
    <cdr:to>
      <cdr:x>0.65808</cdr:x>
      <cdr:y>0.17528</cdr:y>
    </cdr:to>
    <cdr:sp macro="" textlink="">
      <cdr:nvSpPr>
        <cdr:cNvPr id="10" name="TextBox 9"/>
        <cdr:cNvSpPr txBox="1"/>
      </cdr:nvSpPr>
      <cdr:spPr>
        <a:xfrm xmlns:a="http://schemas.openxmlformats.org/drawingml/2006/main" rot="1603793">
          <a:off x="4088502" y="585130"/>
          <a:ext cx="1929001" cy="354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-210 620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0.05128</cdr:x>
      <cdr:y>0.04762</cdr:y>
    </cdr:from>
    <cdr:to>
      <cdr:x>0.17949</cdr:x>
      <cdr:y>0.12698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8" y="243460"/>
          <a:ext cx="1080144" cy="4057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2 728 302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0.22222</cdr:x>
      <cdr:y>0.06102</cdr:y>
    </cdr:from>
    <cdr:to>
      <cdr:x>0.39316</cdr:x>
      <cdr:y>0.14553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72208" y="311974"/>
          <a:ext cx="1440158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2 495 868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0.36752</cdr:x>
      <cdr:y>0.15493</cdr:y>
    </cdr:from>
    <cdr:to>
      <cdr:x>0.5641</cdr:x>
      <cdr:y>0.23944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96344" y="792088"/>
          <a:ext cx="1656174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2 087 561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D3FD35-12D3-471C-A5C6-ED77606FFEFE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9BBFB0-3DA4-47CA-A0F5-8606765D5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84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2175B-08FD-4629-AF25-B5F1814ED6D7}" type="datetime1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19.12.2023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Экономическое совещание 2013 год </a:t>
            </a:r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6F8C7-7EF5-415C-B729-8A66B6E08AB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61BB41D-07CB-47E3-B616-014727A3A33D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233ED18-9A79-4698-8FB7-3E417003201F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8E3B552-8FEF-4B0B-A817-8FF2C39F4879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3FE137E-2A11-4F5F-85FE-BF0CE4BE9E57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D09EC02-937C-43F8-9088-5A6123593061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3F318ABE-285C-49F1-BD49-F276378B089E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2687074F-AE38-4BAD-AE1E-1217FA27A710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9024A55-49DA-4483-A78E-F33555D4BCB2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2">
                <a:lumMod val="90000"/>
              </a:schemeClr>
            </a:gs>
            <a:gs pos="1000">
              <a:schemeClr val="bg2">
                <a:lumMod val="90000"/>
              </a:schemeClr>
            </a:gs>
            <a:gs pos="19000">
              <a:schemeClr val="accent1">
                <a:tint val="44500"/>
                <a:satMod val="160000"/>
                <a:lumMod val="92000"/>
                <a:lumOff val="8000"/>
                <a:alpha val="99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9.emf"/><Relationship Id="rId4" Type="http://schemas.openxmlformats.org/officeDocument/2006/relationships/oleObject" Target="../embeddings/Microsoft_Excel_97-2003_Worksheet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oleObject" Target="../embeddings/Microsoft_Excel_97-2003_Worksheet2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35.emf"/><Relationship Id="rId4" Type="http://schemas.openxmlformats.org/officeDocument/2006/relationships/oleObject" Target="../embeddings/Microsoft_Excel_97-2003_Worksheet3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36.emf"/><Relationship Id="rId4" Type="http://schemas.openxmlformats.org/officeDocument/2006/relationships/oleObject" Target="../embeddings/Microsoft_Excel_97-2003_Worksheet4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image" Target="../media/image40.emf"/><Relationship Id="rId4" Type="http://schemas.openxmlformats.org/officeDocument/2006/relationships/oleObject" Target="../embeddings/Microsoft_Excel_97-2003_Worksheet5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8.xls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7.xls"/><Relationship Id="rId11" Type="http://schemas.openxmlformats.org/officeDocument/2006/relationships/image" Target="../media/image23.png"/><Relationship Id="rId5" Type="http://schemas.openxmlformats.org/officeDocument/2006/relationships/image" Target="../media/image43.emf"/><Relationship Id="rId10" Type="http://schemas.openxmlformats.org/officeDocument/2006/relationships/image" Target="../media/image46.png"/><Relationship Id="rId4" Type="http://schemas.openxmlformats.org/officeDocument/2006/relationships/oleObject" Target="../embeddings/Microsoft_Excel_97-2003_Worksheet6.xls"/><Relationship Id="rId9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1.xls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Excel_97-2003_Worksheet10.xls"/><Relationship Id="rId5" Type="http://schemas.openxmlformats.org/officeDocument/2006/relationships/image" Target="../media/image47.emf"/><Relationship Id="rId10" Type="http://schemas.openxmlformats.org/officeDocument/2006/relationships/image" Target="../media/image23.png"/><Relationship Id="rId4" Type="http://schemas.openxmlformats.org/officeDocument/2006/relationships/oleObject" Target="../embeddings/Microsoft_Excel_97-2003_Worksheet9.xls"/><Relationship Id="rId9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png"/><Relationship Id="rId5" Type="http://schemas.openxmlformats.org/officeDocument/2006/relationships/image" Target="../media/image50.emf"/><Relationship Id="rId4" Type="http://schemas.openxmlformats.org/officeDocument/2006/relationships/oleObject" Target="../embeddings/Microsoft_Excel_97-2003_Worksheet12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png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Excel_97-2003_Worksheet13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5" Type="http://schemas.openxmlformats.org/officeDocument/2006/relationships/image" Target="../media/image61.emf"/><Relationship Id="rId4" Type="http://schemas.openxmlformats.org/officeDocument/2006/relationships/oleObject" Target="../embeddings/Microsoft_Excel_97-2003_Worksheet14.xls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oleObject" Target="../embeddings/Microsoft_Excel_97-2003_Worksheet15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jpeg"/><Relationship Id="rId5" Type="http://schemas.openxmlformats.org/officeDocument/2006/relationships/image" Target="../media/image72.emf"/><Relationship Id="rId4" Type="http://schemas.openxmlformats.org/officeDocument/2006/relationships/oleObject" Target="../embeddings/Microsoft_Excel_97-2003_Worksheet16.xls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jpeg"/><Relationship Id="rId5" Type="http://schemas.openxmlformats.org/officeDocument/2006/relationships/image" Target="../media/image76.emf"/><Relationship Id="rId4" Type="http://schemas.openxmlformats.org/officeDocument/2006/relationships/oleObject" Target="../embeddings/Microsoft_Excel_97-2003_Worksheet17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3.png"/><Relationship Id="rId5" Type="http://schemas.openxmlformats.org/officeDocument/2006/relationships/image" Target="../media/image78.emf"/><Relationship Id="rId4" Type="http://schemas.openxmlformats.org/officeDocument/2006/relationships/oleObject" Target="../embeddings/Microsoft_Excel_97-2003_Worksheet18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3.png"/><Relationship Id="rId5" Type="http://schemas.openxmlformats.org/officeDocument/2006/relationships/image" Target="../media/image83.emf"/><Relationship Id="rId4" Type="http://schemas.openxmlformats.org/officeDocument/2006/relationships/oleObject" Target="../embeddings/Microsoft_Excel_97-2003_Worksheet19.xls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chart" Target="../charts/char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oleObject" Target="../embeddings/Microsoft_Excel_97-2003_Worksheet20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chart" Target="../charts/char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59832" y="620688"/>
            <a:ext cx="6121400" cy="5472583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БРОШЮРА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«БЮДЖЕТ ДЛЯ ГРАЖДАН»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по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проекту</a:t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бюджета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города </a:t>
            </a:r>
            <a:r>
              <a:rPr lang="ru-RU" sz="3600" cap="all" dirty="0" err="1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на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2024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год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и на плановый период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2025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и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2026 годов</a:t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ru-RU" sz="3600" cap="all" dirty="0">
              <a:ln w="0"/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060847"/>
            <a:ext cx="2592287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ОСНОВНЫЕ ХАРАКТЕРИСТИКИ </a:t>
            </a:r>
          </a:p>
          <a:p>
            <a:r>
              <a:rPr lang="ru-RU" sz="2400" b="1" dirty="0">
                <a:cs typeface="Times New Roman" pitchFamily="18" charset="0"/>
              </a:rPr>
              <a:t>ГОРОДСКОГО БЮДЖЕТА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2024-2026 </a:t>
            </a:r>
            <a:r>
              <a:rPr lang="ru-RU" sz="2400" b="1" dirty="0" smtClean="0">
                <a:cs typeface="Times New Roman" pitchFamily="18" charset="0"/>
              </a:rPr>
              <a:t>ГОДЫ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36868" name="TextBox 13"/>
          <p:cNvSpPr txBox="1">
            <a:spLocks noChangeArrowheads="1"/>
          </p:cNvSpPr>
          <p:nvPr/>
        </p:nvSpPr>
        <p:spPr bwMode="auto">
          <a:xfrm>
            <a:off x="7772152" y="1015206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03791"/>
              </p:ext>
            </p:extLst>
          </p:nvPr>
        </p:nvGraphicFramePr>
        <p:xfrm>
          <a:off x="107504" y="1494036"/>
          <a:ext cx="9011740" cy="5247333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2160240"/>
                <a:gridCol w="2016224"/>
                <a:gridCol w="2448272"/>
                <a:gridCol w="2387004"/>
              </a:tblGrid>
              <a:tr h="17049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Показатель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</a:rPr>
                        <a:t>2024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</a:rPr>
                        <a:t>2025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</a:rPr>
                        <a:t>2026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2422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Доходы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4 195 462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3 905 068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r>
                        <a:rPr lang="ru-RU" sz="1600" baseline="0" dirty="0" smtClean="0"/>
                        <a:t> 807 246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541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Расходы</a:t>
                      </a:r>
                      <a:r>
                        <a:rPr lang="ru-RU" sz="1800" baseline="0" dirty="0" smtClean="0"/>
                        <a:t>- всего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4 275 462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3 968 668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r>
                        <a:rPr lang="ru-RU" sz="1600" baseline="0" dirty="0" smtClean="0"/>
                        <a:t> 807 246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0616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том числе</a:t>
                      </a:r>
                      <a:r>
                        <a:rPr lang="ru-RU" sz="1800" baseline="0" dirty="0" smtClean="0"/>
                        <a:t> условно утверждаемые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48 938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97 888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5782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Профицит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(+)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-80 000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-63 600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4001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132" y="476672"/>
            <a:ext cx="786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Основные приоритеты бюджетной политики г. </a:t>
            </a:r>
            <a:r>
              <a:rPr lang="ru-RU" b="1" dirty="0" err="1" smtClean="0"/>
              <a:t>Коврова</a:t>
            </a:r>
            <a:r>
              <a:rPr lang="ru-RU" b="1" dirty="0" smtClean="0"/>
              <a:t> на 2024-2026 годы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00921905"/>
              </p:ext>
            </p:extLst>
          </p:nvPr>
        </p:nvGraphicFramePr>
        <p:xfrm>
          <a:off x="628431" y="1052736"/>
          <a:ext cx="8352928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089" y="2924944"/>
            <a:ext cx="76184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683"/>
            <a:ext cx="856109" cy="95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136" y="908720"/>
            <a:ext cx="3090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0022"/>
                </a:solidFill>
              </a:rPr>
              <a:t>Доходы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городского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бюджета</a:t>
            </a:r>
            <a:endParaRPr lang="ru-RU" sz="4400" b="1" dirty="0">
              <a:solidFill>
                <a:srgbClr val="000022"/>
              </a:solidFill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9" y="3284984"/>
            <a:ext cx="607709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720" y="937642"/>
            <a:ext cx="2232248" cy="1348755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Отчисления от акцизов на нефтепродук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ты 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-39216" y="2271936"/>
            <a:ext cx="2592287" cy="2232248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9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Налог, уплачиваемый в связи с применением упрощенной системы налогообложения по нормативу 19,8 %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5856050" y="2705943"/>
            <a:ext cx="3059782" cy="1823467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Налог, взимаемый в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связи с применением патентной системы налогообложения, по нормативу 100 %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2949575" y="2163924"/>
            <a:ext cx="2785403" cy="1698183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dirty="0" smtClean="0">
                <a:solidFill>
                  <a:schemeClr val="tx1"/>
                </a:solidFill>
              </a:rPr>
              <a:t>Налог на добычу полезных ископаемых по нормативу 100 %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202864" y="4770760"/>
            <a:ext cx="8712968" cy="2088232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Государственная пошлина по делам, рассматриваемым судами общей юрисдикции, мировыми судьями, за выдачу разрешения на распространение наружной рекламы, за выдачу специального разрешения на движение по автомобильным дорогам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транспортных средств, осуществляющих перевозки опасных, тяжеловесных и(или) крупногабаритных грузов по нормативу 100 %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576" y="0"/>
            <a:ext cx="9144000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ФЕДЕРАЛЬНЫЕ 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НАЛОГИ И СБОРЫ, НАЛОГИ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ПРЕДУСМОТРЕННЫЕ </a:t>
            </a:r>
            <a:endParaRPr lang="ru-RU" sz="20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СПЕЦИАЛЬНЫМИ НАЛОГОВЫМИ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РЕЖИМАМИ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949575" y="3717032"/>
            <a:ext cx="2535620" cy="1249875"/>
          </a:xfrm>
          <a:prstGeom prst="flowChartPunchedTape">
            <a:avLst/>
          </a:prstGeom>
          <a:solidFill>
            <a:srgbClr val="FFCCCC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Транспортный налог с физических лиц по нормативу 50 %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9" y="148478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2857500" y="795770"/>
            <a:ext cx="2594035" cy="1476166"/>
          </a:xfrm>
          <a:prstGeom prst="flowChartPunchedTape">
            <a:avLst/>
          </a:prstGeom>
          <a:solidFill>
            <a:srgbClr val="FFCCCC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Налог на доходы физических лиц по нормативу 20,0 %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039"/>
            <a:ext cx="874262" cy="97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перфолента 16"/>
          <p:cNvSpPr/>
          <p:nvPr/>
        </p:nvSpPr>
        <p:spPr>
          <a:xfrm>
            <a:off x="5353656" y="687760"/>
            <a:ext cx="3597076" cy="1476164"/>
          </a:xfrm>
          <a:prstGeom prst="flowChartPunchedTape">
            <a:avLst/>
          </a:prstGeom>
          <a:solidFill>
            <a:srgbClr val="FFCCCC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Дополнительный норматив отчислений от НДФЛ 2,04% по решению СНД г. </a:t>
            </a:r>
            <a:r>
              <a:rPr lang="ru-RU" sz="1400" dirty="0" err="1" smtClean="0">
                <a:solidFill>
                  <a:schemeClr val="tx1"/>
                </a:solidFill>
                <a:cs typeface="Times New Roman" pitchFamily="18" charset="0"/>
              </a:rPr>
              <a:t>Коврова</a:t>
            </a: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                от 25.10.2023 № 230 взамен расчетного размера дотаций 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714356"/>
          <a:ext cx="8358246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CCC"/>
          </a:solidFill>
          <a:ln w="63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endParaRPr lang="ru-RU" sz="3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>
              <a:defRPr/>
            </a:pPr>
            <a:r>
              <a:rPr lang="ru-RU" sz="3600" b="1" dirty="0" smtClean="0">
                <a:ln w="50800"/>
                <a:solidFill>
                  <a:schemeClr val="tx1"/>
                </a:solidFill>
              </a:rPr>
              <a:t>МЕСТНЫЕ </a:t>
            </a:r>
            <a:r>
              <a:rPr lang="ru-RU" sz="3600" b="1" dirty="0">
                <a:ln w="50800"/>
                <a:solidFill>
                  <a:schemeClr val="tx1"/>
                </a:solidFill>
              </a:rPr>
              <a:t>НАЛОГИ И СБОРЫ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17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-327387"/>
            <a:ext cx="9144000" cy="1200329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cs typeface="Times New Roman" pitchFamily="18" charset="0"/>
              </a:rPr>
              <a:t>НЕНАЛОГОВЫЕ </a:t>
            </a:r>
            <a:r>
              <a:rPr lang="ru-RU" sz="3600" b="1" dirty="0">
                <a:cs typeface="Times New Roman" pitchFamily="18" charset="0"/>
              </a:rPr>
              <a:t>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1268760"/>
            <a:ext cx="9036496" cy="165618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Доходы, получаемые в виде арендной платы за земельные участки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 государственная собственность на которые не разграничена и которые расположены в границах городского округа, а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также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средства от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продажи права на заключение договоров аренды указанных земельных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участков,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3356992"/>
            <a:ext cx="9036496" cy="136815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городского округа (за исключение земельных участков муниципальных автономных учреждений),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301208"/>
            <a:ext cx="8964488" cy="108012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от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продажи земельных участков, государственная собственность на которые не разграничена и которые расположены в границах городского округа,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05473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26638"/>
            <a:ext cx="9144000" cy="1200329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cs typeface="Times New Roman" pitchFamily="18" charset="0"/>
              </a:rPr>
              <a:t>НЕНАЛОГОВЫЕ </a:t>
            </a:r>
            <a:r>
              <a:rPr lang="ru-RU" sz="3600" b="1" dirty="0">
                <a:cs typeface="Times New Roman" pitchFamily="18" charset="0"/>
              </a:rPr>
              <a:t>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1268760"/>
            <a:ext cx="9036496" cy="136815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бюджетных и автономных учреждений),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2852936"/>
            <a:ext cx="9036496" cy="208823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Плата, поступившая в рамках договора за предоставление права                   на размещение и эксплуатацию </a:t>
            </a:r>
            <a:r>
              <a:rPr lang="ru-RU" sz="2000" dirty="0" err="1" smtClean="0">
                <a:solidFill>
                  <a:schemeClr val="tx1"/>
                </a:solidFill>
                <a:cs typeface="Times New Roman" pitchFamily="18" charset="0"/>
              </a:rPr>
              <a:t>нестанционного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301208"/>
            <a:ext cx="8964488" cy="1224136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от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реализации иного имущества, находящегося в собственности городского округа (за исключением имущества бюджетных и автономных учреждений, а также имущества муниципальных унитарных предприятий, в том числе казенных),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" y="9031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0" y="764704"/>
            <a:ext cx="9036496" cy="93610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 округом,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1916832"/>
            <a:ext cx="9036496" cy="108012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принадлежащих городскому округу,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4365104"/>
            <a:ext cx="9036496" cy="64807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Плата за негативное воздействие на окружающую среду по нормативу 100%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0" y="5373216"/>
            <a:ext cx="9036496" cy="432048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Штрафы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0" y="6093296"/>
            <a:ext cx="9036496" cy="76470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неналоговые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3356992"/>
            <a:ext cx="9036496" cy="72008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Доходы от оказания платных услуг муниципальными казенными учреждениями по нормативу 100 %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" y="-35536"/>
            <a:ext cx="611062" cy="68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ДОХОДЫ БЮДЖЕТА </a:t>
            </a:r>
          </a:p>
          <a:p>
            <a:r>
              <a:rPr lang="ru-RU" sz="2400" b="1" dirty="0">
                <a:cs typeface="Times New Roman" pitchFamily="18" charset="0"/>
              </a:rPr>
              <a:t>ГОРОДА КОВРОВА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2022-2026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sp>
        <p:nvSpPr>
          <p:cNvPr id="41988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701242"/>
              </p:ext>
            </p:extLst>
          </p:nvPr>
        </p:nvGraphicFramePr>
        <p:xfrm>
          <a:off x="1" y="1196753"/>
          <a:ext cx="9144001" cy="5904654"/>
        </p:xfrm>
        <a:graphic>
          <a:graphicData uri="http://schemas.openxmlformats.org/drawingml/2006/table">
            <a:tbl>
              <a:tblPr firstRow="1" lastRow="1" bandRow="1">
                <a:tableStyleId>{93296810-A885-4BE3-A3E7-6D5BEEA58F35}</a:tableStyleId>
              </a:tblPr>
              <a:tblGrid>
                <a:gridCol w="2643174"/>
                <a:gridCol w="1214446"/>
                <a:gridCol w="1214446"/>
                <a:gridCol w="1357322"/>
                <a:gridCol w="1285884"/>
                <a:gridCol w="1428729"/>
              </a:tblGrid>
              <a:tr h="6800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Показатель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2022год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, отчет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2023 год, оценка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Прогноз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80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2026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Доходы, всего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4 801 430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4 254 080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4 195 462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3 905 068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3 807 246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1 415 175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543 990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699 594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1 817 507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1 930 305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2 973 823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2 486 181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2 370 538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962 231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1 751 611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7841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Дотации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412 432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223 909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125 330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125 330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125 330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Темпы прироста доходов к предыдущему году, 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-11,4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 том числе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-16,4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-17,2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-10,7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Дотации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-45,7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915">
                <a:tc gridSpan="6"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591675" y="4067175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6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3"/>
          <p:cNvSpPr>
            <a:spLocks noGrp="1"/>
          </p:cNvSpPr>
          <p:nvPr/>
        </p:nvSpPr>
        <p:spPr>
          <a:xfrm>
            <a:off x="0" y="116632"/>
            <a:ext cx="9144000" cy="1643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96336" y="126876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-11460" y="166994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ДОХОДЫ БЮДЖЕТА ГОРОДА КОВРОВА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2023-2026 ГОДЫ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857356" y="1772816"/>
            <a:ext cx="1285884" cy="15121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286380" y="1772816"/>
            <a:ext cx="1285884" cy="11561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187624" y="2996952"/>
            <a:ext cx="1026922" cy="717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214414" y="4941168"/>
            <a:ext cx="1053330" cy="6309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3000364" y="4725144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3000364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3000364" y="2996952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4643438" y="4725144"/>
            <a:ext cx="928694" cy="7755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4643438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4714876" y="3068960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1187624" y="5517232"/>
            <a:ext cx="1026922" cy="5549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2915816" y="5589240"/>
            <a:ext cx="10846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4714876" y="5445224"/>
            <a:ext cx="85725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3249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477045"/>
              </p:ext>
            </p:extLst>
          </p:nvPr>
        </p:nvGraphicFramePr>
        <p:xfrm>
          <a:off x="557785" y="765008"/>
          <a:ext cx="8293662" cy="6092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1" name="Лист" r:id="rId4" imgW="8210522" imgH="4171823" progId="Excel.Sheet.8">
                  <p:embed/>
                </p:oleObj>
              </mc:Choice>
              <mc:Fallback>
                <p:oleObj name="Лист" r:id="rId4" imgW="8210522" imgH="4171823" progId="Excel.Sheet.8">
                  <p:embed/>
                  <p:pic>
                    <p:nvPicPr>
                      <p:cNvPr id="0" name="Диаграмма 16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785" y="765008"/>
                        <a:ext cx="8293662" cy="60929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1763688" y="2492896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286380" y="1453426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cs typeface="Times New Roman" pitchFamily="18" charset="0"/>
              </a:rPr>
              <a:t>3 807 246</a:t>
            </a:r>
            <a:endParaRPr lang="ru-RU" sz="1600" b="1" dirty="0"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913223" y="5550188"/>
            <a:ext cx="739751" cy="288032"/>
          </a:xfrm>
          <a:prstGeom prst="rightArrow">
            <a:avLst>
              <a:gd name="adj1" fmla="val 50000"/>
              <a:gd name="adj2" fmla="val 46693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-98 579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485999">
            <a:off x="1885319" y="4308945"/>
            <a:ext cx="944527" cy="459224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-115 643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864821" y="2831776"/>
            <a:ext cx="814055" cy="453208"/>
          </a:xfrm>
          <a:prstGeom prst="rightArrow">
            <a:avLst>
              <a:gd name="adj1" fmla="val 37083"/>
              <a:gd name="adj2" fmla="val 61575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+2 105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656281">
            <a:off x="1728822" y="2081923"/>
            <a:ext cx="964280" cy="384686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+153 499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3545047" y="5589240"/>
            <a:ext cx="624954" cy="332294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400786">
            <a:off x="3289208" y="4434359"/>
            <a:ext cx="989604" cy="287303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-408 307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515826">
            <a:off x="3343120" y="3151611"/>
            <a:ext cx="789633" cy="417801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+6 484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889683">
            <a:off x="3327508" y="2310750"/>
            <a:ext cx="978039" cy="4362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+111 429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5052867" y="5606115"/>
            <a:ext cx="676274" cy="315419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4518158" y="4658856"/>
            <a:ext cx="1030676" cy="360040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-210 620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648255">
            <a:off x="4986037" y="3533423"/>
            <a:ext cx="809934" cy="3489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+6 473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трелка вправо 42"/>
          <p:cNvSpPr/>
          <p:nvPr/>
        </p:nvSpPr>
        <p:spPr>
          <a:xfrm rot="905848">
            <a:off x="4727370" y="2684913"/>
            <a:ext cx="1048337" cy="360040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+106 325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437" name="Picture 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0560" cy="100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0556" y="5877273"/>
            <a:ext cx="1805900" cy="938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 2024 г. расчетный размер дотации заменен дополнительным нормативом отчислений от НДФЛ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124448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99792" y="188640"/>
            <a:ext cx="5038725" cy="10795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Содержание: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2098836"/>
            <a:ext cx="7669981" cy="4876800"/>
          </a:xfrm>
        </p:spPr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§"/>
            </a:pPr>
            <a:r>
              <a:rPr lang="ru-RU" sz="2800" dirty="0" smtClean="0"/>
              <a:t>Вводная часть …………………………….……….……………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Основные  характеристики бюджета </a:t>
            </a:r>
            <a:r>
              <a:rPr lang="ru-RU" sz="2800" dirty="0" err="1" smtClean="0"/>
              <a:t>г.Коврова</a:t>
            </a:r>
            <a:r>
              <a:rPr lang="ru-RU" sz="2800" dirty="0" smtClean="0"/>
              <a:t> на 2024 год и на плановый период 2025 и 2026 годов…………………………………………………..…….......... 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Доходы городского бюджета на 2024 год и на плановый период 2025 и 2026 годов ..……….……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Расходы городского бюджета на 2024 год и на плановый период 2025 и 2026 годов ……….……..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Межбюджетные отношения ..……………..…….…….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455"/>
            <a:ext cx="1369004" cy="152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2" name="TextBox 18"/>
          <p:cNvSpPr txBox="1">
            <a:spLocks noChangeArrowheads="1"/>
          </p:cNvSpPr>
          <p:nvPr/>
        </p:nvSpPr>
        <p:spPr bwMode="auto">
          <a:xfrm>
            <a:off x="107504" y="52307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ОБЪЕМ И СТРУКТУРА НАЛОГОВЫХ ДОХОДОВ </a:t>
            </a:r>
          </a:p>
          <a:p>
            <a:r>
              <a:rPr lang="ru-RU" sz="2000" b="1" dirty="0">
                <a:cs typeface="Times New Roman" pitchFamily="18" charset="0"/>
              </a:rPr>
              <a:t>НА </a:t>
            </a:r>
            <a:r>
              <a:rPr lang="ru-RU" sz="2000" b="1" dirty="0" smtClean="0">
                <a:cs typeface="Times New Roman" pitchFamily="18" charset="0"/>
              </a:rPr>
              <a:t>2023 – 2026 </a:t>
            </a:r>
            <a:r>
              <a:rPr lang="ru-RU" sz="20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2050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267775"/>
              </p:ext>
            </p:extLst>
          </p:nvPr>
        </p:nvGraphicFramePr>
        <p:xfrm>
          <a:off x="26166" y="1556792"/>
          <a:ext cx="878205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" name="Лист" r:id="rId4" imgW="8562944" imgH="1876500" progId="Excel.Sheet.8">
                  <p:embed/>
                </p:oleObj>
              </mc:Choice>
              <mc:Fallback>
                <p:oleObj name="Лист" r:id="rId4" imgW="8562944" imgH="1876500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6" y="1556792"/>
                        <a:ext cx="8782050" cy="4775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467544" y="2384884"/>
            <a:ext cx="158417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cs typeface="Times New Roman" pitchFamily="18" charset="0"/>
              </a:rPr>
              <a:t>1 317 087</a:t>
            </a:r>
          </a:p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3923928" y="1836761"/>
            <a:ext cx="18002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cs typeface="Times New Roman" pitchFamily="18" charset="0"/>
              </a:rPr>
              <a:t>1 688 340</a:t>
            </a:r>
          </a:p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2699792" y="2060848"/>
            <a:ext cx="18002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cs typeface="Times New Roman" pitchFamily="18" charset="0"/>
              </a:rPr>
              <a:t>1 582 015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1763688" y="2276872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cs typeface="Times New Roman" pitchFamily="18" charset="0"/>
              </a:rPr>
              <a:t>1 470 586</a:t>
            </a:r>
          </a:p>
          <a:p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7643813" y="100012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тыс. руб.</a:t>
            </a:r>
          </a:p>
        </p:txBody>
      </p:sp>
      <p:pic>
        <p:nvPicPr>
          <p:cNvPr id="2233" name="Picture 1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2" y="269296"/>
            <a:ext cx="986418" cy="110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3419872" y="1256551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1285875" y="280447"/>
            <a:ext cx="7534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ИСТОЧНИКИ ФОРМИРОВАНИЯ ДОРОЖНОГО ФОНДА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0447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619672" y="838454"/>
            <a:ext cx="1512168" cy="4180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2024</a:t>
            </a:r>
            <a:r>
              <a:rPr lang="ru-RU" b="1" dirty="0" smtClean="0">
                <a:solidFill>
                  <a:schemeClr val="tx1"/>
                </a:solidFill>
              </a:rPr>
              <a:t> год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7125" y="1396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27972" y="838455"/>
            <a:ext cx="1584176" cy="418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2025 год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04247" y="865932"/>
            <a:ext cx="1440161" cy="390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2026 год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5567" y="1435189"/>
            <a:ext cx="2658814" cy="910038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181 778 тыс. руб. Дорожный фонд ,            </a:t>
            </a:r>
            <a:r>
              <a:rPr lang="ru-RU" sz="2000" dirty="0" smtClean="0">
                <a:solidFill>
                  <a:schemeClr val="tx1"/>
                </a:solidFill>
              </a:rPr>
              <a:t>в том числе: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7932" y="1427548"/>
            <a:ext cx="2400720" cy="91334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247 552 тыс. руб. Дорожный фонд,             </a:t>
            </a:r>
            <a:r>
              <a:rPr lang="ru-RU" sz="2000" dirty="0" smtClean="0">
                <a:solidFill>
                  <a:schemeClr val="tx1"/>
                </a:solidFill>
              </a:rPr>
              <a:t>в том числе: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8628" y="1441494"/>
            <a:ext cx="2421844" cy="885613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182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067 тыс. руб. Дорожный фонд,           </a:t>
            </a:r>
            <a:r>
              <a:rPr lang="ru-RU" sz="2000" dirty="0" smtClean="0">
                <a:solidFill>
                  <a:schemeClr val="tx1"/>
                </a:solidFill>
              </a:rPr>
              <a:t>в том числе: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2063498" y="2120674"/>
            <a:ext cx="362952" cy="871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85812" y="2873772"/>
            <a:ext cx="2569805" cy="864096"/>
          </a:xfrm>
          <a:prstGeom prst="round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23 836 тыс. руб.                               </a:t>
            </a:r>
            <a:r>
              <a:rPr lang="ru-RU" dirty="0" smtClean="0">
                <a:solidFill>
                  <a:schemeClr val="tx1"/>
                </a:solidFill>
              </a:rPr>
              <a:t>Акцизы на нефтепродукты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72322" y="2899172"/>
            <a:ext cx="2304255" cy="864096"/>
          </a:xfrm>
          <a:prstGeom prst="round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24 768 тыс. руб. </a:t>
            </a:r>
            <a:r>
              <a:rPr lang="ru-RU" dirty="0" smtClean="0">
                <a:solidFill>
                  <a:schemeClr val="tx1"/>
                </a:solidFill>
              </a:rPr>
              <a:t>Акцизы на нефтепродукты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12270" y="2958542"/>
            <a:ext cx="2363700" cy="804726"/>
          </a:xfrm>
          <a:prstGeom prst="round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25 596 тыс. руб. </a:t>
            </a:r>
            <a:r>
              <a:rPr lang="ru-RU" dirty="0" smtClean="0">
                <a:solidFill>
                  <a:schemeClr val="tx1"/>
                </a:solidFill>
              </a:rPr>
              <a:t>Акцизы на нефтепродукты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35" y="2327107"/>
            <a:ext cx="1006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33" y="2327107"/>
            <a:ext cx="1006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Левая фигурная скобка 23"/>
          <p:cNvSpPr/>
          <p:nvPr/>
        </p:nvSpPr>
        <p:spPr>
          <a:xfrm>
            <a:off x="285750" y="2687340"/>
            <a:ext cx="648073" cy="3816424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1707" y="4185084"/>
            <a:ext cx="2632422" cy="864096"/>
          </a:xfrm>
          <a:prstGeom prst="roundRect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73 117 тыс. руб. </a:t>
            </a:r>
            <a:r>
              <a:rPr lang="ru-RU" dirty="0" smtClean="0">
                <a:solidFill>
                  <a:schemeClr val="tx1"/>
                </a:solidFill>
              </a:rPr>
              <a:t>Транспортный </a:t>
            </a:r>
            <a:r>
              <a:rPr lang="ru-RU" dirty="0" smtClean="0">
                <a:solidFill>
                  <a:schemeClr val="tx1"/>
                </a:solidFill>
              </a:rPr>
              <a:t>налог            </a:t>
            </a:r>
            <a:r>
              <a:rPr lang="ru-RU" dirty="0" smtClean="0">
                <a:solidFill>
                  <a:schemeClr val="tx1"/>
                </a:solidFill>
              </a:rPr>
              <a:t>с физических лиц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850533" y="4185084"/>
            <a:ext cx="2318119" cy="864096"/>
          </a:xfrm>
          <a:prstGeom prst="roundRect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73 959 тыс. руб. </a:t>
            </a:r>
            <a:r>
              <a:rPr lang="ru-RU" dirty="0" smtClean="0">
                <a:solidFill>
                  <a:schemeClr val="tx1"/>
                </a:solidFill>
              </a:rPr>
              <a:t>Транспортный налог с физических лиц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88" y="2606712"/>
            <a:ext cx="78581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6601069" y="4185084"/>
            <a:ext cx="2344131" cy="864840"/>
          </a:xfrm>
          <a:prstGeom prst="roundRect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74 646 тыс. руб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tx1"/>
                </a:solidFill>
              </a:rPr>
              <a:t>Транспортный налог с физических лиц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93" y="2556209"/>
            <a:ext cx="78581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853133" y="5301208"/>
            <a:ext cx="2422723" cy="1005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84 825 тыс. руб</a:t>
            </a:r>
            <a:r>
              <a:rPr lang="ru-RU" dirty="0" smtClean="0">
                <a:solidFill>
                  <a:schemeClr val="tx1"/>
                </a:solidFill>
              </a:rPr>
              <a:t>. Субсидии бюджетам городских округов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35674" y="5373216"/>
            <a:ext cx="2347835" cy="933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148 825 тыс. руб. </a:t>
            </a:r>
            <a:r>
              <a:rPr lang="ru-RU" dirty="0" smtClean="0">
                <a:solidFill>
                  <a:schemeClr val="tx1"/>
                </a:solidFill>
              </a:rPr>
              <a:t>Субсидии бюджетам городских округов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643041" y="5373216"/>
            <a:ext cx="2302159" cy="933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81 825 тыс. руб. </a:t>
            </a:r>
            <a:r>
              <a:rPr lang="ru-RU" dirty="0" smtClean="0">
                <a:solidFill>
                  <a:schemeClr val="tx1"/>
                </a:solidFill>
              </a:rPr>
              <a:t>Субсидии бюджетам городских округов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643063" y="357188"/>
            <a:ext cx="5929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НАЛОГИ НА ИМУЩЕСТВО</a:t>
            </a:r>
          </a:p>
        </p:txBody>
      </p:sp>
      <p:sp>
        <p:nvSpPr>
          <p:cNvPr id="3077" name="TextBox 15"/>
          <p:cNvSpPr txBox="1">
            <a:spLocks noChangeArrowheads="1"/>
          </p:cNvSpPr>
          <p:nvPr/>
        </p:nvSpPr>
        <p:spPr bwMode="auto">
          <a:xfrm>
            <a:off x="7215188" y="1124744"/>
            <a:ext cx="150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3093" name="TextBox 1"/>
          <p:cNvSpPr txBox="1">
            <a:spLocks noChangeArrowheads="1"/>
          </p:cNvSpPr>
          <p:nvPr/>
        </p:nvSpPr>
        <p:spPr bwMode="auto">
          <a:xfrm>
            <a:off x="3347864" y="4005064"/>
            <a:ext cx="86409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4" name="TextBox 1"/>
          <p:cNvSpPr txBox="1">
            <a:spLocks noChangeArrowheads="1"/>
          </p:cNvSpPr>
          <p:nvPr/>
        </p:nvSpPr>
        <p:spPr bwMode="auto">
          <a:xfrm>
            <a:off x="4788024" y="3933056"/>
            <a:ext cx="8640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5" name="TextBox 1"/>
          <p:cNvSpPr txBox="1">
            <a:spLocks noChangeArrowheads="1"/>
          </p:cNvSpPr>
          <p:nvPr/>
        </p:nvSpPr>
        <p:spPr bwMode="auto">
          <a:xfrm>
            <a:off x="4788024" y="5445224"/>
            <a:ext cx="85610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6" name="TextBox 1"/>
          <p:cNvSpPr txBox="1">
            <a:spLocks noChangeArrowheads="1"/>
          </p:cNvSpPr>
          <p:nvPr/>
        </p:nvSpPr>
        <p:spPr bwMode="auto">
          <a:xfrm>
            <a:off x="3275856" y="5445224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076056" y="4000504"/>
            <a:ext cx="496075" cy="868656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563888" y="3717032"/>
            <a:ext cx="436607" cy="1426457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98375483"/>
              </p:ext>
            </p:extLst>
          </p:nvPr>
        </p:nvGraphicFramePr>
        <p:xfrm>
          <a:off x="395536" y="1268760"/>
          <a:ext cx="8280920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42885" y="126876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247 691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1037" y="1340768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252 273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964"/>
            <a:ext cx="795758" cy="88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928813" y="214313"/>
            <a:ext cx="50403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Анализ поступления неналоговых доходов</a:t>
            </a:r>
          </a:p>
        </p:txBody>
      </p:sp>
      <p:graphicFrame>
        <p:nvGraphicFramePr>
          <p:cNvPr id="4098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5010"/>
              </p:ext>
            </p:extLst>
          </p:nvPr>
        </p:nvGraphicFramePr>
        <p:xfrm>
          <a:off x="45640" y="1988840"/>
          <a:ext cx="9044383" cy="389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" name="Лист" r:id="rId4" imgW="8477223" imgH="3924294" progId="Excel.Sheet.8">
                  <p:embed/>
                </p:oleObj>
              </mc:Choice>
              <mc:Fallback>
                <p:oleObj name="Лист" r:id="rId4" imgW="8477223" imgH="3924294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" y="1988840"/>
                        <a:ext cx="9044383" cy="38977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775848" y="4426565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226 903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115616" y="6021288"/>
            <a:ext cx="1008112" cy="432048"/>
          </a:xfrm>
          <a:prstGeom prst="rightArrow">
            <a:avLst>
              <a:gd name="adj1" fmla="val 50000"/>
              <a:gd name="adj2" fmla="val 59161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-2 105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7143750" y="1196752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4714873" y="3562647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229 008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5" name="TextBox 14"/>
          <p:cNvSpPr txBox="1">
            <a:spLocks noChangeArrowheads="1"/>
          </p:cNvSpPr>
          <p:nvPr/>
        </p:nvSpPr>
        <p:spPr bwMode="auto">
          <a:xfrm>
            <a:off x="4448969" y="2780928"/>
            <a:ext cx="1440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235 492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523386" y="1988840"/>
            <a:ext cx="1571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241 965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555776" y="6021288"/>
            <a:ext cx="1008112" cy="432048"/>
          </a:xfrm>
          <a:prstGeom prst="rightArrow">
            <a:avLst>
              <a:gd name="adj1" fmla="val 50000"/>
              <a:gd name="adj2" fmla="val 44187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+6 484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067944" y="6021288"/>
            <a:ext cx="1152128" cy="432048"/>
          </a:xfrm>
          <a:prstGeom prst="rightArrow">
            <a:avLst>
              <a:gd name="adj1" fmla="val 50000"/>
              <a:gd name="adj2" fmla="val 53725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+6 473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V="1">
            <a:off x="3979529" y="3659833"/>
            <a:ext cx="1878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4280" name="Picture 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" y="80740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611559" y="307627"/>
            <a:ext cx="87849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БЕЗВОЗМЕЗДНЫЕ </a:t>
            </a:r>
            <a:r>
              <a:rPr lang="ru-RU" sz="2000" b="1" dirty="0" smtClean="0">
                <a:cs typeface="Times New Roman" pitchFamily="18" charset="0"/>
              </a:rPr>
              <a:t>ПОСТУПЛЕНИЯ ОТ ДРУГИХ БЮДЖЕТОВ БЮДЖЕТНОЙ СИСТЕМЫ РФ </a:t>
            </a:r>
            <a:endParaRPr lang="ru-RU" sz="2000" b="1" dirty="0">
              <a:cs typeface="Times New Roman" pitchFamily="18" charset="0"/>
            </a:endParaRPr>
          </a:p>
          <a:p>
            <a:r>
              <a:rPr lang="ru-RU" sz="2000" b="1" dirty="0">
                <a:cs typeface="Times New Roman" pitchFamily="18" charset="0"/>
              </a:rPr>
              <a:t>В   </a:t>
            </a:r>
            <a:r>
              <a:rPr lang="ru-RU" sz="2000" b="1" dirty="0" smtClean="0">
                <a:cs typeface="Times New Roman" pitchFamily="18" charset="0"/>
              </a:rPr>
              <a:t>2023-2026   </a:t>
            </a:r>
            <a:r>
              <a:rPr lang="ru-RU" sz="2000" b="1" dirty="0">
                <a:cs typeface="Times New Roman" pitchFamily="18" charset="0"/>
              </a:rPr>
              <a:t>ГОДАХ</a:t>
            </a:r>
          </a:p>
          <a:p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512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54738"/>
              </p:ext>
            </p:extLst>
          </p:nvPr>
        </p:nvGraphicFramePr>
        <p:xfrm>
          <a:off x="-30162" y="1484784"/>
          <a:ext cx="9174162" cy="502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" name="Лист" r:id="rId4" imgW="9229818" imgH="2686109" progId="Excel.Sheet.8">
                  <p:embed/>
                </p:oleObj>
              </mc:Choice>
              <mc:Fallback>
                <p:oleObj name="Лист" r:id="rId4" imgW="9229818" imgH="2686109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162" y="1484784"/>
                        <a:ext cx="9174162" cy="50276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611560" y="1772816"/>
            <a:ext cx="18722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2 728 302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5126" name="TextBox 14"/>
          <p:cNvSpPr txBox="1">
            <a:spLocks noChangeArrowheads="1"/>
          </p:cNvSpPr>
          <p:nvPr/>
        </p:nvSpPr>
        <p:spPr bwMode="auto">
          <a:xfrm>
            <a:off x="7143750" y="1412776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5127" name="TextBox 15"/>
          <p:cNvSpPr txBox="1">
            <a:spLocks noChangeArrowheads="1"/>
          </p:cNvSpPr>
          <p:nvPr/>
        </p:nvSpPr>
        <p:spPr bwMode="auto">
          <a:xfrm>
            <a:off x="3419872" y="2364849"/>
            <a:ext cx="1440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2 087 561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5128" name="TextBox 16"/>
          <p:cNvSpPr txBox="1">
            <a:spLocks noChangeArrowheads="1"/>
          </p:cNvSpPr>
          <p:nvPr/>
        </p:nvSpPr>
        <p:spPr bwMode="auto">
          <a:xfrm rot="10800000" flipV="1">
            <a:off x="2065412" y="1992062"/>
            <a:ext cx="1584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2 495 868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9099" y="257304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1 876 941</a:t>
            </a:r>
            <a:endParaRPr lang="ru-RU" sz="2000" b="1" dirty="0"/>
          </a:p>
        </p:txBody>
      </p:sp>
      <p:pic>
        <p:nvPicPr>
          <p:cNvPr id="5303" name="Picture 1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7" y="23491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Расходы городского бюджета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5"/>
            <a:ext cx="446449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3426" name="Picture 2" descr="http://altai-info.com/uploads/posts/2018-09/1536223453_coins-economy-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104456" cy="29523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48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2143125" y="116633"/>
            <a:ext cx="5214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СТРУКТУРА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В </a:t>
            </a:r>
            <a:r>
              <a:rPr lang="ru-RU" sz="2400" b="1" dirty="0" smtClean="0">
                <a:cs typeface="Times New Roman" pitchFamily="18" charset="0"/>
              </a:rPr>
              <a:t>2023-2026 </a:t>
            </a:r>
            <a:r>
              <a:rPr lang="ru-RU" sz="2400" b="1" dirty="0">
                <a:cs typeface="Times New Roman" pitchFamily="18" charset="0"/>
              </a:rPr>
              <a:t>ГОДАХ</a:t>
            </a:r>
          </a:p>
        </p:txBody>
      </p:sp>
      <p:graphicFrame>
        <p:nvGraphicFramePr>
          <p:cNvPr id="7170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635032"/>
              </p:ext>
            </p:extLst>
          </p:nvPr>
        </p:nvGraphicFramePr>
        <p:xfrm>
          <a:off x="61580" y="1395413"/>
          <a:ext cx="8797925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" name="Лист" r:id="rId4" imgW="9496520" imgH="2914743" progId="Excel.Sheet.8">
                  <p:embed/>
                </p:oleObj>
              </mc:Choice>
              <mc:Fallback>
                <p:oleObj name="Лист" r:id="rId4" imgW="9496520" imgH="2914743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80" y="1395413"/>
                        <a:ext cx="8797925" cy="443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4460543" y="5515617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2026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3221559" y="5515618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2025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1925092" y="5515619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2024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647555" y="5529807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2023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 rot="16200000">
            <a:off x="3635896" y="3041462"/>
            <a:ext cx="2160240" cy="6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3 709 358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78" name="TextBox 1"/>
          <p:cNvSpPr txBox="1">
            <a:spLocks noChangeArrowheads="1"/>
          </p:cNvSpPr>
          <p:nvPr/>
        </p:nvSpPr>
        <p:spPr bwMode="auto">
          <a:xfrm rot="16200000">
            <a:off x="2379526" y="3115468"/>
            <a:ext cx="22322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3 919 730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79" name="TextBox 1"/>
          <p:cNvSpPr txBox="1">
            <a:spLocks noChangeArrowheads="1"/>
          </p:cNvSpPr>
          <p:nvPr/>
        </p:nvSpPr>
        <p:spPr bwMode="auto">
          <a:xfrm rot="16200000">
            <a:off x="1002546" y="2816434"/>
            <a:ext cx="2520280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4 275 462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80" name="TextBox 1"/>
          <p:cNvSpPr txBox="1">
            <a:spLocks noChangeArrowheads="1"/>
          </p:cNvSpPr>
          <p:nvPr/>
        </p:nvSpPr>
        <p:spPr bwMode="auto">
          <a:xfrm rot="16200000">
            <a:off x="-349997" y="2854932"/>
            <a:ext cx="252028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4 476 793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81" name="TextBox 17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7355" name="Picture 1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5" y="158791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УСЛОВНО-УТВЕРЖДЕННЫЕ РАСХОДЫ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619672" y="1011431"/>
            <a:ext cx="7200800" cy="987969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структуре расходов бюджета на плановый период  2024-2026 годов предусматриваются условно-утвержденные расходы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24684300"/>
              </p:ext>
            </p:extLst>
          </p:nvPr>
        </p:nvGraphicFramePr>
        <p:xfrm>
          <a:off x="1403648" y="20325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5"/>
          <p:cNvSpPr/>
          <p:nvPr/>
        </p:nvSpPr>
        <p:spPr>
          <a:xfrm>
            <a:off x="5364088" y="5625244"/>
            <a:ext cx="2862064" cy="7920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2026 год                            97 888  тыс.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650107" y="5625244"/>
            <a:ext cx="3057798" cy="7920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2025 год                                  48 938 тыс. руб.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5" y="151765"/>
            <a:ext cx="90342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000250" y="214313"/>
            <a:ext cx="5214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УДЕЛЬНЫЙ ВЕС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НА </a:t>
            </a:r>
            <a:r>
              <a:rPr lang="ru-RU" sz="2400" b="1" dirty="0" smtClean="0">
                <a:cs typeface="Times New Roman" pitchFamily="18" charset="0"/>
              </a:rPr>
              <a:t>2024-2026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8194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465962"/>
              </p:ext>
            </p:extLst>
          </p:nvPr>
        </p:nvGraphicFramePr>
        <p:xfrm>
          <a:off x="-180975" y="1773238"/>
          <a:ext cx="458946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" name="Лист" r:id="rId4" imgW="4591154" imgH="1724066" progId="Excel.Sheet.8">
                  <p:embed/>
                </p:oleObj>
              </mc:Choice>
              <mc:Fallback>
                <p:oleObj name="Лист" r:id="rId4" imgW="4591154" imgH="1724066" progId="Excel.Sheet.8">
                  <p:embed/>
                  <p:pic>
                    <p:nvPicPr>
                      <p:cNvPr id="0" name="Диаграмма 14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1773238"/>
                        <a:ext cx="4589463" cy="172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506905"/>
              </p:ext>
            </p:extLst>
          </p:nvPr>
        </p:nvGraphicFramePr>
        <p:xfrm>
          <a:off x="3338240" y="2060848"/>
          <a:ext cx="5830887" cy="215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" name="Лист" r:id="rId6" imgW="5829373" imgH="2343023" progId="Excel.Sheet.8">
                  <p:embed/>
                </p:oleObj>
              </mc:Choice>
              <mc:Fallback>
                <p:oleObj name="Лист" r:id="rId6" imgW="5829373" imgH="2343023" progId="Excel.Shee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40" y="2060848"/>
                        <a:ext cx="5830887" cy="215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814232"/>
              </p:ext>
            </p:extLst>
          </p:nvPr>
        </p:nvGraphicFramePr>
        <p:xfrm>
          <a:off x="327025" y="3792538"/>
          <a:ext cx="4105275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" name="Лист" r:id="rId8" imgW="4610050" imgH="2324128" progId="Excel.Sheet.8">
                  <p:embed/>
                </p:oleObj>
              </mc:Choice>
              <mc:Fallback>
                <p:oleObj name="Лист" r:id="rId8" imgW="4610050" imgH="2324128" progId="Excel.Sheet.8">
                  <p:embed/>
                  <p:pic>
                    <p:nvPicPr>
                      <p:cNvPr id="0" name="Диаграмма 16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3792538"/>
                        <a:ext cx="4105275" cy="232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406304"/>
            <a:ext cx="4608513" cy="240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740" name="Picture 54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409"/>
            <a:ext cx="928117" cy="103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0899" name="TextBox 6"/>
          <p:cNvSpPr txBox="1">
            <a:spLocks noChangeArrowheads="1"/>
          </p:cNvSpPr>
          <p:nvPr/>
        </p:nvSpPr>
        <p:spPr bwMode="auto">
          <a:xfrm>
            <a:off x="1714500" y="0"/>
            <a:ext cx="6072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УДЕЛЬНЫЙ ВЕС РАСХОДОВ ГОРОДСКОГО БЮДЖЕТА НА СОЦИАЛЬНУЮ СФЕРУ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2024-2026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9218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8516"/>
              </p:ext>
            </p:extLst>
          </p:nvPr>
        </p:nvGraphicFramePr>
        <p:xfrm>
          <a:off x="-180975" y="1628775"/>
          <a:ext cx="8877300" cy="22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4" name="Лист" r:id="rId4" imgW="8877275" imgH="2295515" progId="Excel.Sheet.8">
                  <p:embed/>
                </p:oleObj>
              </mc:Choice>
              <mc:Fallback>
                <p:oleObj name="Лист" r:id="rId4" imgW="8877275" imgH="2295515" progId="Excel.Shee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1628775"/>
                        <a:ext cx="8877300" cy="2297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44585"/>
              </p:ext>
            </p:extLst>
          </p:nvPr>
        </p:nvGraphicFramePr>
        <p:xfrm>
          <a:off x="468313" y="3644900"/>
          <a:ext cx="8486775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5" name="Лист" r:id="rId6" imgW="9458458" imgH="2086047" progId="Excel.Sheet.8">
                  <p:embed/>
                </p:oleObj>
              </mc:Choice>
              <mc:Fallback>
                <p:oleObj name="Лист" r:id="rId6" imgW="9458458" imgH="2086047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644900"/>
                        <a:ext cx="8486775" cy="185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135008"/>
              </p:ext>
            </p:extLst>
          </p:nvPr>
        </p:nvGraphicFramePr>
        <p:xfrm>
          <a:off x="2700338" y="1857375"/>
          <a:ext cx="8872537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6" name="Лист" r:id="rId8" imgW="8877275" imgH="3248111" progId="Excel.Sheet.8">
                  <p:embed/>
                </p:oleObj>
              </mc:Choice>
              <mc:Fallback>
                <p:oleObj name="Лист" r:id="rId8" imgW="8877275" imgH="3248111" progId="Excel.Sheet.8">
                  <p:embed/>
                  <p:pic>
                    <p:nvPicPr>
                      <p:cNvPr id="0" name="Диаграмма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857375"/>
                        <a:ext cx="8872537" cy="3248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2071585" y="1857375"/>
            <a:ext cx="12162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2024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1403649" y="5373216"/>
            <a:ext cx="12961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2026 год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4932041" y="1700809"/>
            <a:ext cx="13681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2025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6086772" y="3280335"/>
            <a:ext cx="29158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общегосударственные вопросы,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</a:t>
            </a:r>
            <a:r>
              <a:rPr lang="ru-RU" sz="1600" dirty="0" smtClean="0">
                <a:solidFill>
                  <a:srgbClr val="000022"/>
                </a:solidFill>
                <a:cs typeface="Times New Roman" pitchFamily="18" charset="0"/>
              </a:rPr>
              <a:t>безопасность и правоохранительная деятельность,</a:t>
            </a:r>
            <a:endParaRPr lang="ru-RU" sz="1600" dirty="0">
              <a:solidFill>
                <a:srgbClr val="000022"/>
              </a:solidFill>
              <a:cs typeface="Times New Roman" pitchFamily="18" charset="0"/>
            </a:endParaRP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экономика,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ЖКХ, охрана окружающей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среды, обслуживание </a:t>
            </a:r>
          </a:p>
          <a:p>
            <a:pPr algn="l"/>
            <a:r>
              <a:rPr lang="ru-RU" sz="1600" dirty="0" smtClean="0">
                <a:solidFill>
                  <a:srgbClr val="000022"/>
                </a:solidFill>
                <a:cs typeface="Times New Roman" pitchFamily="18" charset="0"/>
              </a:rPr>
              <a:t>муниципального </a:t>
            </a:r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долга</a:t>
            </a:r>
          </a:p>
        </p:txBody>
      </p:sp>
      <p:pic>
        <p:nvPicPr>
          <p:cNvPr id="9764" name="Picture 5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013"/>
            <a:ext cx="864096" cy="9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1813"/>
            <a:ext cx="9144000" cy="20161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</a:p>
        </p:txBody>
      </p:sp>
      <p:pic>
        <p:nvPicPr>
          <p:cNvPr id="31750" name="Picture 8" descr="394613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images (1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"/>
            <a:ext cx="2339752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1" descr="9171_s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1075"/>
            <a:ext cx="2141538" cy="11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2" descr="images (1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59" y="2276872"/>
            <a:ext cx="439248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3" descr="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725144"/>
            <a:ext cx="23397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6" descr="images (31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725145"/>
            <a:ext cx="230425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F:\molo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4725144"/>
            <a:ext cx="2304256" cy="2132856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0"/>
            <a:ext cx="241175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248" y="2276872"/>
            <a:ext cx="23397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downloader.disk.yandex.ru/preview/d55806d010789cee36c625cb5c923677d08886e86a70553b44553fc46a316a41/5fcf93a7/xRqwR6AR0ddxuaAUUO56rQsCXXBrDJRXWwgp0dtCs0ePkMxgHu9U5WOGk3k5Hd-QJZ9hRoy0CKqsFlCIgFegeQ%3D%3D?uid=0&amp;filename=65.jpg&amp;disposition=inline&amp;hash=&amp;limit=0&amp;content_type=image%2Fjpeg&amp;owner_uid=0&amp;tknv=v2&amp;size=1280x9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2276872"/>
            <a:ext cx="2411759" cy="2448272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4725144"/>
            <a:ext cx="2411759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024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222611"/>
              </p:ext>
            </p:extLst>
          </p:nvPr>
        </p:nvGraphicFramePr>
        <p:xfrm>
          <a:off x="179388" y="1185863"/>
          <a:ext cx="8705850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20" name="Лист" r:id="rId4" imgW="8772567" imgH="2486160" progId="Excel.Sheet.8">
                  <p:embed/>
                </p:oleObj>
              </mc:Choice>
              <mc:Fallback>
                <p:oleObj name="Лист" r:id="rId4" imgW="8772567" imgH="2486160" progId="Excel.Shee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85863"/>
                        <a:ext cx="8705850" cy="5067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4643438" y="1928813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3297738" y="1928811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7" name="TextBox 18"/>
          <p:cNvSpPr txBox="1">
            <a:spLocks noChangeArrowheads="1"/>
          </p:cNvSpPr>
          <p:nvPr/>
        </p:nvSpPr>
        <p:spPr bwMode="auto">
          <a:xfrm>
            <a:off x="7786688" y="1268760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119991" name="Picture 1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70"/>
            <a:ext cx="904941" cy="10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049" name="Picture 2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1826"/>
            <a:ext cx="4913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7" y="188640"/>
            <a:ext cx="1155120" cy="128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1581646"/>
              </p:ext>
            </p:extLst>
          </p:nvPr>
        </p:nvGraphicFramePr>
        <p:xfrm>
          <a:off x="206280" y="1700808"/>
          <a:ext cx="87484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21992" y="451962"/>
            <a:ext cx="579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РАСХОДЫ</a:t>
            </a:r>
            <a:r>
              <a:rPr lang="ru-RU" b="1" dirty="0" smtClean="0"/>
              <a:t> </a:t>
            </a:r>
            <a:r>
              <a:rPr lang="ru-RU" sz="2000" b="1" dirty="0" smtClean="0"/>
              <a:t>НА ОБРАЗОВАНИЕ В 2024 ГОДУ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0582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1266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675603"/>
              </p:ext>
            </p:extLst>
          </p:nvPr>
        </p:nvGraphicFramePr>
        <p:xfrm>
          <a:off x="155575" y="1000125"/>
          <a:ext cx="8880921" cy="5034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" name="Лист" r:id="rId4" imgW="8801152" imgH="2648048" progId="Excel.Sheet.8">
                  <p:embed/>
                </p:oleObj>
              </mc:Choice>
              <mc:Fallback>
                <p:oleObj name="Лист" r:id="rId4" imgW="8801152" imgH="2648048" progId="Excel.Sheet.8">
                  <p:embed/>
                  <p:pic>
                    <p:nvPicPr>
                      <p:cNvPr id="0" name="Диаграмма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000125"/>
                        <a:ext cx="8880921" cy="50343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13"/>
          <p:cNvSpPr txBox="1">
            <a:spLocks noChangeArrowheads="1"/>
          </p:cNvSpPr>
          <p:nvPr/>
        </p:nvSpPr>
        <p:spPr bwMode="auto">
          <a:xfrm>
            <a:off x="7786688" y="155679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4786313" y="20002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2857500" y="25717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" name="AutoShape 4" descr="https://kluch.media/upload/medialibrary/30d/Oruzhie25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4" name="AutoShape 10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s://zebra-tv.ru/upload/medialibrary/eec/97tq3esm6p2spxt2twqwtyz3o7xl6kwm/photo_2022-05-08_08-41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447" name="Picture 1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164481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610084" y="6093296"/>
            <a:ext cx="1339489" cy="602356"/>
          </a:xfrm>
          <a:prstGeom prst="rightArrow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+ 421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656388" y="6034434"/>
            <a:ext cx="1347659" cy="720080"/>
          </a:xfrm>
          <a:prstGeom prst="rightArrow">
            <a:avLst>
              <a:gd name="adj1" fmla="val 50000"/>
              <a:gd name="adj2" fmla="val 44685"/>
            </a:avLst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-7 181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500" name="Picture 2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8912"/>
            <a:ext cx="654064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921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400" b="1" dirty="0" smtClean="0">
                <a:ln w="50800"/>
                <a:solidFill>
                  <a:schemeClr val="tx1"/>
                </a:solidFill>
                <a:latin typeface="Times New Roman" pitchFamily="18" charset="0"/>
              </a:rPr>
              <a:t>ПРОГРАММНЫЕ МЕРОПРИЯТИЯ В ОБЛАСТИ </a:t>
            </a:r>
            <a:r>
              <a:rPr lang="ru-RU" sz="1400" b="1" dirty="0" smtClean="0">
                <a:ln w="50800"/>
                <a:solidFill>
                  <a:schemeClr val="tx1"/>
                </a:solidFill>
                <a:latin typeface="Times New Roman" pitchFamily="18" charset="0"/>
              </a:rPr>
              <a:t>КУЛЬТУРЫ </a:t>
            </a:r>
            <a:r>
              <a:rPr lang="ru-RU" sz="1800" b="1" dirty="0" smtClean="0">
                <a:ln w="50800"/>
                <a:solidFill>
                  <a:schemeClr val="tx1"/>
                </a:solidFill>
                <a:latin typeface="Times New Roman" pitchFamily="18" charset="0"/>
              </a:rPr>
              <a:t>в 2024 году</a:t>
            </a:r>
            <a:endParaRPr lang="ru-RU" sz="1800" b="1" dirty="0" smtClean="0">
              <a:ln w="50800"/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" y="76097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9759046"/>
              </p:ext>
            </p:extLst>
          </p:nvPr>
        </p:nvGraphicFramePr>
        <p:xfrm>
          <a:off x="251520" y="1192109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9" y="139973"/>
            <a:ext cx="10001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1484783"/>
            <a:ext cx="4428492" cy="24407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211434" y="1484784"/>
            <a:ext cx="3712494" cy="244072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В 2024 году запланированы расходы в сумме 1600,0 тыс. руб. на разработку ПСД для капитального ремонта здания                 МБУК ДК им. Ногина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54" y="4203890"/>
            <a:ext cx="4427430" cy="2232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211434" y="4221088"/>
            <a:ext cx="3683838" cy="237626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В 2024 году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предусмотрено 1455,0 тыс. руб. на разработку ПСД для капитального ремонта кровли, чердачных перекрытий и вентиляционной системы чердака зданий музея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67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691680" y="188640"/>
            <a:ext cx="6481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СОЦИАЛЬНУЮ  ПОЛИТИКУ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2024-2026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2290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20477"/>
              </p:ext>
            </p:extLst>
          </p:nvPr>
        </p:nvGraphicFramePr>
        <p:xfrm>
          <a:off x="143505" y="1916832"/>
          <a:ext cx="8820983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" name="Лист" r:id="rId4" imgW="9010554" imgH="2647890" progId="Excel.Sheet.8">
                  <p:embed/>
                </p:oleObj>
              </mc:Choice>
              <mc:Fallback>
                <p:oleObj name="Лист" r:id="rId4" imgW="9010554" imgH="2647890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5" y="1916832"/>
                        <a:ext cx="8820983" cy="46805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13"/>
          <p:cNvSpPr txBox="1">
            <a:spLocks noChangeArrowheads="1"/>
          </p:cNvSpPr>
          <p:nvPr/>
        </p:nvSpPr>
        <p:spPr bwMode="auto">
          <a:xfrm>
            <a:off x="7786688" y="1340768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643188" y="2286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4572000" y="214312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12472" name="Picture 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4" y="18859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382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8864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МЕРОПРИЯТИЯ</a:t>
            </a:r>
            <a:r>
              <a:rPr lang="ru-RU" dirty="0" smtClean="0"/>
              <a:t> </a:t>
            </a:r>
            <a:r>
              <a:rPr lang="ru-RU" b="1" dirty="0" smtClean="0"/>
              <a:t>В ОБЛАСТИ СОЦИАЛЬНОЙ ПОЛИТИКИ               В 2024 ГОДУ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65350089"/>
              </p:ext>
            </p:extLst>
          </p:nvPr>
        </p:nvGraphicFramePr>
        <p:xfrm>
          <a:off x="395536" y="1412776"/>
          <a:ext cx="8317432" cy="507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0100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331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421407"/>
              </p:ext>
            </p:extLst>
          </p:nvPr>
        </p:nvGraphicFramePr>
        <p:xfrm>
          <a:off x="234043" y="1005309"/>
          <a:ext cx="9042826" cy="494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" name="Лист" r:id="rId4" imgW="8696415" imgH="2609718" progId="Excel.Sheet.8">
                  <p:embed/>
                </p:oleObj>
              </mc:Choice>
              <mc:Fallback>
                <p:oleObj name="Лист" r:id="rId4" imgW="8696415" imgH="2609718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043" y="1005309"/>
                        <a:ext cx="9042826" cy="49439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673" y="1556792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208 655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30881" y="1556792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209 627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1628800"/>
            <a:ext cx="148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199 543</a:t>
            </a:r>
            <a:endParaRPr lang="ru-RU" sz="2000" b="1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717032"/>
            <a:ext cx="2880320" cy="296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496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54929"/>
            <a:ext cx="935887" cy="10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75930"/>
            <a:ext cx="5981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РАСХОДЫ  ГОРОДСКОГО  БЮДЖЕТА</a:t>
            </a:r>
          </a:p>
          <a:p>
            <a:r>
              <a:rPr lang="ru-RU" b="1" dirty="0"/>
              <a:t>НА  ФИЗИЧЕСКУЮ  КУЛЬТУРУ  И  СПОРТ </a:t>
            </a:r>
            <a:r>
              <a:rPr lang="ru-RU" b="1" dirty="0" smtClean="0"/>
              <a:t>                    НА  2024-2026  </a:t>
            </a:r>
            <a:r>
              <a:rPr lang="ru-RU" b="1" dirty="0"/>
              <a:t>ГОДЫ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591" y="260648"/>
            <a:ext cx="634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НАЦИОНАЛЬНЫЙ ПРОЕКТ «ДЕМОГРАФИЯ»</a:t>
            </a:r>
          </a:p>
          <a:p>
            <a:r>
              <a:rPr lang="ru-RU" b="1" dirty="0" smtClean="0"/>
              <a:t>ФЕДЕРАЛЬНЫЙ ПРОЕКТ «СПОРТ - НОРМА ЖИЗНИ»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389919"/>
              </p:ext>
            </p:extLst>
          </p:nvPr>
        </p:nvGraphicFramePr>
        <p:xfrm>
          <a:off x="679539" y="1336195"/>
          <a:ext cx="7776864" cy="1156701"/>
        </p:xfrm>
        <a:graphic>
          <a:graphicData uri="http://schemas.openxmlformats.org/drawingml/2006/table">
            <a:tbl>
              <a:tblPr/>
              <a:tblGrid>
                <a:gridCol w="4757610"/>
                <a:gridCol w="985623"/>
                <a:gridCol w="1035529"/>
                <a:gridCol w="998102"/>
              </a:tblGrid>
              <a:tr h="4181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Наименование мероприятия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 2024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2025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2026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73854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680,6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388,7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388,7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</a:tbl>
          </a:graphicData>
        </a:graphic>
      </p:graphicFrame>
      <p:sp>
        <p:nvSpPr>
          <p:cNvPr id="156674" name="AutoShape 2" descr="https://sun9-15.userapi.com/impg/l9s_ikpUpaY9GnQB9vJsreZ5HQ1Lun8fbttOWw/bQvYufEjx4Y.jpg?size=604x264&amp;quality=96&amp;sign=68be46480a4d737ce9b76753a687d7e9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6678" name="AutoShape 6" descr="https://prospekt.media/wp-content/uploads/2019/30122019/5/5e09c280abc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6680" name="Picture 8" descr="http://photobook33.ru/wp-content/uploads/2016/09/%D0%A1%D0%BE%D0%B2%D1%80%D0%B5%D0%BC%D0%B5%D0%BD%D0%BD%D1%8B%D0%B9-%D0%9A%D0%BE%D0%B2%D1%80%D0%BE%D0%B2-%D1%81-%D0%B2%D1%8B%D1%81%D0%BE%D1%82%D1%8B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523" y="2492896"/>
            <a:ext cx="8064896" cy="41044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11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906979"/>
            <a:ext cx="122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382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5483"/>
            <a:ext cx="6912767" cy="3937653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9733" y="4869160"/>
            <a:ext cx="7342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2024 году </a:t>
            </a:r>
            <a:r>
              <a:rPr lang="ru-RU" b="1" dirty="0" smtClean="0"/>
              <a:t>запланировано 430 </a:t>
            </a:r>
            <a:r>
              <a:rPr lang="ru-RU" b="1" dirty="0"/>
              <a:t>спортивно-массовых мероприятий городского, областного и всероссийского уровня на территории города </a:t>
            </a:r>
            <a:r>
              <a:rPr lang="ru-RU" b="1" dirty="0" err="1"/>
              <a:t>Коврова</a:t>
            </a:r>
            <a:r>
              <a:rPr lang="ru-RU" b="1" dirty="0"/>
              <a:t> для 13 500 участников и зрителей</a:t>
            </a:r>
          </a:p>
        </p:txBody>
      </p:sp>
    </p:spTree>
    <p:extLst>
      <p:ext uri="{BB962C8B-B14F-4D97-AF65-F5344CB8AC3E}">
        <p14:creationId xmlns:p14="http://schemas.microsoft.com/office/powerpoint/2010/main" val="252204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589240"/>
            <a:ext cx="3704510" cy="89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86634" y="197446"/>
            <a:ext cx="74888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dirty="0" smtClean="0"/>
              <a:t>Что такое «Бюджет для граждан»        </a:t>
            </a:r>
          </a:p>
          <a:p>
            <a:endParaRPr lang="ru-RU" b="1" dirty="0" smtClean="0"/>
          </a:p>
          <a:p>
            <a:pPr algn="just"/>
            <a:r>
              <a:rPr lang="ru-RU" b="1" dirty="0" smtClean="0"/>
              <a:t> 	</a:t>
            </a:r>
            <a:r>
              <a:rPr lang="ru-RU" sz="900" b="1" dirty="0" smtClean="0"/>
              <a:t>	</a:t>
            </a:r>
            <a:endParaRPr lang="ru-RU" sz="9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08" y="197446"/>
            <a:ext cx="836799" cy="1143322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Вертикальный свиток 7"/>
          <p:cNvSpPr/>
          <p:nvPr/>
        </p:nvSpPr>
        <p:spPr>
          <a:xfrm>
            <a:off x="672312" y="1490108"/>
            <a:ext cx="1620180" cy="1384572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Бюджет для граждан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401612" y="1935884"/>
            <a:ext cx="900101" cy="412624"/>
          </a:xfrm>
          <a:prstGeom prst="rightArrow">
            <a:avLst/>
          </a:prstGeom>
          <a:effectLst>
            <a:softEdge rad="63500"/>
          </a:effectLst>
          <a:scene3d>
            <a:camera prst="perspective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491881" y="1460036"/>
            <a:ext cx="5436603" cy="114603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документ, содержащий основные показатели бюджета города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</a:rPr>
              <a:t>Коврова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 в доступной и понятной форме для широкого круга заинтересованных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</a:rPr>
              <a:t>пользователей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5" y="3191976"/>
            <a:ext cx="1908917" cy="142990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401611" y="3463261"/>
            <a:ext cx="900101" cy="443666"/>
          </a:xfrm>
          <a:prstGeom prst="rightArrow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370879" y="2356344"/>
            <a:ext cx="5518461" cy="2265533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Граждане — и как налогоплательщики, и как потребители общественных благ —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</a:rPr>
              <a:t>должны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быть уверены в том, что передаваемые ими в распоряжение муниципалитета средства используются эффективно и прозрачно, приносят конкретные результаты, как для общества в целом, так и для каждого человека, для каждой семьи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052642" y="5792668"/>
            <a:ext cx="978408" cy="484632"/>
          </a:xfrm>
          <a:prstGeom prst="rightArrow">
            <a:avLst/>
          </a:prstGeom>
          <a:effectLst>
            <a:softEdge rad="127000"/>
          </a:effectLst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35" y="4621877"/>
            <a:ext cx="3793528" cy="19754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263"/>
            <a:ext cx="999189" cy="111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95536" y="3326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ОБЩЕГОСУДАРСТВЕННЫЕ  ВОПРОСЫ 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2024-2026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4338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732804"/>
              </p:ext>
            </p:extLst>
          </p:nvPr>
        </p:nvGraphicFramePr>
        <p:xfrm>
          <a:off x="193675" y="1889125"/>
          <a:ext cx="8647113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" name="Лист" r:id="rId4" imgW="8763091" imgH="2486088" progId="Excel.Sheet.8">
                  <p:embed/>
                </p:oleObj>
              </mc:Choice>
              <mc:Fallback>
                <p:oleObj name="Лист" r:id="rId4" imgW="8763091" imgH="2486088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1889125"/>
                        <a:ext cx="8647113" cy="3268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14342" name="Picture 6" descr="http://s1.fotokto.ru/photo/full/70/701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573016"/>
            <a:ext cx="3168352" cy="31683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520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993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212515" y="5013176"/>
            <a:ext cx="1440160" cy="86409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- 12 304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491880" y="5327500"/>
            <a:ext cx="1656184" cy="83780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+ 2 469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080"/>
            <a:ext cx="10064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5766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МЕРОПРИЯТИЯ В ОБЛАСТИ ОБЩЕГОСУДАСТВЕННЫХ ВОПРОСОВ В 2024 ГОДУ</a:t>
            </a:r>
            <a:endParaRPr lang="ru-RU" b="1" dirty="0"/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2" y="2232066"/>
            <a:ext cx="6409531" cy="45844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 со стрелкой влево 2"/>
          <p:cNvSpPr/>
          <p:nvPr/>
        </p:nvSpPr>
        <p:spPr>
          <a:xfrm>
            <a:off x="6876256" y="2412681"/>
            <a:ext cx="1872208" cy="4246746"/>
          </a:xfrm>
          <a:prstGeom prst="left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693EA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 smtClean="0">
                <a:solidFill>
                  <a:schemeClr val="tx1"/>
                </a:solidFill>
              </a:rPr>
              <a:t>городе </a:t>
            </a:r>
            <a:r>
              <a:rPr lang="ru-RU" b="1" dirty="0" err="1" smtClean="0">
                <a:solidFill>
                  <a:schemeClr val="tx1"/>
                </a:solidFill>
              </a:rPr>
              <a:t>Коврове</a:t>
            </a:r>
            <a:r>
              <a:rPr lang="ru-RU" b="1" dirty="0" smtClean="0">
                <a:solidFill>
                  <a:schemeClr val="tx1"/>
                </a:solidFill>
              </a:rPr>
              <a:t> создано 10 ТОС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331640" y="908720"/>
            <a:ext cx="7272808" cy="132334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Предусмотрены расходы на материальное стимулирование комитетов территориального общественного самоуправления (ТОС)                                  в сумме 1 200 тыс. руб.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8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683568" y="198860"/>
            <a:ext cx="8640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СРЕДСТВА  МАССОВОЙ  ИНФОРМАЦИИ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2024-2026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536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589997"/>
              </p:ext>
            </p:extLst>
          </p:nvPr>
        </p:nvGraphicFramePr>
        <p:xfrm>
          <a:off x="419100" y="2014538"/>
          <a:ext cx="8724900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" name="Лист" r:id="rId4" imgW="8725024" imgH="2867130" progId="Excel.Sheet.8">
                  <p:embed/>
                </p:oleObj>
              </mc:Choice>
              <mc:Fallback>
                <p:oleObj name="Лист" r:id="rId4" imgW="8725024" imgH="2867130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2014538"/>
                        <a:ext cx="8724900" cy="286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843808" y="198884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4786313" y="17145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3" name="Picture 4" descr="https://www.culture.ru/storage/images/e6283355b52f758cbbf7358fcce702da/41b3f237febde6749e3ecb9dd211bb6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149080"/>
            <a:ext cx="2808311" cy="2520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544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982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539750" y="0"/>
            <a:ext cx="77041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000" b="1" dirty="0">
                <a:cs typeface="Times New Roman" pitchFamily="18" charset="0"/>
              </a:rPr>
              <a:t>НА  НАЦИОНАЛЬНУЮ  БЕЗОПАСНОСТЬ  И ПРАВООХРАНИТЕЛЬНУЮ  ДЕЯТЕЛЬНОСТЬ </a:t>
            </a:r>
          </a:p>
          <a:p>
            <a:r>
              <a:rPr lang="ru-RU" sz="2000" b="1" dirty="0">
                <a:cs typeface="Times New Roman" pitchFamily="18" charset="0"/>
              </a:rPr>
              <a:t>НА  </a:t>
            </a:r>
            <a:r>
              <a:rPr lang="ru-RU" sz="2000" b="1" dirty="0" smtClean="0">
                <a:cs typeface="Times New Roman" pitchFamily="18" charset="0"/>
              </a:rPr>
              <a:t>2024-2026 </a:t>
            </a:r>
            <a:r>
              <a:rPr lang="ru-RU" sz="20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6386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657525"/>
              </p:ext>
            </p:extLst>
          </p:nvPr>
        </p:nvGraphicFramePr>
        <p:xfrm>
          <a:off x="107950" y="1847850"/>
          <a:ext cx="8613775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" name="Лист" r:id="rId4" imgW="8544035" imgH="2971890" progId="Excel.Sheet.8">
                  <p:embed/>
                </p:oleObj>
              </mc:Choice>
              <mc:Fallback>
                <p:oleObj name="Лист" r:id="rId4" imgW="8544035" imgH="2971890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47850"/>
                        <a:ext cx="8613775" cy="4948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903032" y="1868442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4714875" y="185737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16568" name="Picture 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398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>
            <a:off x="1259632" y="1370012"/>
            <a:ext cx="2055068" cy="498429"/>
          </a:xfrm>
          <a:prstGeom prst="curvedDownArrow">
            <a:avLst>
              <a:gd name="adj1" fmla="val 25000"/>
              <a:gd name="adj2" fmla="val 119265"/>
              <a:gd name="adj3" fmla="val 25000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599" name="Picture 2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55" y="1323439"/>
            <a:ext cx="1993379" cy="585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4066" y="1494076"/>
            <a:ext cx="116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-15 </a:t>
            </a:r>
            <a:r>
              <a:rPr lang="ru-RU" sz="2000" b="1" dirty="0" smtClean="0"/>
              <a:t>094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155866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- 98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5082" y="332655"/>
            <a:ext cx="783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МЕРОПРИЯТИЯ В ОБЛАСТИ НАЦИОНАЛЬНОЙ БЕЗОПАСНОСТИ И ПРАВООХРАНИТЕЛЬНОЙ ДЕЯТЕЛЬНОСТИ В 2024 ГОДУ </a:t>
            </a:r>
            <a:endParaRPr lang="ru-RU" b="1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" y="4122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00684"/>
            <a:ext cx="247684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201242" y="2924944"/>
            <a:ext cx="5090838" cy="1728192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Запланировано 465 мероприятий, направленных на профилактику правонарушений среди учащихся, подростков и молодежи</a:t>
            </a:r>
            <a:endParaRPr lang="ru-RU" b="1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86" y="2924944"/>
            <a:ext cx="1944217" cy="15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201242" y="4653136"/>
            <a:ext cx="5162846" cy="2016224"/>
          </a:xfrm>
          <a:prstGeom prst="flowChartPunchedTap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Планируется проведение 870 мероприятий, направленных на предупреждение террористической и экстремистской деятельности, повышение бдительности среди населения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01242" y="1400684"/>
            <a:ext cx="5090838" cy="1452252"/>
          </a:xfrm>
          <a:prstGeom prst="flowChartPunchedTap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                      Планируются  средства на </a:t>
            </a:r>
            <a:r>
              <a:rPr lang="ru-RU" b="1" dirty="0">
                <a:solidFill>
                  <a:schemeClr val="tx1"/>
                </a:solidFill>
              </a:rPr>
              <a:t>приобретение </a:t>
            </a:r>
            <a:r>
              <a:rPr lang="ru-RU" b="1" dirty="0" smtClean="0">
                <a:solidFill>
                  <a:schemeClr val="tx1"/>
                </a:solidFill>
              </a:rPr>
              <a:t>аварийно-спасательного </a:t>
            </a:r>
            <a:r>
              <a:rPr lang="ru-RU" b="1" dirty="0">
                <a:solidFill>
                  <a:schemeClr val="tx1"/>
                </a:solidFill>
              </a:rPr>
              <a:t>автомобиля и оборудования на сумму 9 500 тыс. руб.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98090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7410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246236"/>
              </p:ext>
            </p:extLst>
          </p:nvPr>
        </p:nvGraphicFramePr>
        <p:xfrm>
          <a:off x="359923" y="1332186"/>
          <a:ext cx="8540298" cy="448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1" name="Лист" r:id="rId4" imgW="8677210" imgH="2762370" progId="Excel.Sheet.8">
                  <p:embed/>
                </p:oleObj>
              </mc:Choice>
              <mc:Fallback>
                <p:oleObj name="Лист" r:id="rId4" imgW="8677210" imgH="2762370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923" y="1332186"/>
                        <a:ext cx="8540298" cy="44844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771800" y="206084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786313" y="3429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17592" name="Picture 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1" y="126708"/>
            <a:ext cx="928117" cy="103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право 1"/>
          <p:cNvSpPr/>
          <p:nvPr/>
        </p:nvSpPr>
        <p:spPr>
          <a:xfrm>
            <a:off x="1403648" y="5805264"/>
            <a:ext cx="1638002" cy="576064"/>
          </a:xfrm>
          <a:prstGeom prst="rightArrowCallou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-256 975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3491880" y="5816624"/>
            <a:ext cx="1638002" cy="576064"/>
          </a:xfrm>
          <a:prstGeom prst="rightArrowCallou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- 66 199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651" name="Picture 2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212907"/>
            <a:ext cx="4837113" cy="10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793"/>
            <a:ext cx="9271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89954012"/>
              </p:ext>
            </p:extLst>
          </p:nvPr>
        </p:nvGraphicFramePr>
        <p:xfrm>
          <a:off x="395537" y="1628800"/>
          <a:ext cx="850455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5776" y="136793"/>
            <a:ext cx="53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МЕРОПРИЯТИЯ В ОБЛАСТИ НАЦИОНАЛЬНОЙ ЭКОНОМИКИ В 2024 ГОДУ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8182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67256364"/>
              </p:ext>
            </p:extLst>
          </p:nvPr>
        </p:nvGraphicFramePr>
        <p:xfrm>
          <a:off x="251520" y="561752"/>
          <a:ext cx="766834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7854430"/>
              </p:ext>
            </p:extLst>
          </p:nvPr>
        </p:nvGraphicFramePr>
        <p:xfrm>
          <a:off x="0" y="3645024"/>
          <a:ext cx="594015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42317852"/>
              </p:ext>
            </p:extLst>
          </p:nvPr>
        </p:nvGraphicFramePr>
        <p:xfrm>
          <a:off x="4823520" y="3789040"/>
          <a:ext cx="432048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" y="0"/>
            <a:ext cx="9509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0832" y="0"/>
            <a:ext cx="6804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РАСХОДЫ </a:t>
            </a:r>
            <a:r>
              <a:rPr lang="ru-RU" b="1" dirty="0" smtClean="0"/>
              <a:t>ГОРОДСКОГО  </a:t>
            </a:r>
            <a:r>
              <a:rPr lang="ru-RU" b="1" dirty="0"/>
              <a:t>БЮДЖЕТА</a:t>
            </a:r>
          </a:p>
          <a:p>
            <a:r>
              <a:rPr lang="ru-RU" b="1" dirty="0"/>
              <a:t>НА  ЖИЛИЩНО-КОММУНАЛЬНОЕ  ХОЗЯЙСТВО </a:t>
            </a:r>
          </a:p>
          <a:p>
            <a:r>
              <a:rPr lang="ru-RU" b="1" dirty="0"/>
              <a:t>НА  2024-2026  ГОДЫ</a:t>
            </a:r>
          </a:p>
        </p:txBody>
      </p:sp>
    </p:spTree>
    <p:extLst>
      <p:ext uri="{BB962C8B-B14F-4D97-AF65-F5344CB8AC3E}">
        <p14:creationId xmlns:p14="http://schemas.microsoft.com/office/powerpoint/2010/main" val="3673611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40906286"/>
              </p:ext>
            </p:extLst>
          </p:nvPr>
        </p:nvGraphicFramePr>
        <p:xfrm>
          <a:off x="2051720" y="818654"/>
          <a:ext cx="6552728" cy="5562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0647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3118" y="260648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ВЕС РАСХОДОВ В ЧАСТИ                ЖИЛИЩНО-КОММУНАЛЬНОГО ХОЗЯЙСТВА                НА 2024-2026 ГОДЫ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3065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263"/>
            <a:ext cx="999189" cy="111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95686382"/>
              </p:ext>
            </p:extLst>
          </p:nvPr>
        </p:nvGraphicFramePr>
        <p:xfrm>
          <a:off x="179512" y="1340768"/>
          <a:ext cx="86320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9752" y="20112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МЕРОПРИЯТИЯ В ОБЛАСТИ                                        ЖИЛИЩНО-КОММУНАЛЬНОГО ХОЗЯЙСТВА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2460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38164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2606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понятия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9591" y="404665"/>
            <a:ext cx="7992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1600" b="1" dirty="0" smtClean="0"/>
              <a:t>Бюджет – форма образования и расходования денежных средств, предназначенных</a:t>
            </a:r>
          </a:p>
          <a:p>
            <a:r>
              <a:rPr lang="ru-RU" sz="1600" b="1" dirty="0" smtClean="0"/>
              <a:t> для финансового обеспечения задач и функций местного самоуправления </a:t>
            </a:r>
            <a:endParaRPr lang="ru-RU" sz="1600" dirty="0"/>
          </a:p>
        </p:txBody>
      </p:sp>
      <p:sp>
        <p:nvSpPr>
          <p:cNvPr id="6" name="Волна 5"/>
          <p:cNvSpPr/>
          <p:nvPr/>
        </p:nvSpPr>
        <p:spPr>
          <a:xfrm>
            <a:off x="179512" y="1484784"/>
            <a:ext cx="2520280" cy="2232248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Доходы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поступающие в бюджет денежные средства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6588224" y="1412776"/>
            <a:ext cx="2448272" cy="2282552"/>
          </a:xfrm>
          <a:prstGeom prst="wav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выплачиваемые из бюджета денежные средства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9512" y="3861048"/>
            <a:ext cx="4392488" cy="1008112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</a:t>
            </a:r>
            <a:r>
              <a:rPr lang="en-US" dirty="0" smtClean="0">
                <a:solidFill>
                  <a:schemeClr val="tx1"/>
                </a:solidFill>
              </a:rPr>
              <a:t> &gt; </a:t>
            </a:r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644008" y="3861048"/>
            <a:ext cx="4392488" cy="1008112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r>
              <a:rPr lang="ru-RU" dirty="0" smtClean="0">
                <a:solidFill>
                  <a:schemeClr val="tx1"/>
                </a:solidFill>
              </a:rPr>
              <a:t> Расходы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4941168"/>
            <a:ext cx="4320480" cy="16561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расходов над доходами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 источниках покрытия дефицита,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использовать имеющиеся накопления, остатки или взять в долг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876" y="4929198"/>
            <a:ext cx="4321620" cy="16681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доходов над расходами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как их использовать,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накапливать резервы или погашать долг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315"/>
            <a:ext cx="884111" cy="98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116013" y="260648"/>
            <a:ext cx="6769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ОХРАНУ ОКРУЖАЮЩЕЙ  СРЕДЫ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2024-2026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9458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413833"/>
              </p:ext>
            </p:extLst>
          </p:nvPr>
        </p:nvGraphicFramePr>
        <p:xfrm>
          <a:off x="0" y="1412875"/>
          <a:ext cx="86963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7" name="Лист" r:id="rId4" imgW="8696415" imgH="3371740" progId="Excel.Sheet.8">
                  <p:embed/>
                </p:oleObj>
              </mc:Choice>
              <mc:Fallback>
                <p:oleObj name="Лист" r:id="rId4" imgW="8696415" imgH="3371740" progId="Excel.Shee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8696325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Box 13"/>
          <p:cNvSpPr txBox="1">
            <a:spLocks noChangeArrowheads="1"/>
          </p:cNvSpPr>
          <p:nvPr/>
        </p:nvSpPr>
        <p:spPr bwMode="auto">
          <a:xfrm>
            <a:off x="7786688" y="119675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861048"/>
            <a:ext cx="280831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9640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4" y="59249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454445" y="4869160"/>
            <a:ext cx="1403055" cy="71021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- 1 958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347864" y="4869160"/>
            <a:ext cx="1440160" cy="71021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+ 549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3744416" cy="331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96318" y="476672"/>
            <a:ext cx="727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Программно-целевой метод планирования бюджета города </a:t>
            </a:r>
            <a:r>
              <a:rPr lang="ru-RU" b="1" dirty="0" err="1" smtClean="0"/>
              <a:t>Коврова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      Программно-целевой метод планирования расходов способствует соблюдению единого подхода к </a:t>
            </a:r>
          </a:p>
          <a:p>
            <a:pPr algn="just"/>
            <a:r>
              <a:rPr lang="ru-RU" sz="1400" dirty="0" smtClean="0"/>
              <a:t>рациональному использованию средств для решения наиболее острых проблем муниципального образования.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060848"/>
            <a:ext cx="41479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Муниципальные программы являются основным инструментом планирования бюджета. Подобно тому, как дом строится из кирпичей,  бюджет складывается из программ. Муниципальные программы содержат набор разделов, включая цели и задачи, ожидаемые результаты, координатора программы, исполнителей, мероприятия, меры реализации и объемы финансирования в целом и по годам. Благодаря муниципальным программам каждый бюджетный рубль нацелен на результат. Муниципальные программы в бюджете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 составляют  на 2024 год – 90,4 %, на 2025 год – 88,5%, на 2026  – 86,2%.</a:t>
            </a:r>
          </a:p>
          <a:p>
            <a:pPr algn="l"/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" y="52118"/>
            <a:ext cx="916806" cy="102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32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01565"/>
              </p:ext>
            </p:extLst>
          </p:nvPr>
        </p:nvGraphicFramePr>
        <p:xfrm>
          <a:off x="107504" y="620688"/>
          <a:ext cx="8928992" cy="61351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251984"/>
                <a:gridCol w="1275793"/>
                <a:gridCol w="1201382"/>
                <a:gridCol w="1199833"/>
              </a:tblGrid>
              <a:tr h="6480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муниципальной 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проекту бюджета города (тыс. 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2025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2026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</a:tr>
              <a:tr h="662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«Защита населения и территорий от чрезвычайных ситуаций, обеспечение первичных мер пожарной безопасности и безопасности людей на водных объектах»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63 681,7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48 495,3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48 495,3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7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«Обеспечение доступным и комфортным жильем населения города Коврова»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62 767,3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66 478,6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61 855,4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«Комплексные меры профилактики правонарушений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1 093,0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«Организация муниципального управления  в муниципальном образовании город Ковров Владимирской области»</a:t>
                      </a: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«Молодежная и семейная политика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23 244,8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23 394,8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23 174,8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культуры и туризма на территории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309 646,3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313 569,8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305 328,3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транспортной системы и транспортной доступности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347 819,4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24 057,4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22 357,4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«Дорожное хозяйство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238 275,0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302 910,0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238 259,0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«Жилищное хозяйство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коммунального хозяйства»</a:t>
                      </a: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209 991,0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143 000,0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«Благоустройство и охрана окружающей среды»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141 216,4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52 542,2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47 501,0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физической культуры и спорта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208 655,0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209 627,2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199 543,2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малого и среднего предпринимательства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827" name="Rectangle 107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ПРОГРАММНЫЙ БЮДЖЕТ </a:t>
            </a:r>
            <a:b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города </a:t>
            </a:r>
            <a:r>
              <a:rPr kumimoji="0" lang="ru-RU" sz="1600" b="1" dirty="0" smtClean="0">
                <a:solidFill>
                  <a:schemeClr val="bg2">
                    <a:lumMod val="25000"/>
                  </a:schemeClr>
                </a:solidFill>
              </a:rPr>
              <a:t>КОВРОВА на 2024-2026 </a:t>
            </a: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годы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" y="0"/>
            <a:ext cx="749828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66093"/>
              </p:ext>
            </p:extLst>
          </p:nvPr>
        </p:nvGraphicFramePr>
        <p:xfrm>
          <a:off x="395536" y="404118"/>
          <a:ext cx="8496944" cy="419340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608512"/>
                <a:gridCol w="1368152"/>
                <a:gridCol w="1296144"/>
                <a:gridCol w="1224136"/>
              </a:tblGrid>
              <a:tr h="574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муниципальной 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проекту бюджета города (тыс. 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2025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2026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</a:tr>
              <a:tr h="500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«Управление муниципальным имуществом и земельными ресурсами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18 827,0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17 458,0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17 792,0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образования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2 166 696,4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2 308 792,3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2 316 704,3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«Противодействие терроризму и экстремизму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«Патриотическое воспитание граждан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«Комплексное развитие транспортной инфраструктуры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»</a:t>
                      </a: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«Благоустройство территории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62 543,8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«Реализация государственной национальной политики на территории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Calibri" pitchFamily="34" charset="0"/>
                        </a:rPr>
                        <a:t>»</a:t>
                      </a:r>
                    </a:p>
                  </a:txBody>
                  <a:tcPr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программам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3 863 894,1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3 513 048,6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3 283 635,7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06838"/>
            <a:ext cx="52565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19"/>
            <a:ext cx="727048" cy="81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51125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Межбюджетные отношения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597217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995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01859"/>
              </p:ext>
            </p:extLst>
          </p:nvPr>
        </p:nvGraphicFramePr>
        <p:xfrm>
          <a:off x="1115616" y="2060848"/>
          <a:ext cx="7128792" cy="3882126"/>
        </p:xfrm>
        <a:graphic>
          <a:graphicData uri="http://schemas.openxmlformats.org/drawingml/2006/table">
            <a:tbl>
              <a:tblPr/>
              <a:tblGrid>
                <a:gridCol w="3046134"/>
                <a:gridCol w="4082658"/>
              </a:tblGrid>
              <a:tr h="940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Виды межбюджетных трансфертов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Определение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8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Дотации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Dotatio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дар,пожертвование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без определения конкретной цели их использования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Субвенции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Subvenire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приходить на помощь)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финансирование «переданных» другим публично-правовым образованиям полномочий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Субсидии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Subsidium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поддержка)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условиях долевого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софинансирования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 расходов других бюджетов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59421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         Межбюджетные трансферты – основной вид безвозмездных перечислений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dirty="0" smtClean="0">
                <a:latin typeface="Calibri" pitchFamily="34" charset="0"/>
                <a:ea typeface="Calibri" pitchFamily="34" charset="0"/>
                <a:cs typeface="Calibri,Bold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Межбюджетные трансферты – это денежные средства, перечисляемые из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 одного бюджета бюджетной системы Российской Федерации другому.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190"/>
            <a:ext cx="811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БЕЗВОЗМЕЗДНЫЕ ПОСТУПЛЕНИЯ </a:t>
            </a:r>
            <a:b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В   2024-2026   ГОДАХ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00986353"/>
              </p:ext>
            </p:extLst>
          </p:nvPr>
        </p:nvGraphicFramePr>
        <p:xfrm>
          <a:off x="0" y="1268760"/>
          <a:ext cx="9144000" cy="536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33955" y="1196752"/>
            <a:ext cx="10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тыс.руб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" y="84883"/>
            <a:ext cx="996412" cy="111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67690104"/>
              </p:ext>
            </p:extLst>
          </p:nvPr>
        </p:nvGraphicFramePr>
        <p:xfrm>
          <a:off x="395536" y="1412776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9979" y="1340768"/>
            <a:ext cx="102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27793" y="2564904"/>
            <a:ext cx="159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1 876 941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416" y="476672"/>
            <a:ext cx="6939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Безвозмездные поступления из бюджетов других уровней  </a:t>
            </a:r>
          </a:p>
          <a:p>
            <a:r>
              <a:rPr lang="ru-RU" sz="2000" b="1" dirty="0" smtClean="0"/>
              <a:t>в 2023-2026 годах</a:t>
            </a:r>
            <a:endParaRPr lang="ru-RU" sz="2000" b="1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" y="253881"/>
            <a:ext cx="811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34528797"/>
              </p:ext>
            </p:extLst>
          </p:nvPr>
        </p:nvGraphicFramePr>
        <p:xfrm>
          <a:off x="395536" y="1124744"/>
          <a:ext cx="43924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16035114"/>
              </p:ext>
            </p:extLst>
          </p:nvPr>
        </p:nvGraphicFramePr>
        <p:xfrm>
          <a:off x="4427984" y="1412776"/>
          <a:ext cx="424847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10544647"/>
              </p:ext>
            </p:extLst>
          </p:nvPr>
        </p:nvGraphicFramePr>
        <p:xfrm>
          <a:off x="827584" y="3789040"/>
          <a:ext cx="54006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8" y="260648"/>
            <a:ext cx="67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 ВЕС  БЕЗВОЗМЕЗДНЫХ  ПОСТУПЛЕНИЙ</a:t>
            </a:r>
          </a:p>
          <a:p>
            <a:r>
              <a:rPr lang="ru-RU" b="1" dirty="0" smtClean="0"/>
              <a:t> В  ОБЩИХ  ДОХОДАХ  ГОРОДСКОГО  БЮДЖЕТА </a:t>
            </a:r>
          </a:p>
          <a:p>
            <a:r>
              <a:rPr lang="ru-RU" b="1" dirty="0" smtClean="0"/>
              <a:t>В 2024-2026 ГОДАХ</a:t>
            </a:r>
            <a:endParaRPr lang="ru-RU" b="1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11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7933" y="2420888"/>
            <a:ext cx="4362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Спасибо </a:t>
            </a:r>
          </a:p>
          <a:p>
            <a:r>
              <a:rPr lang="ru-RU" sz="5400" b="1" dirty="0" smtClean="0"/>
              <a:t>за внимание</a:t>
            </a:r>
            <a:endParaRPr lang="ru-RU" sz="5400" b="1" dirty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92" y="-79342"/>
            <a:ext cx="9399592" cy="693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2945" name="Group 1"/>
          <p:cNvGrpSpPr>
            <a:grpSpLocks noChangeAspect="1"/>
          </p:cNvGrpSpPr>
          <p:nvPr/>
        </p:nvGrpSpPr>
        <p:grpSpPr bwMode="auto">
          <a:xfrm>
            <a:off x="755576" y="1268760"/>
            <a:ext cx="8065046" cy="5256584"/>
            <a:chOff x="2360" y="9071"/>
            <a:chExt cx="7265" cy="4430"/>
          </a:xfrm>
        </p:grpSpPr>
        <p:sp>
          <p:nvSpPr>
            <p:cNvPr id="82960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0" y="9071"/>
              <a:ext cx="7200" cy="44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959" name="Text Box 15"/>
            <p:cNvSpPr txBox="1">
              <a:spLocks noChangeArrowheads="1"/>
            </p:cNvSpPr>
            <p:nvPr/>
          </p:nvSpPr>
          <p:spPr bwMode="auto">
            <a:xfrm>
              <a:off x="4630" y="11195"/>
              <a:ext cx="1622" cy="103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городских округов (5)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58" name="Text Box 14"/>
            <p:cNvSpPr txBox="1">
              <a:spLocks noChangeArrowheads="1"/>
            </p:cNvSpPr>
            <p:nvPr/>
          </p:nvSpPr>
          <p:spPr bwMode="auto">
            <a:xfrm>
              <a:off x="5733" y="10357"/>
              <a:ext cx="3697" cy="3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Местные бюджеты (127)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6771" y="11175"/>
              <a:ext cx="2530" cy="105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Консолидированные бюджеты муниципальных районов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490" y="10357"/>
              <a:ext cx="2789" cy="3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Областной бюджет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4760" y="12726"/>
              <a:ext cx="1492" cy="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муниципальных районов (16)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7" name="Text Box 3"/>
            <p:cNvSpPr txBox="1">
              <a:spLocks noChangeArrowheads="1"/>
            </p:cNvSpPr>
            <p:nvPr/>
          </p:nvSpPr>
          <p:spPr bwMode="auto">
            <a:xfrm>
              <a:off x="6641" y="12715"/>
              <a:ext cx="1362" cy="7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городских поселений (26)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6" name="Text Box 2"/>
            <p:cNvSpPr txBox="1">
              <a:spLocks noChangeArrowheads="1"/>
            </p:cNvSpPr>
            <p:nvPr/>
          </p:nvSpPr>
          <p:spPr bwMode="auto">
            <a:xfrm>
              <a:off x="8328" y="12726"/>
              <a:ext cx="1297" cy="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сельских поселений (80)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9632" y="40466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Структура консолидированного бюджета</a:t>
            </a:r>
          </a:p>
          <a:p>
            <a:r>
              <a:rPr lang="ru-RU" sz="2400" b="1" dirty="0" smtClean="0"/>
              <a:t> Владимирской области</a:t>
            </a:r>
          </a:p>
          <a:p>
            <a:endParaRPr lang="ru-RU" b="1" dirty="0"/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3059832" y="1556793"/>
            <a:ext cx="3168352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</a:rPr>
              <a:t>Консолидированный бюджет Владимирской области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419872" y="2276872"/>
            <a:ext cx="36004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724128" y="2276872"/>
            <a:ext cx="360040" cy="432048"/>
          </a:xfrm>
          <a:prstGeom prst="downArrow">
            <a:avLst>
              <a:gd name="adj1" fmla="val 50000"/>
              <a:gd name="adj2" fmla="val 45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499992" y="3284984"/>
            <a:ext cx="504056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308304" y="3284984"/>
            <a:ext cx="432048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7668344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6516216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19144678">
            <a:off x="4857781" y="5093001"/>
            <a:ext cx="838720" cy="4218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3" y="260648"/>
            <a:ext cx="10001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9430" y="674114"/>
            <a:ext cx="6714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Основные документы, в соответствии с которыми формировались  параметры  городского бюджета на 2024-2026 годы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916832"/>
            <a:ext cx="810555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</a:pPr>
            <a:endParaRPr lang="ru-RU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70000"/>
              </a:lnSpc>
            </a:pPr>
            <a:endParaRPr lang="ru-RU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постановление администрации города от 28.07.2023 № 1740 «Об основных</a:t>
            </a:r>
          </a:p>
        </p:txBody>
      </p:sp>
      <p:pic>
        <p:nvPicPr>
          <p:cNvPr id="4" name="Picture 4" descr="kkkkkkkkkkk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511" y="4553744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Горизонтальный свиток 2"/>
          <p:cNvSpPr/>
          <p:nvPr/>
        </p:nvSpPr>
        <p:spPr>
          <a:xfrm>
            <a:off x="534898" y="1700790"/>
            <a:ext cx="8105554" cy="1033272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7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</a:rPr>
              <a:t>Распоряжение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</a:rPr>
              <a:t>Правительства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</a:rPr>
              <a:t>Владимирской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</a:rPr>
              <a:t>области от 07.07.2023 №537-р «Об основных направлениях бюджетной, налоговой и долговой политики Владимирской области на 2024 год и на плановый период 2025 и 2026 годов»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534898" y="2590863"/>
            <a:ext cx="8105553" cy="128535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7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</a:rPr>
              <a:t>Постановление администрации города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</a:rPr>
              <a:t>Коврова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</a:rPr>
              <a:t> от 28.07.2023 № 1740 «Об основных направлениях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</a:rPr>
              <a:t>бюджетной и налоговой политики и других исходных данных для  составления проекта городского бюджета на 2024 год и на плановый период 2025 и 2026 годов»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534898" y="3717032"/>
            <a:ext cx="8105554" cy="1136958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7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</a:rPr>
              <a:t>Проект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</a:rPr>
              <a:t>закона Владимирской области «Об областном бюджете на 2024 год и на плановый период 2025 и 2026 годов»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7" y="188640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86389"/>
              </p:ext>
            </p:extLst>
          </p:nvPr>
        </p:nvGraphicFramePr>
        <p:xfrm>
          <a:off x="500032" y="1582436"/>
          <a:ext cx="8260576" cy="472688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406397"/>
                <a:gridCol w="891802"/>
                <a:gridCol w="636279"/>
                <a:gridCol w="674935"/>
                <a:gridCol w="662790"/>
                <a:gridCol w="636279"/>
                <a:gridCol w="676047"/>
                <a:gridCol w="676047"/>
              </a:tblGrid>
              <a:tr h="4096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/>
                        <a:t>Показатели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u="none" strike="noStrike" kern="1200" dirty="0"/>
                        <a:t>Единица измерения</a:t>
                      </a:r>
                    </a:p>
                    <a:p>
                      <a:pPr marL="0" algn="ctr" rtl="0" eaLnBrk="1" fontAlgn="ctr" latinLnBrk="0" hangingPunct="1"/>
                      <a:r>
                        <a:rPr kumimoji="0" lang="ru-RU" sz="1200" b="1" u="none" strike="noStrike" kern="1200" dirty="0"/>
                        <a:t> 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u="none" strike="noStrike" kern="1200" dirty="0" smtClean="0"/>
                        <a:t>Отчет</a:t>
                      </a:r>
                      <a:endParaRPr kumimoji="0" lang="ru-RU" sz="1200" b="1" u="none" strike="noStrike" kern="1200" dirty="0"/>
                    </a:p>
                    <a:p>
                      <a:pPr marL="0" algn="ctr" rtl="0" eaLnBrk="1" fontAlgn="ctr" latinLnBrk="0" hangingPunct="1"/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/>
                        <a:t>Оценка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/>
                        <a:t>Прогноз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u="none" strike="noStrike" kern="1200" dirty="0" smtClean="0"/>
                        <a:t>2021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u="none" strike="noStrike" kern="1200" dirty="0" smtClean="0"/>
                        <a:t>2022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/>
                        <a:t>2023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/>
                        <a:t>2024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/>
                        <a:t>2025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/>
                        <a:t>2026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64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Численность постоянного населения муниципального образования (среднегодовая) - всего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тыс.человек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133,2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131,3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129,6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128,1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126,7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125,3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80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Количество малых предприятий, всего (по состоянию на конец года)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единиц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60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Количество средних предприятий, всего (по состоянию на конец года)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единиц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694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Число индивидуальных предпринимателей (физических лиц, действующих без образования юридического лица)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/>
                        <a:t>человек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266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268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394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400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400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400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Численность </a:t>
                      </a:r>
                      <a:r>
                        <a:rPr lang="ru-RU" sz="1100" u="none" strike="noStrike" dirty="0" smtClean="0"/>
                        <a:t>экономически активного населения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человек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73 021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73 806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72 879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72 850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72 800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72 700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58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Численность безработных, зарегистрированных в государственных учреждениях службы занятости населения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человек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289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2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Жилищный </a:t>
                      </a:r>
                      <a:r>
                        <a:rPr lang="ru-RU" sz="1100" u="none" strike="noStrike" dirty="0"/>
                        <a:t>фонд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тыс. кв. м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736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752,9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777,1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802,4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836,1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845,6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67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Ввод общей площади жилых домов, приходящейся в среднем на одного жителя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кв.м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0,20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0,53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0,38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07629" y="62068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 экономические показатели развития экономики г. </a:t>
            </a:r>
            <a:r>
              <a:rPr lang="ru-RU" b="1" dirty="0" err="1" smtClean="0"/>
              <a:t>Коврова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соответствии с прогнозом социально-экономического развития</a:t>
            </a:r>
            <a:endParaRPr lang="ru-RU" b="1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007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60486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Основные характеристики городского бюджета </a:t>
            </a:r>
            <a:br>
              <a:rPr lang="ru-RU" sz="4400" b="1" dirty="0" smtClean="0"/>
            </a:br>
            <a:r>
              <a:rPr lang="ru-RU" sz="4400" b="1" dirty="0" smtClean="0"/>
              <a:t>на 2024-2026 годы</a:t>
            </a:r>
            <a:endParaRPr lang="ru-RU" sz="4400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645024"/>
            <a:ext cx="56166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0001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34724</TotalTime>
  <Words>3173</Words>
  <Application>Microsoft Office PowerPoint</Application>
  <PresentationFormat>Экран (4:3)</PresentationFormat>
  <Paragraphs>602</Paragraphs>
  <Slides>59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Тема Office</vt:lpstr>
      <vt:lpstr>Лист</vt:lpstr>
      <vt:lpstr>Microsoft Excel 97-2003 Worksheet</vt:lpstr>
      <vt:lpstr>БРОШЮРА  «БЮДЖЕТ ДЛЯ ГРАЖДАН»  по проекту  бюджета  города Коврова  на 2024 год  и на плановый период  2025 и 2026 годов  </vt:lpstr>
      <vt:lpstr>Содержание:</vt:lpstr>
      <vt:lpstr>ВВОДНАЯ ЧАСТЬ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ПРОГРАММНЫЕ МЕРОПРИЯТИЯ В ОБЛАСТИ КУЛЬТУРЫ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БЕЗВОЗМЕЗДНЫЕ ПОСТУПЛЕНИЯ  В   2024-2026   ГОДАХ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БРОШЮРА «БЮДЖЕТ ДЛЯ ГРАЖДАН» по проекту бюджета города Коврова на 2015 год и на плановый период 2016 и 2017 годов</dc:title>
  <dc:creator>Admin</dc:creator>
  <cp:lastModifiedBy>USER</cp:lastModifiedBy>
  <cp:revision>3188</cp:revision>
  <cp:lastPrinted>2023-12-18T12:36:50Z</cp:lastPrinted>
  <dcterms:created xsi:type="dcterms:W3CDTF">2014-12-04T08:37:53Z</dcterms:created>
  <dcterms:modified xsi:type="dcterms:W3CDTF">2023-12-19T13:07:52Z</dcterms:modified>
</cp:coreProperties>
</file>