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68"/>
  </p:notesMasterIdLst>
  <p:sldIdLst>
    <p:sldId id="256" r:id="rId2"/>
    <p:sldId id="281" r:id="rId3"/>
    <p:sldId id="257" r:id="rId4"/>
    <p:sldId id="309" r:id="rId5"/>
    <p:sldId id="310" r:id="rId6"/>
    <p:sldId id="301" r:id="rId7"/>
    <p:sldId id="302" r:id="rId8"/>
    <p:sldId id="258" r:id="rId9"/>
    <p:sldId id="311" r:id="rId10"/>
    <p:sldId id="259" r:id="rId11"/>
    <p:sldId id="260" r:id="rId12"/>
    <p:sldId id="262" r:id="rId13"/>
    <p:sldId id="337" r:id="rId14"/>
    <p:sldId id="276" r:id="rId15"/>
    <p:sldId id="280" r:id="rId16"/>
    <p:sldId id="283" r:id="rId17"/>
    <p:sldId id="314" r:id="rId18"/>
    <p:sldId id="282" r:id="rId19"/>
    <p:sldId id="316" r:id="rId20"/>
    <p:sldId id="317" r:id="rId21"/>
    <p:sldId id="263" r:id="rId22"/>
    <p:sldId id="265" r:id="rId23"/>
    <p:sldId id="267" r:id="rId24"/>
    <p:sldId id="319" r:id="rId25"/>
    <p:sldId id="348" r:id="rId26"/>
    <p:sldId id="349" r:id="rId27"/>
    <p:sldId id="320" r:id="rId28"/>
    <p:sldId id="343" r:id="rId29"/>
    <p:sldId id="344" r:id="rId30"/>
    <p:sldId id="305" r:id="rId31"/>
    <p:sldId id="321" r:id="rId32"/>
    <p:sldId id="335" r:id="rId33"/>
    <p:sldId id="322" r:id="rId34"/>
    <p:sldId id="345" r:id="rId35"/>
    <p:sldId id="346" r:id="rId36"/>
    <p:sldId id="347" r:id="rId37"/>
    <p:sldId id="324" r:id="rId38"/>
    <p:sldId id="325" r:id="rId39"/>
    <p:sldId id="271" r:id="rId40"/>
    <p:sldId id="272" r:id="rId41"/>
    <p:sldId id="285" r:id="rId42"/>
    <p:sldId id="286" r:id="rId43"/>
    <p:sldId id="287" r:id="rId44"/>
    <p:sldId id="342" r:id="rId45"/>
    <p:sldId id="288" r:id="rId46"/>
    <p:sldId id="306" r:id="rId47"/>
    <p:sldId id="289" r:id="rId48"/>
    <p:sldId id="290" r:id="rId49"/>
    <p:sldId id="273" r:id="rId50"/>
    <p:sldId id="350" r:id="rId51"/>
    <p:sldId id="291" r:id="rId52"/>
    <p:sldId id="292" r:id="rId53"/>
    <p:sldId id="332" r:id="rId54"/>
    <p:sldId id="293" r:id="rId55"/>
    <p:sldId id="295" r:id="rId56"/>
    <p:sldId id="338" r:id="rId57"/>
    <p:sldId id="297" r:id="rId58"/>
    <p:sldId id="298" r:id="rId59"/>
    <p:sldId id="299" r:id="rId60"/>
    <p:sldId id="326" r:id="rId61"/>
    <p:sldId id="351" r:id="rId62"/>
    <p:sldId id="327" r:id="rId63"/>
    <p:sldId id="352" r:id="rId64"/>
    <p:sldId id="340" r:id="rId65"/>
    <p:sldId id="328" r:id="rId66"/>
    <p:sldId id="334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AFCF"/>
    <a:srgbClr val="FFFF99"/>
    <a:srgbClr val="25FB8B"/>
    <a:srgbClr val="FF00FF"/>
    <a:srgbClr val="C8CB4B"/>
    <a:srgbClr val="E8DDE9"/>
    <a:srgbClr val="FFFF00"/>
    <a:srgbClr val="D89D28"/>
    <a:srgbClr val="8553A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28" autoAdjust="0"/>
  </p:normalViewPr>
  <p:slideViewPr>
    <p:cSldViewPr>
      <p:cViewPr>
        <p:scale>
          <a:sx n="110" d="100"/>
          <a:sy n="110" d="100"/>
        </p:scale>
        <p:origin x="-164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581728335978173E-2"/>
          <c:y val="2.5195613185836602E-2"/>
          <c:w val="0.58448594207329951"/>
          <c:h val="0.70275092089334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Налог, взимаемый в связи с применением патентной системы налогообложения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Транспортный налог с физических лиц</c:v>
                </c:pt>
                <c:pt idx="7">
                  <c:v>Налог, взимаемый в связи с применением УСН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791492</c:v>
                </c:pt>
                <c:pt idx="1">
                  <c:v>24031</c:v>
                </c:pt>
                <c:pt idx="2">
                  <c:v>23045</c:v>
                </c:pt>
                <c:pt idx="3">
                  <c:v>35922</c:v>
                </c:pt>
                <c:pt idx="4">
                  <c:v>154928</c:v>
                </c:pt>
                <c:pt idx="5">
                  <c:v>24899</c:v>
                </c:pt>
                <c:pt idx="6">
                  <c:v>69992</c:v>
                </c:pt>
                <c:pt idx="7">
                  <c:v>116938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Налог, взимаемый в связи с применением патентной системы налогообложения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Транспортный налог с физических лиц</c:v>
                </c:pt>
                <c:pt idx="7">
                  <c:v>Налог, взимаемый в связи с применением УСН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681139</c:v>
                </c:pt>
                <c:pt idx="1">
                  <c:v>19803</c:v>
                </c:pt>
                <c:pt idx="2">
                  <c:v>20416</c:v>
                </c:pt>
                <c:pt idx="3">
                  <c:v>30910</c:v>
                </c:pt>
                <c:pt idx="4">
                  <c:v>157358</c:v>
                </c:pt>
                <c:pt idx="5">
                  <c:v>24018</c:v>
                </c:pt>
                <c:pt idx="6">
                  <c:v>66875</c:v>
                </c:pt>
                <c:pt idx="7">
                  <c:v>93433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292800"/>
        <c:axId val="157302784"/>
      </c:barChart>
      <c:catAx>
        <c:axId val="157292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840000"/>
          <a:lstStyle/>
          <a:p>
            <a:pPr>
              <a:defRPr sz="1100"/>
            </a:pPr>
            <a:endParaRPr lang="ru-RU"/>
          </a:p>
        </c:txPr>
        <c:crossAx val="157302784"/>
        <c:crosses val="autoZero"/>
        <c:auto val="1"/>
        <c:lblAlgn val="ctr"/>
        <c:lblOffset val="100"/>
        <c:tickLblSkip val="1"/>
        <c:noMultiLvlLbl val="0"/>
      </c:catAx>
      <c:valAx>
        <c:axId val="157302784"/>
        <c:scaling>
          <c:orientation val="minMax"/>
          <c:max val="800000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txPr>
          <a:bodyPr rot="600000"/>
          <a:lstStyle/>
          <a:p>
            <a:pPr>
              <a:defRPr sz="1400"/>
            </a:pPr>
            <a:endParaRPr lang="ru-RU"/>
          </a:p>
        </c:txPr>
        <c:crossAx val="157292800"/>
        <c:crosses val="autoZero"/>
        <c:crossBetween val="between"/>
        <c:majorUnit val="100000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2.5723543008495681E-2"/>
          <c:y val="0.81604273501774649"/>
          <c:w val="0.11075991556493717"/>
          <c:h val="0.15873638309193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850360914515196E-2"/>
          <c:y val="0.14374469664401221"/>
          <c:w val="0.93533125948968665"/>
          <c:h val="0.73041658464565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7.2038161644011514E-2"/>
                  <c:y val="-4.053233215633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713341710076134E-2"/>
                  <c:y val="-3.190527139496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248125</c:v>
                </c:pt>
                <c:pt idx="1">
                  <c:v>227533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2355840"/>
        <c:axId val="202357376"/>
        <c:axId val="201801728"/>
      </c:bar3DChart>
      <c:catAx>
        <c:axId val="20235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202357376"/>
        <c:crosses val="autoZero"/>
        <c:auto val="1"/>
        <c:lblAlgn val="ctr"/>
        <c:lblOffset val="100"/>
        <c:noMultiLvlLbl val="0"/>
      </c:catAx>
      <c:valAx>
        <c:axId val="202357376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202355840"/>
        <c:crosses val="autoZero"/>
        <c:crossBetween val="between"/>
      </c:valAx>
      <c:serAx>
        <c:axId val="201801728"/>
        <c:scaling>
          <c:orientation val="minMax"/>
        </c:scaling>
        <c:delete val="1"/>
        <c:axPos val="b"/>
        <c:majorTickMark val="out"/>
        <c:minorTickMark val="none"/>
        <c:tickLblPos val="none"/>
        <c:crossAx val="2023573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925693597071403E-3"/>
          <c:y val="1.7581901202768209E-2"/>
          <c:w val="0.90203726196621936"/>
          <c:h val="0.669669302040055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-4.6823705920581524E-3"/>
                  <c:y val="-2.009360137459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742881976699201E-4"/>
                  <c:y val="-2.009360137459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009360137459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46284679853499E-3"/>
                  <c:y val="-1.2558500859120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Органы юстиции</c:v>
                </c:pt>
                <c:pt idx="1">
                  <c:v>Гражанская оборона</c:v>
                </c:pt>
                <c:pt idx="2">
                  <c:v>Защита населения и территории от чрезвычайных ситуаций природного и техногенного характера, пожарная безопасность</c:v>
                </c:pt>
                <c:pt idx="3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5736</c:v>
                </c:pt>
                <c:pt idx="1">
                  <c:v>38557</c:v>
                </c:pt>
                <c:pt idx="2">
                  <c:v>1051</c:v>
                </c:pt>
                <c:pt idx="3" formatCode="General">
                  <c:v>1201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144422328424767E-2"/>
                  <c:y val="-1.0046998458963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999367950713503E-2"/>
                  <c:y val="-1.7581901202768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928379573137999E-3"/>
                  <c:y val="-2.009360137459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928379573137999E-3"/>
                  <c:y val="-3.2652102233712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Органы юстиции</c:v>
                </c:pt>
                <c:pt idx="1">
                  <c:v>Гражанская оборона</c:v>
                </c:pt>
                <c:pt idx="2">
                  <c:v>Защита населения и территории от чрезвычайных ситуаций природного и техногенного характера, пожарная безопасность</c:v>
                </c:pt>
                <c:pt idx="3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5736</c:v>
                </c:pt>
                <c:pt idx="1">
                  <c:v>37711</c:v>
                </c:pt>
                <c:pt idx="2">
                  <c:v>1027</c:v>
                </c:pt>
                <c:pt idx="3" formatCode="General">
                  <c:v>1176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2005120"/>
        <c:axId val="177213824"/>
        <c:axId val="201804864"/>
      </c:bar3DChart>
      <c:catAx>
        <c:axId val="202005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213824"/>
        <c:crosses val="autoZero"/>
        <c:auto val="1"/>
        <c:lblAlgn val="ctr"/>
        <c:lblOffset val="100"/>
        <c:noMultiLvlLbl val="0"/>
      </c:catAx>
      <c:valAx>
        <c:axId val="177213824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202005120"/>
        <c:crosses val="autoZero"/>
        <c:crossBetween val="between"/>
      </c:valAx>
      <c:serAx>
        <c:axId val="201804864"/>
        <c:scaling>
          <c:orientation val="minMax"/>
        </c:scaling>
        <c:delete val="0"/>
        <c:axPos val="b"/>
        <c:majorTickMark val="out"/>
        <c:minorTickMark val="none"/>
        <c:tickLblPos val="nextTo"/>
        <c:crossAx val="177213824"/>
        <c:crosses val="autoZero"/>
      </c:serAx>
      <c:spPr>
        <a:solidFill>
          <a:srgbClr val="FFFF99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DAFCF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Предьявление исковых требований и дальнейшего взыскания задолженности в судебном порядке</c:v>
                </c:pt>
                <c:pt idx="1">
                  <c:v>Досудебные предупреждения должникам по договорам аренды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242</c:v>
                </c:pt>
                <c:pt idx="1">
                  <c:v>821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7871104"/>
        <c:axId val="157491968"/>
        <c:axId val="0"/>
      </c:bar3DChart>
      <c:catAx>
        <c:axId val="1578711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491968"/>
        <c:crosses val="autoZero"/>
        <c:auto val="1"/>
        <c:lblAlgn val="ctr"/>
        <c:lblOffset val="100"/>
        <c:noMultiLvlLbl val="0"/>
      </c:catAx>
      <c:valAx>
        <c:axId val="1574919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87110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8653139620289099"/>
          <c:h val="0.890962893377172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1"/>
            <c:spPr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5069514</c:v>
                </c:pt>
                <c:pt idx="1">
                  <c:v>4680773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65913344"/>
        <c:axId val="165914880"/>
        <c:axId val="157319168"/>
      </c:bar3DChart>
      <c:catAx>
        <c:axId val="16591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914880"/>
        <c:crosses val="autoZero"/>
        <c:auto val="1"/>
        <c:lblAlgn val="ctr"/>
        <c:lblOffset val="100"/>
        <c:noMultiLvlLbl val="0"/>
      </c:catAx>
      <c:valAx>
        <c:axId val="165914880"/>
        <c:scaling>
          <c:orientation val="minMax"/>
        </c:scaling>
        <c:delete val="1"/>
        <c:axPos val="l"/>
        <c:majorGridlines/>
        <c:numFmt formatCode="#,##0" sourceLinked="0"/>
        <c:majorTickMark val="out"/>
        <c:minorTickMark val="none"/>
        <c:tickLblPos val="none"/>
        <c:crossAx val="165913344"/>
        <c:crosses val="autoZero"/>
        <c:crossBetween val="between"/>
      </c:valAx>
      <c:serAx>
        <c:axId val="157319168"/>
        <c:scaling>
          <c:orientation val="minMax"/>
        </c:scaling>
        <c:delete val="1"/>
        <c:axPos val="b"/>
        <c:majorTickMark val="out"/>
        <c:minorTickMark val="none"/>
        <c:tickLblPos val="none"/>
        <c:crossAx val="165914880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246499676674746"/>
          <c:y val="0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005203600359686E-2"/>
          <c:y val="0.19602683035218321"/>
          <c:w val="0.57476590920097193"/>
          <c:h val="0.71342147499484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2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4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061397261652802"/>
                  <c:y val="1.8965757617345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832012</c:v>
                </c:pt>
                <c:pt idx="1">
                  <c:v>1697175</c:v>
                </c:pt>
                <c:pt idx="2">
                  <c:v>154659</c:v>
                </c:pt>
                <c:pt idx="3">
                  <c:v>35596</c:v>
                </c:pt>
                <c:pt idx="4">
                  <c:v>130801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4888024934384503"/>
          <c:y val="3.9567913385826811E-2"/>
          <c:w val="0.33861975065616801"/>
          <c:h val="0.937629921259854"/>
        </c:manualLayout>
      </c:layout>
      <c:overlay val="0"/>
      <c:spPr>
        <a:solidFill>
          <a:schemeClr val="accent3">
            <a:lumMod val="40000"/>
            <a:lumOff val="60000"/>
          </a:schemeClr>
        </a:solidFill>
      </c:spPr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-1.6581728335978388E-2"/>
                  <c:y val="-1.9596588033428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035541505489596E-2"/>
                  <c:y val="-4.8991537172198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186160</c:v>
                </c:pt>
                <c:pt idx="1">
                  <c:v>34653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1.7801431154114207E-2"/>
                  <c:y val="-7.2421502280744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445790923515609E-3"/>
                  <c:y val="-3.4294029058499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186160</c:v>
                </c:pt>
                <c:pt idx="1">
                  <c:v>34780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68675968"/>
        <c:axId val="168685952"/>
        <c:axId val="166709440"/>
      </c:bar3DChart>
      <c:catAx>
        <c:axId val="168675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68685952"/>
        <c:crosses val="autoZero"/>
        <c:auto val="1"/>
        <c:lblAlgn val="ctr"/>
        <c:lblOffset val="100"/>
        <c:noMultiLvlLbl val="0"/>
      </c:catAx>
      <c:valAx>
        <c:axId val="16868595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168675968"/>
        <c:crosses val="autoZero"/>
        <c:crossBetween val="between"/>
      </c:valAx>
      <c:serAx>
        <c:axId val="166709440"/>
        <c:scaling>
          <c:orientation val="minMax"/>
        </c:scaling>
        <c:delete val="1"/>
        <c:axPos val="b"/>
        <c:majorTickMark val="out"/>
        <c:minorTickMark val="none"/>
        <c:tickLblPos val="none"/>
        <c:crossAx val="16868595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9.7573169376844515E-2"/>
          <c:w val="0.58678282761970435"/>
          <c:h val="0.8658624651461490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            </c:v>
                </c:pt>
              </c:strCache>
            </c:strRef>
          </c:tx>
          <c:spPr>
            <a:ln w="3175"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7030A0"/>
              </a:solidFill>
              <a:ln w="3175">
                <a:solidFill>
                  <a:srgbClr val="000000"/>
                </a:solidFill>
              </a:ln>
            </c:spPr>
          </c:dPt>
          <c:dPt>
            <c:idx val="1"/>
            <c:bubble3D val="0"/>
            <c:explosion val="32"/>
            <c:spPr>
              <a:solidFill>
                <a:srgbClr val="00B0F0"/>
              </a:solidFill>
              <a:ln w="3175">
                <a:solidFill>
                  <a:srgbClr val="000000"/>
                </a:solidFill>
              </a:ln>
            </c:spPr>
          </c:dPt>
          <c:dPt>
            <c:idx val="2"/>
            <c:bubble3D val="0"/>
            <c:explosion val="32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</c:spPr>
          </c:dPt>
          <c:dPt>
            <c:idx val="3"/>
            <c:bubble3D val="0"/>
            <c:explosion val="32"/>
            <c:spPr>
              <a:solidFill>
                <a:srgbClr val="FF0000"/>
              </a:solidFill>
              <a:ln w="3175">
                <a:solidFill>
                  <a:srgbClr val="000000"/>
                </a:solidFill>
              </a:ln>
            </c:spPr>
          </c:dPt>
          <c:dPt>
            <c:idx val="4"/>
            <c:bubble3D val="0"/>
            <c:spPr>
              <a:solidFill>
                <a:srgbClr val="E8DDE9"/>
              </a:solidFill>
              <a:ln w="3175">
                <a:solidFill>
                  <a:srgbClr val="000000"/>
                </a:solidFill>
              </a:ln>
            </c:spPr>
          </c:dPt>
          <c:dPt>
            <c:idx val="5"/>
            <c:bubble3D val="0"/>
            <c:spPr>
              <a:solidFill>
                <a:srgbClr val="D89D28"/>
              </a:solidFill>
              <a:ln w="3175">
                <a:solidFill>
                  <a:srgbClr val="000000"/>
                </a:solidFill>
              </a:ln>
            </c:spPr>
          </c:dPt>
          <c:dPt>
            <c:idx val="7"/>
            <c:bubble3D val="0"/>
            <c:spPr>
              <a:solidFill>
                <a:srgbClr val="FF00FF"/>
              </a:solidFill>
              <a:ln w="3175">
                <a:solidFill>
                  <a:srgbClr val="000000"/>
                </a:solidFill>
              </a:ln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rgbClr val="000000"/>
                </a:solidFill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3175">
                <a:solidFill>
                  <a:srgbClr val="000000"/>
                </a:solidFill>
              </a:ln>
            </c:spPr>
          </c:dPt>
          <c:dPt>
            <c:idx val="10"/>
            <c:bubble3D val="0"/>
            <c:explosion val="29"/>
            <c:spPr>
              <a:solidFill>
                <a:srgbClr val="25FB8B"/>
              </a:solidFill>
              <a:ln w="3175">
                <a:solidFill>
                  <a:srgbClr val="000000"/>
                </a:solidFill>
              </a:ln>
            </c:spPr>
          </c:dPt>
          <c:cat>
            <c:strRef>
              <c:f>Лист1!$A$2:$A$13</c:f>
              <c:strCache>
                <c:ptCount val="12"/>
                <c:pt idx="0">
                  <c:v>Обеспечение жильем 5 инвалидов - 5 032</c:v>
                </c:pt>
                <c:pt idx="1">
                  <c:v>Социальные выплаты на приобретение (строительство) жилья для 5 многодетных семей - 3 940</c:v>
                </c:pt>
                <c:pt idx="2">
                  <c:v>Социальные выплаты на приобретение (строительство) жилья 15 молодым семьям - 14 398</c:v>
                </c:pt>
                <c:pt idx="3">
                  <c:v>Компенсация стоимости единых социальных проездных билетов 26 625 штук - 10 594 </c:v>
                </c:pt>
                <c:pt idx="4">
                  <c:v>Компенсация льготных месячных проездных билетов для учащихся  7 782 штук - 4 012</c:v>
                </c:pt>
                <c:pt idx="5">
                  <c:v>Приобретение жилых помещений для 13 детей-сирот - 23 583</c:v>
                </c:pt>
                <c:pt idx="6">
                  <c:v>Компенсация части родительской платы за присмотр и уход за детьми в ДОУ( 5 477 детей) - 57987</c:v>
                </c:pt>
                <c:pt idx="7">
                  <c:v>Содержание ребенка в семье опекуна и приемной семье - 32 561</c:v>
                </c:pt>
                <c:pt idx="8">
                  <c:v>Социальная поддержка 113 детей-инвалидов дошкольного возраста - 1 981</c:v>
                </c:pt>
                <c:pt idx="9">
                  <c:v>Оказание других видов социальной помощи - 15 824</c:v>
                </c:pt>
                <c:pt idx="10">
                  <c:v>Жилищная субсидия 1 работнику бюджетной сферы - 598</c:v>
                </c:pt>
                <c:pt idx="11">
                  <c:v>Компенсация льготных социальных проездных билетов 7 123 штук - 1 596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5032</c:v>
                </c:pt>
                <c:pt idx="1">
                  <c:v>3940</c:v>
                </c:pt>
                <c:pt idx="2">
                  <c:v>14398</c:v>
                </c:pt>
                <c:pt idx="3" formatCode="#,##0">
                  <c:v>10594</c:v>
                </c:pt>
                <c:pt idx="4">
                  <c:v>4012</c:v>
                </c:pt>
                <c:pt idx="5" formatCode="#,##0">
                  <c:v>23583</c:v>
                </c:pt>
                <c:pt idx="6" formatCode="#,##0">
                  <c:v>57987</c:v>
                </c:pt>
                <c:pt idx="7">
                  <c:v>32561</c:v>
                </c:pt>
                <c:pt idx="8">
                  <c:v>1981</c:v>
                </c:pt>
                <c:pt idx="9">
                  <c:v>15824</c:v>
                </c:pt>
                <c:pt idx="10">
                  <c:v>598</c:v>
                </c:pt>
                <c:pt idx="11" formatCode="#,##0">
                  <c:v>1596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23664537774081"/>
          <c:y val="0"/>
          <c:w val="0.33770604919012681"/>
          <c:h val="0.99964841304896579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7666668639732199"/>
          <c:y val="2.5195613185836494E-2"/>
          <c:w val="0.35839836102000244"/>
          <c:h val="0.887990079024408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1.05520089410768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581728335978388E-2"/>
                  <c:y val="-4.581020579242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5817283359782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  <c:pt idx="4">
                  <c:v>Расходы на содержание объектов спортивной инфраструктуры муниципальной собственности </c:v>
                </c:pt>
                <c:pt idx="5">
                  <c:v>Реализация программ спортивной подготовки в соответствии с требованиями федеральных стандартов спортивной подготовки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260682</c:v>
                </c:pt>
                <c:pt idx="1">
                  <c:v>1850</c:v>
                </c:pt>
                <c:pt idx="2">
                  <c:v>110421</c:v>
                </c:pt>
                <c:pt idx="3">
                  <c:v>17917</c:v>
                </c:pt>
                <c:pt idx="4">
                  <c:v>19513</c:v>
                </c:pt>
                <c:pt idx="5">
                  <c:v>5283.3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dLbl>
              <c:idx val="0"/>
              <c:layout>
                <c:manualLayout>
                  <c:x val="1.8089158184703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74298487252599E-2"/>
                  <c:y val="2.2905102896215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581728335978291E-2"/>
                  <c:y val="-2.2905102896215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  <c:pt idx="4">
                  <c:v>Расходы на содержание объектов спортивной инфраструктуры муниципальной собственности </c:v>
                </c:pt>
                <c:pt idx="5">
                  <c:v>Реализация программ спортивной подготовки в соответствии с требованиями федеральных стандартов спортивной подготовки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260681</c:v>
                </c:pt>
                <c:pt idx="1">
                  <c:v>1850</c:v>
                </c:pt>
                <c:pt idx="2">
                  <c:v>110421</c:v>
                </c:pt>
                <c:pt idx="3">
                  <c:v>17917</c:v>
                </c:pt>
                <c:pt idx="4">
                  <c:v>19513</c:v>
                </c:pt>
                <c:pt idx="5">
                  <c:v>5283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5552000"/>
        <c:axId val="175553536"/>
        <c:axId val="0"/>
      </c:bar3DChart>
      <c:catAx>
        <c:axId val="1755520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553536"/>
        <c:crosses val="autoZero"/>
        <c:auto val="1"/>
        <c:lblAlgn val="l"/>
        <c:lblOffset val="100"/>
        <c:noMultiLvlLbl val="0"/>
      </c:catAx>
      <c:valAx>
        <c:axId val="17555353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1755520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2356543717364734E-3"/>
          <c:y val="3.7877645629562917E-2"/>
          <c:w val="0.1165205023515921"/>
          <c:h val="0.170666823455402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66720364403981"/>
          <c:y val="2.6455393845128412E-2"/>
          <c:w val="0.5531965198311295"/>
          <c:h val="0.887781392345295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8553A3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5.878976410028517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576417435099872E-2"/>
                  <c:y val="2.204616153760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97441025071378E-2"/>
                  <c:y val="-2.20461615376070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/>
                      <a:t>214</a:t>
                    </a:r>
                    <a:r>
                      <a:rPr lang="ru-RU" baseline="0" dirty="0" smtClean="0"/>
                      <a:t> 445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/>
                      <a:t> 5 399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/>
                      <a:t> 4 901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Транспорт</c:v>
                </c:pt>
                <c:pt idx="1">
                  <c:v>Дорожное хозяйство (дорожные фонды)</c:v>
                </c:pt>
                <c:pt idx="2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126830</c:v>
                </c:pt>
                <c:pt idx="1">
                  <c:v>378104</c:v>
                </c:pt>
                <c:pt idx="2">
                  <c:v>2849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25FB8B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1.0288208717549848E-2"/>
                  <c:y val="4.4092323075214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106673332592711E-2"/>
                  <c:y val="-4.409232307521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6369292300855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/>
                      <a:t>3 654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757952820057031E-2"/>
                  <c:y val="-4.409232307521486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/>
                      <a:t> 4</a:t>
                    </a:r>
                    <a:r>
                      <a:rPr lang="ru-RU" baseline="0" dirty="0" smtClean="0"/>
                      <a:t> 858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Транспорт</c:v>
                </c:pt>
                <c:pt idx="1">
                  <c:v>Дорожное хозяйство (дорожные фонды)</c:v>
                </c:pt>
                <c:pt idx="2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126252</c:v>
                </c:pt>
                <c:pt idx="1">
                  <c:v>240684</c:v>
                </c:pt>
                <c:pt idx="2">
                  <c:v>2827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1714304"/>
        <c:axId val="201757056"/>
        <c:axId val="0"/>
      </c:bar3DChart>
      <c:catAx>
        <c:axId val="2017143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201757056"/>
        <c:crosses val="autoZero"/>
        <c:auto val="1"/>
        <c:lblAlgn val="ctr"/>
        <c:lblOffset val="100"/>
        <c:noMultiLvlLbl val="0"/>
      </c:catAx>
      <c:valAx>
        <c:axId val="201757056"/>
        <c:scaling>
          <c:orientation val="minMax"/>
        </c:scaling>
        <c:delete val="0"/>
        <c:axPos val="b"/>
        <c:majorGridlines/>
        <c:numFmt formatCode="#,##0" sourceLinked="0"/>
        <c:majorTickMark val="out"/>
        <c:minorTickMark val="none"/>
        <c:tickLblPos val="nextTo"/>
        <c:crossAx val="201714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0036749388956752"/>
          <c:w val="0.10755436895900454"/>
          <c:h val="0.1752898983446284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554660593268154"/>
          <c:y val="1.3395136124115605E-2"/>
          <c:w val="0.6076224199210537"/>
          <c:h val="0.88636090364080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6.02971939490119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339498509827433E-3"/>
                  <c:y val="2.23252268735260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445790923514516E-3"/>
                  <c:y val="-4.09291097848971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74298487252599E-2"/>
                  <c:y val="-2.046455489244840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105829</c:v>
                </c:pt>
                <c:pt idx="1">
                  <c:v>87956</c:v>
                </c:pt>
                <c:pt idx="2">
                  <c:v>167143</c:v>
                </c:pt>
                <c:pt idx="3">
                  <c:v>19292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dLbl>
              <c:idx val="0"/>
              <c:layout>
                <c:manualLayout>
                  <c:x val="1.510049608014568E-2"/>
                  <c:y val="-4.4650453747052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102462045279997E-3"/>
                  <c:y val="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899866198441758E-3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81728335978301E-2"/>
                  <c:y val="-4.4650453747052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86099</c:v>
                </c:pt>
                <c:pt idx="1">
                  <c:v>87377</c:v>
                </c:pt>
                <c:pt idx="2">
                  <c:v>165301</c:v>
                </c:pt>
                <c:pt idx="3">
                  <c:v>19237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810688"/>
        <c:axId val="201812224"/>
        <c:axId val="0"/>
      </c:bar3DChart>
      <c:catAx>
        <c:axId val="201810688"/>
        <c:scaling>
          <c:orientation val="minMax"/>
        </c:scaling>
        <c:delete val="0"/>
        <c:axPos val="l"/>
        <c:majorTickMark val="out"/>
        <c:minorTickMark val="none"/>
        <c:tickLblPos val="nextTo"/>
        <c:crossAx val="201812224"/>
        <c:crosses val="autoZero"/>
        <c:auto val="1"/>
        <c:lblAlgn val="ctr"/>
        <c:lblOffset val="100"/>
        <c:noMultiLvlLbl val="0"/>
      </c:catAx>
      <c:valAx>
        <c:axId val="201812224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181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572818594712892E-4"/>
          <c:y val="0.84835862119398864"/>
          <c:w val="9.4605585134415748E-2"/>
          <c:h val="0.12591814692882244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E7742-48EF-4D20-9C42-D007E1729DEC}" type="doc">
      <dgm:prSet loTypeId="urn:microsoft.com/office/officeart/2005/8/layout/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181E8B8-CA16-4E97-9319-33EEA0659C93}">
      <dgm:prSet phldrT="[Текст]"/>
      <dgm:spPr>
        <a:solidFill>
          <a:srgbClr val="FFFF00"/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2022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4 801 430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ACB098C7-FF57-4146-8975-DC2A78E7DEAF}" type="parTrans" cxnId="{7E35E689-0BD0-40D3-B9CE-51D0686ED143}">
      <dgm:prSet/>
      <dgm:spPr/>
      <dgm:t>
        <a:bodyPr/>
        <a:lstStyle/>
        <a:p>
          <a:endParaRPr lang="ru-RU"/>
        </a:p>
      </dgm:t>
    </dgm:pt>
    <dgm:pt modelId="{048D2A75-B3AB-4C9E-BAB7-8E1FB43C727B}" type="sibTrans" cxnId="{7E35E689-0BD0-40D3-B9CE-51D0686ED143}">
      <dgm:prSet/>
      <dgm:spPr/>
      <dgm:t>
        <a:bodyPr/>
        <a:lstStyle/>
        <a:p>
          <a:endParaRPr lang="ru-RU"/>
        </a:p>
      </dgm:t>
    </dgm:pt>
    <dgm:pt modelId="{6CBF051A-D560-4353-82EB-411050D5CD62}">
      <dgm:prSet phldrT="[Текст]"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1 242 014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BD446888-EDED-4AE9-8206-3C3E7F200C09}" type="parTrans" cxnId="{1544704E-0722-467B-B586-D4F0D2E3E3D0}">
      <dgm:prSet/>
      <dgm:spPr/>
      <dgm:t>
        <a:bodyPr/>
        <a:lstStyle/>
        <a:p>
          <a:endParaRPr lang="ru-RU"/>
        </a:p>
      </dgm:t>
    </dgm:pt>
    <dgm:pt modelId="{DD2B09FF-4FE1-442F-887A-BD1B1F553A7E}" type="sibTrans" cxnId="{1544704E-0722-467B-B586-D4F0D2E3E3D0}">
      <dgm:prSet/>
      <dgm:spPr/>
      <dgm:t>
        <a:bodyPr/>
        <a:lstStyle/>
        <a:p>
          <a:endParaRPr lang="ru-RU"/>
        </a:p>
      </dgm:t>
    </dgm:pt>
    <dgm:pt modelId="{25E48617-7467-4A73-823B-29E5DCD8C86E}">
      <dgm:prSet phldrT="[Текст]"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173 161 тыс.руб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E1655950-BD78-4EDC-BFF8-4EF0AE3ACB56}" type="parTrans" cxnId="{31552880-FC35-4670-BEF1-86E3821641E2}">
      <dgm:prSet/>
      <dgm:spPr/>
      <dgm:t>
        <a:bodyPr/>
        <a:lstStyle/>
        <a:p>
          <a:endParaRPr lang="ru-RU"/>
        </a:p>
      </dgm:t>
    </dgm:pt>
    <dgm:pt modelId="{E57010CB-9E01-40E6-A817-077C0D13CE8A}" type="sibTrans" cxnId="{31552880-FC35-4670-BEF1-86E3821641E2}">
      <dgm:prSet/>
      <dgm:spPr/>
      <dgm:t>
        <a:bodyPr/>
        <a:lstStyle/>
        <a:p>
          <a:endParaRPr lang="ru-RU"/>
        </a:p>
      </dgm:t>
    </dgm:pt>
    <dgm:pt modelId="{051936C0-2260-4B70-8610-3A66E0AF9C45}">
      <dgm:prSet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3 386 255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8BEF7707-38AD-4F9C-A67C-6486A3272CD9}" type="parTrans" cxnId="{C38F61DA-A79D-45A6-BE26-B67BAE4A53EB}">
      <dgm:prSet/>
      <dgm:spPr/>
      <dgm:t>
        <a:bodyPr/>
        <a:lstStyle/>
        <a:p>
          <a:endParaRPr lang="ru-RU"/>
        </a:p>
      </dgm:t>
    </dgm:pt>
    <dgm:pt modelId="{C2F1FF3B-C2DC-48C8-AD5A-B5214214F458}" type="sibTrans" cxnId="{C38F61DA-A79D-45A6-BE26-B67BAE4A53EB}">
      <dgm:prSet/>
      <dgm:spPr/>
      <dgm:t>
        <a:bodyPr/>
        <a:lstStyle/>
        <a:p>
          <a:endParaRPr lang="ru-RU"/>
        </a:p>
      </dgm:t>
    </dgm:pt>
    <dgm:pt modelId="{6B64F7A1-17C9-4E3E-8F0F-E1D5F77CD5C0}" type="pres">
      <dgm:prSet presAssocID="{C3EE7742-48EF-4D20-9C42-D007E1729D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6BA808-DE77-4D03-B3A6-EF1E3B0E3B97}" type="pres">
      <dgm:prSet presAssocID="{9181E8B8-CA16-4E97-9319-33EEA0659C93}" presName="parentLin" presStyleCnt="0"/>
      <dgm:spPr/>
    </dgm:pt>
    <dgm:pt modelId="{EE9A618F-E8E3-4014-B4A8-FD4F626F1D49}" type="pres">
      <dgm:prSet presAssocID="{9181E8B8-CA16-4E97-9319-33EEA0659C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732A981-3D5F-4538-AEA0-FB67AE1B0EFF}" type="pres">
      <dgm:prSet presAssocID="{9181E8B8-CA16-4E97-9319-33EEA0659C93}" presName="parentText" presStyleLbl="node1" presStyleIdx="0" presStyleCnt="4" custScaleX="122878" custScaleY="235447" custLinFactNeighborX="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98055-8F57-4E6D-9572-E1E2B402A7DD}" type="pres">
      <dgm:prSet presAssocID="{9181E8B8-CA16-4E97-9319-33EEA0659C93}" presName="negativeSpace" presStyleCnt="0"/>
      <dgm:spPr/>
    </dgm:pt>
    <dgm:pt modelId="{234916C5-E1F0-484D-A8D8-02A2C6568CBF}" type="pres">
      <dgm:prSet presAssocID="{9181E8B8-CA16-4E97-9319-33EEA0659C93}" presName="childText" presStyleLbl="conFgAcc1" presStyleIdx="0" presStyleCnt="4" custLinFactNeighborY="-1366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E024DD6-F839-4FB9-8EBD-FB22436A904F}" type="pres">
      <dgm:prSet presAssocID="{048D2A75-B3AB-4C9E-BAB7-8E1FB43C727B}" presName="spaceBetweenRectangles" presStyleCnt="0"/>
      <dgm:spPr/>
    </dgm:pt>
    <dgm:pt modelId="{0EEED258-9D67-421A-832F-ED0BA0377267}" type="pres">
      <dgm:prSet presAssocID="{6CBF051A-D560-4353-82EB-411050D5CD62}" presName="parentLin" presStyleCnt="0"/>
      <dgm:spPr/>
    </dgm:pt>
    <dgm:pt modelId="{4276EE09-AE15-42C0-9712-2808AAA2C198}" type="pres">
      <dgm:prSet presAssocID="{6CBF051A-D560-4353-82EB-411050D5CD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858C47D-43EB-4C96-BF47-3694B0C4342B}" type="pres">
      <dgm:prSet presAssocID="{6CBF051A-D560-4353-82EB-411050D5CD62}" presName="parentText" presStyleLbl="node1" presStyleIdx="1" presStyleCnt="4" custScaleX="122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0D5F0-F8C9-4338-A058-492E9397E850}" type="pres">
      <dgm:prSet presAssocID="{6CBF051A-D560-4353-82EB-411050D5CD62}" presName="negativeSpace" presStyleCnt="0"/>
      <dgm:spPr/>
    </dgm:pt>
    <dgm:pt modelId="{D51ED628-8C9D-43B5-8102-020C2419719B}" type="pres">
      <dgm:prSet presAssocID="{6CBF051A-D560-4353-82EB-411050D5CD62}" presName="childText" presStyleLbl="conFg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2B9137D4-DBF6-417F-9C1B-BFFE7228ED9A}" type="pres">
      <dgm:prSet presAssocID="{DD2B09FF-4FE1-442F-887A-BD1B1F553A7E}" presName="spaceBetweenRectangles" presStyleCnt="0"/>
      <dgm:spPr/>
    </dgm:pt>
    <dgm:pt modelId="{29AEAE01-48A0-4FEE-968C-D5E09C145B8F}" type="pres">
      <dgm:prSet presAssocID="{25E48617-7467-4A73-823B-29E5DCD8C86E}" presName="parentLin" presStyleCnt="0"/>
      <dgm:spPr/>
    </dgm:pt>
    <dgm:pt modelId="{931BF696-4242-4580-8CA2-1F031F40D9BC}" type="pres">
      <dgm:prSet presAssocID="{25E48617-7467-4A73-823B-29E5DCD8C86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F26F6B1-5EDA-4E35-B6FC-0E8C932FAEEA}" type="pres">
      <dgm:prSet presAssocID="{25E48617-7467-4A73-823B-29E5DCD8C86E}" presName="parentText" presStyleLbl="node1" presStyleIdx="2" presStyleCnt="4" custScaleX="122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77286-5F65-4501-8D9E-D828D29A4B07}" type="pres">
      <dgm:prSet presAssocID="{25E48617-7467-4A73-823B-29E5DCD8C86E}" presName="negativeSpace" presStyleCnt="0"/>
      <dgm:spPr/>
    </dgm:pt>
    <dgm:pt modelId="{0377AF04-01C0-4B31-8FB4-6210940DD2B7}" type="pres">
      <dgm:prSet presAssocID="{25E48617-7467-4A73-823B-29E5DCD8C86E}" presName="childText" presStyleLbl="conFgAcc1" presStyleIdx="2" presStyleCnt="4" custLinFactNeighborY="-6385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15154A7-52D1-4C89-A057-B0FF0C90E8D6}" type="pres">
      <dgm:prSet presAssocID="{E57010CB-9E01-40E6-A817-077C0D13CE8A}" presName="spaceBetweenRectangles" presStyleCnt="0"/>
      <dgm:spPr/>
    </dgm:pt>
    <dgm:pt modelId="{4D5A04CE-AFF3-4C78-BC26-A023B1E99112}" type="pres">
      <dgm:prSet presAssocID="{051936C0-2260-4B70-8610-3A66E0AF9C45}" presName="parentLin" presStyleCnt="0"/>
      <dgm:spPr/>
    </dgm:pt>
    <dgm:pt modelId="{7836EEB1-11EA-43E6-A13F-E3DA25B9A40D}" type="pres">
      <dgm:prSet presAssocID="{051936C0-2260-4B70-8610-3A66E0AF9C4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B6D344B-1B70-41F4-89F6-711BE7EBD3D3}" type="pres">
      <dgm:prSet presAssocID="{051936C0-2260-4B70-8610-3A66E0AF9C45}" presName="parentText" presStyleLbl="node1" presStyleIdx="3" presStyleCnt="4" custScaleX="122858" custLinFactNeighborY="6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B462F-8A91-4E2F-9F8C-850680C2E069}" type="pres">
      <dgm:prSet presAssocID="{051936C0-2260-4B70-8610-3A66E0AF9C45}" presName="negativeSpace" presStyleCnt="0"/>
      <dgm:spPr/>
    </dgm:pt>
    <dgm:pt modelId="{BC76A46D-B040-44D4-B322-D1462D5E8687}" type="pres">
      <dgm:prSet presAssocID="{051936C0-2260-4B70-8610-3A66E0AF9C45}" presName="childText" presStyleLbl="conF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1544704E-0722-467B-B586-D4F0D2E3E3D0}" srcId="{C3EE7742-48EF-4D20-9C42-D007E1729DEC}" destId="{6CBF051A-D560-4353-82EB-411050D5CD62}" srcOrd="1" destOrd="0" parTransId="{BD446888-EDED-4AE9-8206-3C3E7F200C09}" sibTransId="{DD2B09FF-4FE1-442F-887A-BD1B1F553A7E}"/>
    <dgm:cxn modelId="{F9A384E7-F6DA-4515-95AB-E3EA0FF8A405}" type="presOf" srcId="{051936C0-2260-4B70-8610-3A66E0AF9C45}" destId="{7836EEB1-11EA-43E6-A13F-E3DA25B9A40D}" srcOrd="0" destOrd="0" presId="urn:microsoft.com/office/officeart/2005/8/layout/list1"/>
    <dgm:cxn modelId="{048BAB7D-577F-4F36-A9F7-0537B4F0D412}" type="presOf" srcId="{9181E8B8-CA16-4E97-9319-33EEA0659C93}" destId="{EE9A618F-E8E3-4014-B4A8-FD4F626F1D49}" srcOrd="0" destOrd="0" presId="urn:microsoft.com/office/officeart/2005/8/layout/list1"/>
    <dgm:cxn modelId="{CC60F2C9-0A77-4974-9C4D-C0442335F676}" type="presOf" srcId="{C3EE7742-48EF-4D20-9C42-D007E1729DEC}" destId="{6B64F7A1-17C9-4E3E-8F0F-E1D5F77CD5C0}" srcOrd="0" destOrd="0" presId="urn:microsoft.com/office/officeart/2005/8/layout/list1"/>
    <dgm:cxn modelId="{E4CC07B4-5102-48FF-949D-37A45225B8B8}" type="presOf" srcId="{25E48617-7467-4A73-823B-29E5DCD8C86E}" destId="{931BF696-4242-4580-8CA2-1F031F40D9BC}" srcOrd="0" destOrd="0" presId="urn:microsoft.com/office/officeart/2005/8/layout/list1"/>
    <dgm:cxn modelId="{48B95BA6-FEDC-43B6-A68D-4FCBE21EE59A}" type="presOf" srcId="{6CBF051A-D560-4353-82EB-411050D5CD62}" destId="{4276EE09-AE15-42C0-9712-2808AAA2C198}" srcOrd="0" destOrd="0" presId="urn:microsoft.com/office/officeart/2005/8/layout/list1"/>
    <dgm:cxn modelId="{57B5CBBB-9E3A-449D-8B1E-8D405FD88435}" type="presOf" srcId="{6CBF051A-D560-4353-82EB-411050D5CD62}" destId="{6858C47D-43EB-4C96-BF47-3694B0C4342B}" srcOrd="1" destOrd="0" presId="urn:microsoft.com/office/officeart/2005/8/layout/list1"/>
    <dgm:cxn modelId="{C38F61DA-A79D-45A6-BE26-B67BAE4A53EB}" srcId="{C3EE7742-48EF-4D20-9C42-D007E1729DEC}" destId="{051936C0-2260-4B70-8610-3A66E0AF9C45}" srcOrd="3" destOrd="0" parTransId="{8BEF7707-38AD-4F9C-A67C-6486A3272CD9}" sibTransId="{C2F1FF3B-C2DC-48C8-AD5A-B5214214F458}"/>
    <dgm:cxn modelId="{A28F42EF-445C-4478-B46C-797925C4FC89}" type="presOf" srcId="{9181E8B8-CA16-4E97-9319-33EEA0659C93}" destId="{F732A981-3D5F-4538-AEA0-FB67AE1B0EFF}" srcOrd="1" destOrd="0" presId="urn:microsoft.com/office/officeart/2005/8/layout/list1"/>
    <dgm:cxn modelId="{6CD57B49-7E8F-4BB6-9942-D9E6612FFFC2}" type="presOf" srcId="{051936C0-2260-4B70-8610-3A66E0AF9C45}" destId="{8B6D344B-1B70-41F4-89F6-711BE7EBD3D3}" srcOrd="1" destOrd="0" presId="urn:microsoft.com/office/officeart/2005/8/layout/list1"/>
    <dgm:cxn modelId="{CE586242-3EE5-4B71-A43C-8A0BF719F6E9}" type="presOf" srcId="{25E48617-7467-4A73-823B-29E5DCD8C86E}" destId="{4F26F6B1-5EDA-4E35-B6FC-0E8C932FAEEA}" srcOrd="1" destOrd="0" presId="urn:microsoft.com/office/officeart/2005/8/layout/list1"/>
    <dgm:cxn modelId="{31552880-FC35-4670-BEF1-86E3821641E2}" srcId="{C3EE7742-48EF-4D20-9C42-D007E1729DEC}" destId="{25E48617-7467-4A73-823B-29E5DCD8C86E}" srcOrd="2" destOrd="0" parTransId="{E1655950-BD78-4EDC-BFF8-4EF0AE3ACB56}" sibTransId="{E57010CB-9E01-40E6-A817-077C0D13CE8A}"/>
    <dgm:cxn modelId="{7E35E689-0BD0-40D3-B9CE-51D0686ED143}" srcId="{C3EE7742-48EF-4D20-9C42-D007E1729DEC}" destId="{9181E8B8-CA16-4E97-9319-33EEA0659C93}" srcOrd="0" destOrd="0" parTransId="{ACB098C7-FF57-4146-8975-DC2A78E7DEAF}" sibTransId="{048D2A75-B3AB-4C9E-BAB7-8E1FB43C727B}"/>
    <dgm:cxn modelId="{543F9CA1-C81E-4EF6-93CB-42BF523DBE68}" type="presParOf" srcId="{6B64F7A1-17C9-4E3E-8F0F-E1D5F77CD5C0}" destId="{346BA808-DE77-4D03-B3A6-EF1E3B0E3B97}" srcOrd="0" destOrd="0" presId="urn:microsoft.com/office/officeart/2005/8/layout/list1"/>
    <dgm:cxn modelId="{E9985667-A3D3-4FC3-840F-A40BD392FD27}" type="presParOf" srcId="{346BA808-DE77-4D03-B3A6-EF1E3B0E3B97}" destId="{EE9A618F-E8E3-4014-B4A8-FD4F626F1D49}" srcOrd="0" destOrd="0" presId="urn:microsoft.com/office/officeart/2005/8/layout/list1"/>
    <dgm:cxn modelId="{C1BDC51C-45D8-4253-B03B-96DC5750EECF}" type="presParOf" srcId="{346BA808-DE77-4D03-B3A6-EF1E3B0E3B97}" destId="{F732A981-3D5F-4538-AEA0-FB67AE1B0EFF}" srcOrd="1" destOrd="0" presId="urn:microsoft.com/office/officeart/2005/8/layout/list1"/>
    <dgm:cxn modelId="{29CDBF6D-15BB-4E23-8953-6DEA4BF485AD}" type="presParOf" srcId="{6B64F7A1-17C9-4E3E-8F0F-E1D5F77CD5C0}" destId="{A4798055-8F57-4E6D-9572-E1E2B402A7DD}" srcOrd="1" destOrd="0" presId="urn:microsoft.com/office/officeart/2005/8/layout/list1"/>
    <dgm:cxn modelId="{D68A6DC1-D1EA-4AD2-A8F4-582FC2E30244}" type="presParOf" srcId="{6B64F7A1-17C9-4E3E-8F0F-E1D5F77CD5C0}" destId="{234916C5-E1F0-484D-A8D8-02A2C6568CBF}" srcOrd="2" destOrd="0" presId="urn:microsoft.com/office/officeart/2005/8/layout/list1"/>
    <dgm:cxn modelId="{8A61DDE4-2B77-42EF-BEFA-89A2CBC2A03D}" type="presParOf" srcId="{6B64F7A1-17C9-4E3E-8F0F-E1D5F77CD5C0}" destId="{5E024DD6-F839-4FB9-8EBD-FB22436A904F}" srcOrd="3" destOrd="0" presId="urn:microsoft.com/office/officeart/2005/8/layout/list1"/>
    <dgm:cxn modelId="{8EC7321A-5786-4C15-AD66-43B3C6ECC148}" type="presParOf" srcId="{6B64F7A1-17C9-4E3E-8F0F-E1D5F77CD5C0}" destId="{0EEED258-9D67-421A-832F-ED0BA0377267}" srcOrd="4" destOrd="0" presId="urn:microsoft.com/office/officeart/2005/8/layout/list1"/>
    <dgm:cxn modelId="{E3B27D1E-82AA-4111-8E24-D39701E4E669}" type="presParOf" srcId="{0EEED258-9D67-421A-832F-ED0BA0377267}" destId="{4276EE09-AE15-42C0-9712-2808AAA2C198}" srcOrd="0" destOrd="0" presId="urn:microsoft.com/office/officeart/2005/8/layout/list1"/>
    <dgm:cxn modelId="{31C3CE8C-FCDB-42AA-BA18-E0F9DF10EE30}" type="presParOf" srcId="{0EEED258-9D67-421A-832F-ED0BA0377267}" destId="{6858C47D-43EB-4C96-BF47-3694B0C4342B}" srcOrd="1" destOrd="0" presId="urn:microsoft.com/office/officeart/2005/8/layout/list1"/>
    <dgm:cxn modelId="{B74D11A8-7B99-41C0-950A-C5C3B97A7F31}" type="presParOf" srcId="{6B64F7A1-17C9-4E3E-8F0F-E1D5F77CD5C0}" destId="{67C0D5F0-F8C9-4338-A058-492E9397E850}" srcOrd="5" destOrd="0" presId="urn:microsoft.com/office/officeart/2005/8/layout/list1"/>
    <dgm:cxn modelId="{9BB61A6F-2C1A-41FF-B1B6-F6B201E4A5F2}" type="presParOf" srcId="{6B64F7A1-17C9-4E3E-8F0F-E1D5F77CD5C0}" destId="{D51ED628-8C9D-43B5-8102-020C2419719B}" srcOrd="6" destOrd="0" presId="urn:microsoft.com/office/officeart/2005/8/layout/list1"/>
    <dgm:cxn modelId="{408564A8-2B5B-4659-8F14-8C13B4E34179}" type="presParOf" srcId="{6B64F7A1-17C9-4E3E-8F0F-E1D5F77CD5C0}" destId="{2B9137D4-DBF6-417F-9C1B-BFFE7228ED9A}" srcOrd="7" destOrd="0" presId="urn:microsoft.com/office/officeart/2005/8/layout/list1"/>
    <dgm:cxn modelId="{87C12262-47E2-4163-8043-BFBD3AC615A4}" type="presParOf" srcId="{6B64F7A1-17C9-4E3E-8F0F-E1D5F77CD5C0}" destId="{29AEAE01-48A0-4FEE-968C-D5E09C145B8F}" srcOrd="8" destOrd="0" presId="urn:microsoft.com/office/officeart/2005/8/layout/list1"/>
    <dgm:cxn modelId="{32FE7E43-BED6-4FF9-B6A9-70FEC15D18E9}" type="presParOf" srcId="{29AEAE01-48A0-4FEE-968C-D5E09C145B8F}" destId="{931BF696-4242-4580-8CA2-1F031F40D9BC}" srcOrd="0" destOrd="0" presId="urn:microsoft.com/office/officeart/2005/8/layout/list1"/>
    <dgm:cxn modelId="{1CB539EE-0BD1-48D3-9EF4-8E6F4FA19375}" type="presParOf" srcId="{29AEAE01-48A0-4FEE-968C-D5E09C145B8F}" destId="{4F26F6B1-5EDA-4E35-B6FC-0E8C932FAEEA}" srcOrd="1" destOrd="0" presId="urn:microsoft.com/office/officeart/2005/8/layout/list1"/>
    <dgm:cxn modelId="{A18E294A-6D14-4F81-B35A-75D525875F91}" type="presParOf" srcId="{6B64F7A1-17C9-4E3E-8F0F-E1D5F77CD5C0}" destId="{23D77286-5F65-4501-8D9E-D828D29A4B07}" srcOrd="9" destOrd="0" presId="urn:microsoft.com/office/officeart/2005/8/layout/list1"/>
    <dgm:cxn modelId="{F2218AC3-F61F-4192-9656-0604919B964B}" type="presParOf" srcId="{6B64F7A1-17C9-4E3E-8F0F-E1D5F77CD5C0}" destId="{0377AF04-01C0-4B31-8FB4-6210940DD2B7}" srcOrd="10" destOrd="0" presId="urn:microsoft.com/office/officeart/2005/8/layout/list1"/>
    <dgm:cxn modelId="{C700FAB3-64A8-4680-83AD-F4C5C7F038D1}" type="presParOf" srcId="{6B64F7A1-17C9-4E3E-8F0F-E1D5F77CD5C0}" destId="{415154A7-52D1-4C89-A057-B0FF0C90E8D6}" srcOrd="11" destOrd="0" presId="urn:microsoft.com/office/officeart/2005/8/layout/list1"/>
    <dgm:cxn modelId="{5332B4AE-00BF-4CC2-81EC-EE5575261221}" type="presParOf" srcId="{6B64F7A1-17C9-4E3E-8F0F-E1D5F77CD5C0}" destId="{4D5A04CE-AFF3-4C78-BC26-A023B1E99112}" srcOrd="12" destOrd="0" presId="urn:microsoft.com/office/officeart/2005/8/layout/list1"/>
    <dgm:cxn modelId="{D04795B5-574C-4803-954D-A55472395BC4}" type="presParOf" srcId="{4D5A04CE-AFF3-4C78-BC26-A023B1E99112}" destId="{7836EEB1-11EA-43E6-A13F-E3DA25B9A40D}" srcOrd="0" destOrd="0" presId="urn:microsoft.com/office/officeart/2005/8/layout/list1"/>
    <dgm:cxn modelId="{E0F898B5-EAAB-40B0-980A-1E4737778CAB}" type="presParOf" srcId="{4D5A04CE-AFF3-4C78-BC26-A023B1E99112}" destId="{8B6D344B-1B70-41F4-89F6-711BE7EBD3D3}" srcOrd="1" destOrd="0" presId="urn:microsoft.com/office/officeart/2005/8/layout/list1"/>
    <dgm:cxn modelId="{444492FE-73AF-4088-847B-7E15AC80543F}" type="presParOf" srcId="{6B64F7A1-17C9-4E3E-8F0F-E1D5F77CD5C0}" destId="{0A2B462F-8A91-4E2F-9F8C-850680C2E069}" srcOrd="13" destOrd="0" presId="urn:microsoft.com/office/officeart/2005/8/layout/list1"/>
    <dgm:cxn modelId="{2CB3EBA3-75A4-483C-84B5-6EB8C231EBD4}" type="presParOf" srcId="{6B64F7A1-17C9-4E3E-8F0F-E1D5F77CD5C0}" destId="{BC76A46D-B040-44D4-B322-D1462D5E868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5E793-CA68-4002-96E2-E1406878911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93E594-2D93-4E6C-910A-2B6F346FB257}">
      <dgm:prSet phldrT="[Текст]" custT="1"/>
      <dgm:spPr>
        <a:solidFill>
          <a:srgbClr val="92D050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проект</a:t>
          </a: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«Современная школа»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Строительство общеобразовательной школы на 1100 мест по ул.Строителей, д.33/1 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732 228 тыс.руб.</a:t>
          </a:r>
        </a:p>
        <a:p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9B2DEFF-18F7-43D2-B984-853E56E4AAE3}" type="parTrans" cxnId="{7FD20AF6-563E-46D4-AA58-D07F0DB9D707}">
      <dgm:prSet/>
      <dgm:spPr/>
      <dgm:t>
        <a:bodyPr/>
        <a:lstStyle/>
        <a:p>
          <a:endParaRPr lang="ru-RU"/>
        </a:p>
      </dgm:t>
    </dgm:pt>
    <dgm:pt modelId="{8FF32DEE-CEE7-4D63-8520-4DDFF28DED5E}" type="sibTrans" cxnId="{7FD20AF6-563E-46D4-AA58-D07F0DB9D707}">
      <dgm:prSet/>
      <dgm:spPr/>
      <dgm:t>
        <a:bodyPr/>
        <a:lstStyle/>
        <a:p>
          <a:endParaRPr lang="ru-RU"/>
        </a:p>
      </dgm:t>
    </dgm:pt>
    <dgm:pt modelId="{3370164E-5352-4AC8-ABC6-EBAAAA1E04ED}">
      <dgm:prSet phldrT="[Текст]" custT="1"/>
      <dgm:spPr>
        <a:solidFill>
          <a:srgbClr val="92D050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проект «Цифровая образовательная среда»</a:t>
          </a:r>
        </a:p>
        <a:p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образовательных организаций материально-технической базой для внедрения цифровой образовательной среды</a:t>
          </a:r>
        </a:p>
        <a:p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1 600 тыс.руб.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FF7BF0-E96F-4FD7-84EA-199084EB06EF}" type="parTrans" cxnId="{E209453B-4F5A-411E-96E7-113926D43B55}">
      <dgm:prSet/>
      <dgm:spPr/>
      <dgm:t>
        <a:bodyPr/>
        <a:lstStyle/>
        <a:p>
          <a:endParaRPr lang="ru-RU"/>
        </a:p>
      </dgm:t>
    </dgm:pt>
    <dgm:pt modelId="{D2724BB8-9AEF-4B03-B883-B8B929605926}" type="sibTrans" cxnId="{E209453B-4F5A-411E-96E7-113926D43B55}">
      <dgm:prSet/>
      <dgm:spPr/>
      <dgm:t>
        <a:bodyPr/>
        <a:lstStyle/>
        <a:p>
          <a:endParaRPr lang="ru-RU"/>
        </a:p>
      </dgm:t>
    </dgm:pt>
    <dgm:pt modelId="{FA6CAA94-A5F6-47D3-879A-B414D28C3B89}" type="pres">
      <dgm:prSet presAssocID="{E605E793-CA68-4002-96E2-E140687891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387933-1F15-4AB5-BBFA-FC94DFA4503F}" type="pres">
      <dgm:prSet presAssocID="{8B93E594-2D93-4E6C-910A-2B6F346FB257}" presName="node" presStyleLbl="node1" presStyleIdx="0" presStyleCnt="2" custScaleY="96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0214B-7F98-4F90-B821-11FE571D57C6}" type="pres">
      <dgm:prSet presAssocID="{8FF32DEE-CEE7-4D63-8520-4DDFF28DED5E}" presName="sibTrans" presStyleCnt="0"/>
      <dgm:spPr/>
    </dgm:pt>
    <dgm:pt modelId="{63722E7B-89B5-4E12-999D-0B61854B5491}" type="pres">
      <dgm:prSet presAssocID="{3370164E-5352-4AC8-ABC6-EBAAAA1E04E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D20AF6-563E-46D4-AA58-D07F0DB9D707}" srcId="{E605E793-CA68-4002-96E2-E1406878911F}" destId="{8B93E594-2D93-4E6C-910A-2B6F346FB257}" srcOrd="0" destOrd="0" parTransId="{69B2DEFF-18F7-43D2-B984-853E56E4AAE3}" sibTransId="{8FF32DEE-CEE7-4D63-8520-4DDFF28DED5E}"/>
    <dgm:cxn modelId="{DC12F367-C72D-4681-8B43-EC971023E663}" type="presOf" srcId="{E605E793-CA68-4002-96E2-E1406878911F}" destId="{FA6CAA94-A5F6-47D3-879A-B414D28C3B89}" srcOrd="0" destOrd="0" presId="urn:microsoft.com/office/officeart/2005/8/layout/default#1"/>
    <dgm:cxn modelId="{064DCD3C-F475-4DC3-91C5-B27CD1EF4D3B}" type="presOf" srcId="{8B93E594-2D93-4E6C-910A-2B6F346FB257}" destId="{CA387933-1F15-4AB5-BBFA-FC94DFA4503F}" srcOrd="0" destOrd="0" presId="urn:microsoft.com/office/officeart/2005/8/layout/default#1"/>
    <dgm:cxn modelId="{E209453B-4F5A-411E-96E7-113926D43B55}" srcId="{E605E793-CA68-4002-96E2-E1406878911F}" destId="{3370164E-5352-4AC8-ABC6-EBAAAA1E04ED}" srcOrd="1" destOrd="0" parTransId="{68FF7BF0-E96F-4FD7-84EA-199084EB06EF}" sibTransId="{D2724BB8-9AEF-4B03-B883-B8B929605926}"/>
    <dgm:cxn modelId="{89A7C291-A533-46F5-823A-50022C60EDB6}" type="presOf" srcId="{3370164E-5352-4AC8-ABC6-EBAAAA1E04ED}" destId="{63722E7B-89B5-4E12-999D-0B61854B5491}" srcOrd="0" destOrd="0" presId="urn:microsoft.com/office/officeart/2005/8/layout/default#1"/>
    <dgm:cxn modelId="{DC186BE0-6A6D-4123-B826-C5CFE864A15F}" type="presParOf" srcId="{FA6CAA94-A5F6-47D3-879A-B414D28C3B89}" destId="{CA387933-1F15-4AB5-BBFA-FC94DFA4503F}" srcOrd="0" destOrd="0" presId="urn:microsoft.com/office/officeart/2005/8/layout/default#1"/>
    <dgm:cxn modelId="{32D9CABD-8559-4B1E-B221-D880FF46FA56}" type="presParOf" srcId="{FA6CAA94-A5F6-47D3-879A-B414D28C3B89}" destId="{F890214B-7F98-4F90-B821-11FE571D57C6}" srcOrd="1" destOrd="0" presId="urn:microsoft.com/office/officeart/2005/8/layout/default#1"/>
    <dgm:cxn modelId="{85EBF65D-FFFE-4C25-9C1F-E68AC5078E5F}" type="presParOf" srcId="{FA6CAA94-A5F6-47D3-879A-B414D28C3B89}" destId="{63722E7B-89B5-4E12-999D-0B61854B5491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05E793-CA68-4002-96E2-E1406878911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93E594-2D93-4E6C-910A-2B6F346FB257}">
      <dgm:prSet phldrT="[Текст]" custT="1"/>
      <dgm:spPr>
        <a:solidFill>
          <a:srgbClr val="92D050"/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профилактики детского дорожно-транспортного травматизма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(приобретение дорожного городка в МБОУ СОШ № 10)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183 тыс.руб.</a:t>
          </a:r>
        </a:p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9B2DEFF-18F7-43D2-B984-853E56E4AAE3}" type="parTrans" cxnId="{7FD20AF6-563E-46D4-AA58-D07F0DB9D707}">
      <dgm:prSet/>
      <dgm:spPr/>
      <dgm:t>
        <a:bodyPr/>
        <a:lstStyle/>
        <a:p>
          <a:endParaRPr lang="ru-RU"/>
        </a:p>
      </dgm:t>
    </dgm:pt>
    <dgm:pt modelId="{8FF32DEE-CEE7-4D63-8520-4DDFF28DED5E}" type="sibTrans" cxnId="{7FD20AF6-563E-46D4-AA58-D07F0DB9D707}">
      <dgm:prSet/>
      <dgm:spPr/>
      <dgm:t>
        <a:bodyPr/>
        <a:lstStyle/>
        <a:p>
          <a:endParaRPr lang="ru-RU"/>
        </a:p>
      </dgm:t>
    </dgm:pt>
    <dgm:pt modelId="{FA6CAA94-A5F6-47D3-879A-B414D28C3B89}" type="pres">
      <dgm:prSet presAssocID="{E605E793-CA68-4002-96E2-E140687891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387933-1F15-4AB5-BBFA-FC94DFA4503F}" type="pres">
      <dgm:prSet presAssocID="{8B93E594-2D93-4E6C-910A-2B6F346FB257}" presName="node" presStyleLbl="node1" presStyleIdx="0" presStyleCnt="1" custScaleY="96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D20AF6-563E-46D4-AA58-D07F0DB9D707}" srcId="{E605E793-CA68-4002-96E2-E1406878911F}" destId="{8B93E594-2D93-4E6C-910A-2B6F346FB257}" srcOrd="0" destOrd="0" parTransId="{69B2DEFF-18F7-43D2-B984-853E56E4AAE3}" sibTransId="{8FF32DEE-CEE7-4D63-8520-4DDFF28DED5E}"/>
    <dgm:cxn modelId="{0429EEFA-493B-44FE-B3AA-371614695EE1}" type="presOf" srcId="{E605E793-CA68-4002-96E2-E1406878911F}" destId="{FA6CAA94-A5F6-47D3-879A-B414D28C3B89}" srcOrd="0" destOrd="0" presId="urn:microsoft.com/office/officeart/2005/8/layout/default#2"/>
    <dgm:cxn modelId="{C84BBCCA-83D9-4265-8838-3CA4285802D2}" type="presOf" srcId="{8B93E594-2D93-4E6C-910A-2B6F346FB257}" destId="{CA387933-1F15-4AB5-BBFA-FC94DFA4503F}" srcOrd="0" destOrd="0" presId="urn:microsoft.com/office/officeart/2005/8/layout/default#2"/>
    <dgm:cxn modelId="{54A2498C-D596-486E-9C5B-893012E435EE}" type="presParOf" srcId="{FA6CAA94-A5F6-47D3-879A-B414D28C3B89}" destId="{CA387933-1F15-4AB5-BBFA-FC94DFA4503F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BD4BE0-1DC4-4969-900A-2C14DAE862AC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9B0EF7-7246-44CF-BEF1-460F90F592C8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bg2">
              <a:lumMod val="25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модельных муниципальных библиотек      5 000 тыс.руб.</a:t>
          </a:r>
        </a:p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3F74BA-BFBF-4FC7-8B9E-21AC3B05526F}" type="parTrans" cxnId="{EF1CCA9A-C775-48DA-8157-2F00A0611DE8}">
      <dgm:prSet/>
      <dgm:spPr/>
      <dgm:t>
        <a:bodyPr/>
        <a:lstStyle/>
        <a:p>
          <a:endParaRPr lang="ru-RU"/>
        </a:p>
      </dgm:t>
    </dgm:pt>
    <dgm:pt modelId="{CB470C27-D790-4094-9777-0D8ED2F89F5B}" type="sibTrans" cxnId="{EF1CCA9A-C775-48DA-8157-2F00A0611DE8}">
      <dgm:prSet/>
      <dgm:spPr/>
      <dgm:t>
        <a:bodyPr/>
        <a:lstStyle/>
        <a:p>
          <a:endParaRPr lang="ru-RU"/>
        </a:p>
      </dgm:t>
    </dgm:pt>
    <dgm:pt modelId="{9F725EF4-6946-4C68-8EBB-885EA18E506C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bg2">
              <a:lumMod val="25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 оснащение муниципальных музеев </a:t>
          </a:r>
        </a:p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4 039 тыс.руб.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E4C3A4-A043-49F8-8A3A-738A35C4D24A}" type="parTrans" cxnId="{74A85CBB-FEE5-4569-940F-653C3EB681A5}">
      <dgm:prSet/>
      <dgm:spPr/>
      <dgm:t>
        <a:bodyPr/>
        <a:lstStyle/>
        <a:p>
          <a:endParaRPr lang="ru-RU"/>
        </a:p>
      </dgm:t>
    </dgm:pt>
    <dgm:pt modelId="{AE667C18-BEE9-476B-8329-F5DE3E59F66B}" type="sibTrans" cxnId="{74A85CBB-FEE5-4569-940F-653C3EB681A5}">
      <dgm:prSet/>
      <dgm:spPr/>
      <dgm:t>
        <a:bodyPr/>
        <a:lstStyle/>
        <a:p>
          <a:endParaRPr lang="ru-RU"/>
        </a:p>
      </dgm:t>
    </dgm:pt>
    <dgm:pt modelId="{506D4DF3-099D-4E17-9BA1-6E73F2048161}" type="pres">
      <dgm:prSet presAssocID="{AEBD4BE0-1DC4-4969-900A-2C14DAE862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56458-40F8-471B-BF9B-92C8602E45E6}" type="pres">
      <dgm:prSet presAssocID="{A69B0EF7-7246-44CF-BEF1-460F90F592C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A20AC-9677-46FF-A0F1-FA6EEC91B8C4}" type="pres">
      <dgm:prSet presAssocID="{CB470C27-D790-4094-9777-0D8ED2F89F5B}" presName="sibTrans" presStyleCnt="0"/>
      <dgm:spPr/>
    </dgm:pt>
    <dgm:pt modelId="{E2D0CE91-861B-47F7-AF74-570B3D3F5F33}" type="pres">
      <dgm:prSet presAssocID="{9F725EF4-6946-4C68-8EBB-885EA18E506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A2C1C9-5106-4088-B896-6EFD1E9D49BC}" type="presOf" srcId="{AEBD4BE0-1DC4-4969-900A-2C14DAE862AC}" destId="{506D4DF3-099D-4E17-9BA1-6E73F2048161}" srcOrd="0" destOrd="0" presId="urn:microsoft.com/office/officeart/2005/8/layout/default#3"/>
    <dgm:cxn modelId="{BFF41EA7-B89B-4BEB-B21A-878270E5B41B}" type="presOf" srcId="{9F725EF4-6946-4C68-8EBB-885EA18E506C}" destId="{E2D0CE91-861B-47F7-AF74-570B3D3F5F33}" srcOrd="0" destOrd="0" presId="urn:microsoft.com/office/officeart/2005/8/layout/default#3"/>
    <dgm:cxn modelId="{816482E1-174B-4B3A-A39F-B72567DD19BA}" type="presOf" srcId="{A69B0EF7-7246-44CF-BEF1-460F90F592C8}" destId="{00A56458-40F8-471B-BF9B-92C8602E45E6}" srcOrd="0" destOrd="0" presId="urn:microsoft.com/office/officeart/2005/8/layout/default#3"/>
    <dgm:cxn modelId="{EF1CCA9A-C775-48DA-8157-2F00A0611DE8}" srcId="{AEBD4BE0-1DC4-4969-900A-2C14DAE862AC}" destId="{A69B0EF7-7246-44CF-BEF1-460F90F592C8}" srcOrd="0" destOrd="0" parTransId="{E23F74BA-BFBF-4FC7-8B9E-21AC3B05526F}" sibTransId="{CB470C27-D790-4094-9777-0D8ED2F89F5B}"/>
    <dgm:cxn modelId="{74A85CBB-FEE5-4569-940F-653C3EB681A5}" srcId="{AEBD4BE0-1DC4-4969-900A-2C14DAE862AC}" destId="{9F725EF4-6946-4C68-8EBB-885EA18E506C}" srcOrd="1" destOrd="0" parTransId="{34E4C3A4-A043-49F8-8A3A-738A35C4D24A}" sibTransId="{AE667C18-BEE9-476B-8329-F5DE3E59F66B}"/>
    <dgm:cxn modelId="{FE1607B1-E739-4CF0-852A-6F9E136043A5}" type="presParOf" srcId="{506D4DF3-099D-4E17-9BA1-6E73F2048161}" destId="{00A56458-40F8-471B-BF9B-92C8602E45E6}" srcOrd="0" destOrd="0" presId="urn:microsoft.com/office/officeart/2005/8/layout/default#3"/>
    <dgm:cxn modelId="{815F0FC7-176D-4933-ACB4-B56D54E95774}" type="presParOf" srcId="{506D4DF3-099D-4E17-9BA1-6E73F2048161}" destId="{A23A20AC-9677-46FF-A0F1-FA6EEC91B8C4}" srcOrd="1" destOrd="0" presId="urn:microsoft.com/office/officeart/2005/8/layout/default#3"/>
    <dgm:cxn modelId="{4F587D4E-AD17-41AD-8749-A813A34A2271}" type="presParOf" srcId="{506D4DF3-099D-4E17-9BA1-6E73F2048161}" destId="{E2D0CE91-861B-47F7-AF74-570B3D3F5F33}" srcOrd="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BD4BE0-1DC4-4969-900A-2C14DAE862AC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9B0EF7-7246-44CF-BEF1-460F90F592C8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bg2">
              <a:lumMod val="25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Поддержка любительских творческих коллективов  - 500 тыс.руб.</a:t>
          </a:r>
        </a:p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3F74BA-BFBF-4FC7-8B9E-21AC3B05526F}" type="parTrans" cxnId="{EF1CCA9A-C775-48DA-8157-2F00A0611DE8}">
      <dgm:prSet/>
      <dgm:spPr/>
      <dgm:t>
        <a:bodyPr/>
        <a:lstStyle/>
        <a:p>
          <a:endParaRPr lang="ru-RU"/>
        </a:p>
      </dgm:t>
    </dgm:pt>
    <dgm:pt modelId="{CB470C27-D790-4094-9777-0D8ED2F89F5B}" type="sibTrans" cxnId="{EF1CCA9A-C775-48DA-8157-2F00A0611DE8}">
      <dgm:prSet/>
      <dgm:spPr/>
      <dgm:t>
        <a:bodyPr/>
        <a:lstStyle/>
        <a:p>
          <a:endParaRPr lang="ru-RU"/>
        </a:p>
      </dgm:t>
    </dgm:pt>
    <dgm:pt modelId="{506D4DF3-099D-4E17-9BA1-6E73F2048161}" type="pres">
      <dgm:prSet presAssocID="{AEBD4BE0-1DC4-4969-900A-2C14DAE862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56458-40F8-471B-BF9B-92C8602E45E6}" type="pres">
      <dgm:prSet presAssocID="{A69B0EF7-7246-44CF-BEF1-460F90F592C8}" presName="node" presStyleLbl="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278C5B-6E1F-4F71-87E2-21E030164E48}" type="presOf" srcId="{AEBD4BE0-1DC4-4969-900A-2C14DAE862AC}" destId="{506D4DF3-099D-4E17-9BA1-6E73F2048161}" srcOrd="0" destOrd="0" presId="urn:microsoft.com/office/officeart/2005/8/layout/default#4"/>
    <dgm:cxn modelId="{31A6DE1B-A7A3-49D0-A1C7-8AE9DE9A23CE}" type="presOf" srcId="{A69B0EF7-7246-44CF-BEF1-460F90F592C8}" destId="{00A56458-40F8-471B-BF9B-92C8602E45E6}" srcOrd="0" destOrd="0" presId="urn:microsoft.com/office/officeart/2005/8/layout/default#4"/>
    <dgm:cxn modelId="{EF1CCA9A-C775-48DA-8157-2F00A0611DE8}" srcId="{AEBD4BE0-1DC4-4969-900A-2C14DAE862AC}" destId="{A69B0EF7-7246-44CF-BEF1-460F90F592C8}" srcOrd="0" destOrd="0" parTransId="{E23F74BA-BFBF-4FC7-8B9E-21AC3B05526F}" sibTransId="{CB470C27-D790-4094-9777-0D8ED2F89F5B}"/>
    <dgm:cxn modelId="{200F8593-54FC-438E-BCC0-C98B7E4E0E26}" type="presParOf" srcId="{506D4DF3-099D-4E17-9BA1-6E73F2048161}" destId="{00A56458-40F8-471B-BF9B-92C8602E45E6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964B82-4A8B-40F6-80C8-41EB4B063B80}" type="doc">
      <dgm:prSet loTypeId="urn:microsoft.com/office/officeart/2005/8/layout/default#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CAED43-6E2F-48A8-8D6C-4F9C601856D9}">
      <dgm:prSet phldrT="[Текст]" custT="1"/>
      <dgm:spPr>
        <a:solidFill>
          <a:srgbClr val="CDAFCF"/>
        </a:solidFill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и модернизация объектов спортивной инфраструктуры муниципальной собственности для занятий физической культурой и спортом (Физкультурно-спортивный комплекс с газовой блочно-модульной котельной в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г.Коврове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268 939 тыс.руб.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306EA8-BCD8-4367-B542-16F0FFD45291}" type="parTrans" cxnId="{38D71731-B1CE-42CF-8800-072ED3DF24B2}">
      <dgm:prSet/>
      <dgm:spPr/>
      <dgm:t>
        <a:bodyPr/>
        <a:lstStyle/>
        <a:p>
          <a:endParaRPr lang="ru-RU"/>
        </a:p>
      </dgm:t>
    </dgm:pt>
    <dgm:pt modelId="{DDC98F1A-F72A-4520-9C1A-EB0597924246}" type="sibTrans" cxnId="{38D71731-B1CE-42CF-8800-072ED3DF24B2}">
      <dgm:prSet/>
      <dgm:spPr/>
      <dgm:t>
        <a:bodyPr/>
        <a:lstStyle/>
        <a:p>
          <a:endParaRPr lang="ru-RU"/>
        </a:p>
      </dgm:t>
    </dgm:pt>
    <dgm:pt modelId="{F7FC0019-C28F-4397-B70D-9E0E9A838539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11980 тыс.руб.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9A6B2F-BA9F-4582-A500-2A5F7B495A8D}" type="parTrans" cxnId="{A63861B7-7B1F-4B39-973A-461B4707C352}">
      <dgm:prSet/>
      <dgm:spPr/>
      <dgm:t>
        <a:bodyPr/>
        <a:lstStyle/>
        <a:p>
          <a:endParaRPr lang="ru-RU"/>
        </a:p>
      </dgm:t>
    </dgm:pt>
    <dgm:pt modelId="{83231C92-57FA-4961-9637-8707B0E24697}" type="sibTrans" cxnId="{A63861B7-7B1F-4B39-973A-461B4707C352}">
      <dgm:prSet/>
      <dgm:spPr/>
      <dgm:t>
        <a:bodyPr/>
        <a:lstStyle/>
        <a:p>
          <a:endParaRPr lang="ru-RU"/>
        </a:p>
      </dgm:t>
    </dgm:pt>
    <dgm:pt modelId="{B6218576-89DB-4C9D-B576-A1E389FC2C12}" type="pres">
      <dgm:prSet presAssocID="{48964B82-4A8B-40F6-80C8-41EB4B063B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652ED-B49B-4BCF-8DFA-7CFFF2497F4D}" type="pres">
      <dgm:prSet presAssocID="{AACAED43-6E2F-48A8-8D6C-4F9C601856D9}" presName="node" presStyleLbl="node1" presStyleIdx="0" presStyleCnt="2" custScaleX="130280" custScaleY="123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C800E-D33D-4A71-B7C3-D9040FC48B3A}" type="pres">
      <dgm:prSet presAssocID="{DDC98F1A-F72A-4520-9C1A-EB0597924246}" presName="sibTrans" presStyleCnt="0"/>
      <dgm:spPr/>
    </dgm:pt>
    <dgm:pt modelId="{A7419B7F-5794-4736-8AB0-2F90ED26E463}" type="pres">
      <dgm:prSet presAssocID="{F7FC0019-C28F-4397-B70D-9E0E9A838539}" presName="node" presStyleLbl="node1" presStyleIdx="1" presStyleCnt="2" custScaleX="130119" custScaleY="115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1BB8C1-00FC-438E-AF5B-BA3FB2C48A56}" type="presOf" srcId="{48964B82-4A8B-40F6-80C8-41EB4B063B80}" destId="{B6218576-89DB-4C9D-B576-A1E389FC2C12}" srcOrd="0" destOrd="0" presId="urn:microsoft.com/office/officeart/2005/8/layout/default#5"/>
    <dgm:cxn modelId="{A63861B7-7B1F-4B39-973A-461B4707C352}" srcId="{48964B82-4A8B-40F6-80C8-41EB4B063B80}" destId="{F7FC0019-C28F-4397-B70D-9E0E9A838539}" srcOrd="1" destOrd="0" parTransId="{1F9A6B2F-BA9F-4582-A500-2A5F7B495A8D}" sibTransId="{83231C92-57FA-4961-9637-8707B0E24697}"/>
    <dgm:cxn modelId="{8E495870-1872-4616-866D-503B33379783}" type="presOf" srcId="{AACAED43-6E2F-48A8-8D6C-4F9C601856D9}" destId="{912652ED-B49B-4BCF-8DFA-7CFFF2497F4D}" srcOrd="0" destOrd="0" presId="urn:microsoft.com/office/officeart/2005/8/layout/default#5"/>
    <dgm:cxn modelId="{38D71731-B1CE-42CF-8800-072ED3DF24B2}" srcId="{48964B82-4A8B-40F6-80C8-41EB4B063B80}" destId="{AACAED43-6E2F-48A8-8D6C-4F9C601856D9}" srcOrd="0" destOrd="0" parTransId="{70306EA8-BCD8-4367-B542-16F0FFD45291}" sibTransId="{DDC98F1A-F72A-4520-9C1A-EB0597924246}"/>
    <dgm:cxn modelId="{3849A6B0-2ADB-46A4-845A-805EEBC8EB78}" type="presOf" srcId="{F7FC0019-C28F-4397-B70D-9E0E9A838539}" destId="{A7419B7F-5794-4736-8AB0-2F90ED26E463}" srcOrd="0" destOrd="0" presId="urn:microsoft.com/office/officeart/2005/8/layout/default#5"/>
    <dgm:cxn modelId="{C141A22F-6F96-4060-AEBB-BF742C0A6976}" type="presParOf" srcId="{B6218576-89DB-4C9D-B576-A1E389FC2C12}" destId="{912652ED-B49B-4BCF-8DFA-7CFFF2497F4D}" srcOrd="0" destOrd="0" presId="urn:microsoft.com/office/officeart/2005/8/layout/default#5"/>
    <dgm:cxn modelId="{08888AFD-76B5-477B-A785-E4FBB4F6567E}" type="presParOf" srcId="{B6218576-89DB-4C9D-B576-A1E389FC2C12}" destId="{030C800E-D33D-4A71-B7C3-D9040FC48B3A}" srcOrd="1" destOrd="0" presId="urn:microsoft.com/office/officeart/2005/8/layout/default#5"/>
    <dgm:cxn modelId="{E05019A9-B5E8-46EB-AD09-7D291A5E7A71}" type="presParOf" srcId="{B6218576-89DB-4C9D-B576-A1E389FC2C12}" destId="{A7419B7F-5794-4736-8AB0-2F90ED26E463}" srcOrd="2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916C5-E1F0-484D-A8D8-02A2C6568CBF}">
      <dsp:nvSpPr>
        <dsp:cNvPr id="0" name=""/>
        <dsp:cNvSpPr/>
      </dsp:nvSpPr>
      <dsp:spPr>
        <a:xfrm>
          <a:off x="0" y="1008112"/>
          <a:ext cx="7200800" cy="4536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6">
              <a:lumMod val="60000"/>
              <a:lumOff val="40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2A981-3D5F-4538-AEA0-FB67AE1B0EFF}">
      <dsp:nvSpPr>
        <dsp:cNvPr id="0" name=""/>
        <dsp:cNvSpPr/>
      </dsp:nvSpPr>
      <dsp:spPr>
        <a:xfrm>
          <a:off x="360040" y="36004"/>
          <a:ext cx="6187690" cy="1251071"/>
        </a:xfrm>
        <a:prstGeom prst="roundRect">
          <a:avLst/>
        </a:prstGeom>
        <a:solidFill>
          <a:srgbClr val="FFFF00"/>
        </a:solidFill>
        <a:ln w="11429" cap="flat" cmpd="sng" algn="ctr">
          <a:solidFill>
            <a:schemeClr val="accent6">
              <a:lumMod val="60000"/>
              <a:lumOff val="40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2022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4 801 430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421112" y="97076"/>
        <a:ext cx="6065546" cy="1128927"/>
      </dsp:txXfrm>
    </dsp:sp>
    <dsp:sp modelId="{D51ED628-8C9D-43B5-8102-020C2419719B}">
      <dsp:nvSpPr>
        <dsp:cNvPr id="0" name=""/>
        <dsp:cNvSpPr/>
      </dsp:nvSpPr>
      <dsp:spPr>
        <a:xfrm>
          <a:off x="0" y="1837875"/>
          <a:ext cx="7200800" cy="4536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6">
              <a:lumMod val="60000"/>
              <a:lumOff val="40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8C47D-43EB-4C96-BF47-3694B0C4342B}">
      <dsp:nvSpPr>
        <dsp:cNvPr id="0" name=""/>
        <dsp:cNvSpPr/>
      </dsp:nvSpPr>
      <dsp:spPr>
        <a:xfrm>
          <a:off x="360040" y="1572195"/>
          <a:ext cx="6192630" cy="531360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1 242 014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85979" y="1598134"/>
        <a:ext cx="6140752" cy="479482"/>
      </dsp:txXfrm>
    </dsp:sp>
    <dsp:sp modelId="{0377AF04-01C0-4B31-8FB4-6210940DD2B7}">
      <dsp:nvSpPr>
        <dsp:cNvPr id="0" name=""/>
        <dsp:cNvSpPr/>
      </dsp:nvSpPr>
      <dsp:spPr>
        <a:xfrm>
          <a:off x="0" y="2592288"/>
          <a:ext cx="7200800" cy="4536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6">
              <a:lumMod val="60000"/>
              <a:lumOff val="40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6F6B1-5EDA-4E35-B6FC-0E8C932FAEEA}">
      <dsp:nvSpPr>
        <dsp:cNvPr id="0" name=""/>
        <dsp:cNvSpPr/>
      </dsp:nvSpPr>
      <dsp:spPr>
        <a:xfrm>
          <a:off x="360040" y="2388675"/>
          <a:ext cx="6192630" cy="531360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173 161 тыс.руб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385979" y="2414614"/>
        <a:ext cx="6140752" cy="479482"/>
      </dsp:txXfrm>
    </dsp:sp>
    <dsp:sp modelId="{BC76A46D-B040-44D4-B322-D1462D5E8687}">
      <dsp:nvSpPr>
        <dsp:cNvPr id="0" name=""/>
        <dsp:cNvSpPr/>
      </dsp:nvSpPr>
      <dsp:spPr>
        <a:xfrm>
          <a:off x="0" y="3470835"/>
          <a:ext cx="7200800" cy="4536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6">
              <a:lumMod val="60000"/>
              <a:lumOff val="40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D344B-1B70-41F4-89F6-711BE7EBD3D3}">
      <dsp:nvSpPr>
        <dsp:cNvPr id="0" name=""/>
        <dsp:cNvSpPr/>
      </dsp:nvSpPr>
      <dsp:spPr>
        <a:xfrm>
          <a:off x="360040" y="3240358"/>
          <a:ext cx="6192731" cy="531360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3 386 255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sz="1800" kern="1200" dirty="0">
              <a:solidFill>
                <a:schemeClr val="tx1"/>
              </a:solidFill>
            </a:rPr>
            <a:t>.</a:t>
          </a:r>
        </a:p>
      </dsp:txBody>
      <dsp:txXfrm>
        <a:off x="385979" y="3266297"/>
        <a:ext cx="6140853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87933-1F15-4AB5-BBFA-FC94DFA4503F}">
      <dsp:nvSpPr>
        <dsp:cNvPr id="0" name=""/>
        <dsp:cNvSpPr/>
      </dsp:nvSpPr>
      <dsp:spPr>
        <a:xfrm>
          <a:off x="127631" y="2167"/>
          <a:ext cx="3705177" cy="2154567"/>
        </a:xfrm>
        <a:prstGeom prst="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проект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«Современная школа»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Строительство общеобразовательной школы на 1100 мест по ул.Строителей, д.33/1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732 228 тыс.руб.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7631" y="2167"/>
        <a:ext cx="3705177" cy="2154567"/>
      </dsp:txXfrm>
    </dsp:sp>
    <dsp:sp modelId="{63722E7B-89B5-4E12-999D-0B61854B5491}">
      <dsp:nvSpPr>
        <dsp:cNvPr id="0" name=""/>
        <dsp:cNvSpPr/>
      </dsp:nvSpPr>
      <dsp:spPr>
        <a:xfrm>
          <a:off x="127631" y="2527253"/>
          <a:ext cx="3705177" cy="2223106"/>
        </a:xfrm>
        <a:prstGeom prst="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проект «Цифровая образовательная среда»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образовательных организаций материально-технической базой для внедрения цифровой образовательной среды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1 600 тыс.руб.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631" y="2527253"/>
        <a:ext cx="3705177" cy="22231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87933-1F15-4AB5-BBFA-FC94DFA4503F}">
      <dsp:nvSpPr>
        <dsp:cNvPr id="0" name=""/>
        <dsp:cNvSpPr/>
      </dsp:nvSpPr>
      <dsp:spPr>
        <a:xfrm>
          <a:off x="0" y="1224762"/>
          <a:ext cx="3960439" cy="2303003"/>
        </a:xfrm>
        <a:prstGeom prst="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профилактики детского дорожно-транспортного травматизма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(приобретение дорожного городка в МБОУ СОШ № 10)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183 тыс.руб.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224762"/>
        <a:ext cx="3960439" cy="2303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56458-40F8-471B-BF9B-92C8602E45E6}">
      <dsp:nvSpPr>
        <dsp:cNvPr id="0" name=""/>
        <dsp:cNvSpPr/>
      </dsp:nvSpPr>
      <dsp:spPr>
        <a:xfrm>
          <a:off x="381839" y="223"/>
          <a:ext cx="3556801" cy="2134080"/>
        </a:xfrm>
        <a:prstGeom prst="rect">
          <a:avLst/>
        </a:prstGeom>
        <a:solidFill>
          <a:schemeClr val="bg2">
            <a:lumMod val="75000"/>
          </a:schemeClr>
        </a:solidFill>
        <a:ln w="11429" cap="flat" cmpd="sng" algn="ctr">
          <a:solidFill>
            <a:schemeClr val="bg2">
              <a:lumMod val="25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модельных муниципальных библиотек      5 000 тыс.руб.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1839" y="223"/>
        <a:ext cx="3556801" cy="2134080"/>
      </dsp:txXfrm>
    </dsp:sp>
    <dsp:sp modelId="{E2D0CE91-861B-47F7-AF74-570B3D3F5F33}">
      <dsp:nvSpPr>
        <dsp:cNvPr id="0" name=""/>
        <dsp:cNvSpPr/>
      </dsp:nvSpPr>
      <dsp:spPr>
        <a:xfrm>
          <a:off x="381839" y="2489984"/>
          <a:ext cx="3556801" cy="2134080"/>
        </a:xfrm>
        <a:prstGeom prst="rect">
          <a:avLst/>
        </a:prstGeom>
        <a:solidFill>
          <a:schemeClr val="bg2">
            <a:lumMod val="75000"/>
          </a:schemeClr>
        </a:solidFill>
        <a:ln w="11429" cap="flat" cmpd="sng" algn="ctr">
          <a:solidFill>
            <a:schemeClr val="bg2">
              <a:lumMod val="25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 оснащение муниципальных музеев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4 039 тыс.руб.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839" y="2489984"/>
        <a:ext cx="3556801" cy="2134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56458-40F8-471B-BF9B-92C8602E45E6}">
      <dsp:nvSpPr>
        <dsp:cNvPr id="0" name=""/>
        <dsp:cNvSpPr/>
      </dsp:nvSpPr>
      <dsp:spPr>
        <a:xfrm>
          <a:off x="0" y="964907"/>
          <a:ext cx="3024335" cy="1814601"/>
        </a:xfrm>
        <a:prstGeom prst="rect">
          <a:avLst/>
        </a:prstGeom>
        <a:solidFill>
          <a:schemeClr val="bg2">
            <a:lumMod val="75000"/>
          </a:schemeClr>
        </a:solidFill>
        <a:ln w="11429" cap="flat" cmpd="sng" algn="ctr">
          <a:solidFill>
            <a:schemeClr val="bg2">
              <a:lumMod val="2500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Поддержка любительских творческих коллективов  - 500 тыс.руб.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964907"/>
        <a:ext cx="3024335" cy="18146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652ED-B49B-4BCF-8DFA-7CFFF2497F4D}">
      <dsp:nvSpPr>
        <dsp:cNvPr id="0" name=""/>
        <dsp:cNvSpPr/>
      </dsp:nvSpPr>
      <dsp:spPr>
        <a:xfrm>
          <a:off x="2563" y="75033"/>
          <a:ext cx="4027320" cy="2294923"/>
        </a:xfrm>
        <a:prstGeom prst="rect">
          <a:avLst/>
        </a:prstGeom>
        <a:solidFill>
          <a:srgbClr val="CDAFCF"/>
        </a:soli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и модернизация объектов спортивной инфраструктуры муниципальной собственности для занятий физической культурой и спортом (Физкультурно-спортивный комплекс с газовой блочно-модульной котельной в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г.Коврове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268 939 тыс.руб.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63" y="75033"/>
        <a:ext cx="4027320" cy="2294923"/>
      </dsp:txXfrm>
    </dsp:sp>
    <dsp:sp modelId="{A7419B7F-5794-4736-8AB0-2F90ED26E463}">
      <dsp:nvSpPr>
        <dsp:cNvPr id="0" name=""/>
        <dsp:cNvSpPr/>
      </dsp:nvSpPr>
      <dsp:spPr>
        <a:xfrm>
          <a:off x="5052" y="2679085"/>
          <a:ext cx="4022343" cy="214242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11980 тыс.руб.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2" y="2679085"/>
        <a:ext cx="4022343" cy="214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0.16814</cdr:x>
      <cdr:y>0.15493</cdr:y>
    </cdr:from>
    <cdr:to>
      <cdr:x>0.27668</cdr:x>
      <cdr:y>0.32202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792088"/>
          <a:ext cx="883179" cy="854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0.57658</cdr:x>
      <cdr:y>0.05333</cdr:y>
    </cdr:from>
    <cdr:to>
      <cdr:x>0.69098</cdr:x>
      <cdr:y>0.22265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08512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D7C19-6856-42A4-B131-52108D4E84B8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1DC4D-06D9-4B6B-A73A-9424EEA94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9A0C4E5-B471-40A0-A4CD-42758190E6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E3E84-B3EF-4F05-96DB-3DB7C1FB48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C40EC22F-23D4-4965-A0E6-24958DD293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1ADF-5611-4671-B48A-9D4BD19AA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122B4-67D8-47EC-A739-AD4D3C240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FBDBF693-7359-4AAA-B9CC-8E488D79A1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16D8AA6-19B9-4988-8128-76DA9131AE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C793E-FA3F-4429-9B59-52A1977D2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95C359E-5ED4-41F4-82DA-8D14EC1044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1104B002-5870-47A8-9810-7B22EE2665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491B35-F42A-42E1-9435-2B18A581C4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8666DE-4110-4288-90BC-0673AE272B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F45A0A05-9A9E-40B8-AC37-831444C348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885DF6E-B3FB-43F8-B5C5-7BDFB3F243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_____Microsoft_Excel_97-20033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12976"/>
            <a:ext cx="7854696" cy="2376264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БРОШЮРА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об исполнении бюджета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города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</a:rPr>
              <a:t>Коврова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 за 2022 год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ru-RU" sz="36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2060848"/>
            <a:ext cx="8280920" cy="144016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tx1"/>
                </a:solidFill>
              </a:rPr>
              <a:t>«</a:t>
            </a:r>
            <a:r>
              <a:rPr lang="ru-RU" sz="4800" i="1" dirty="0">
                <a:solidFill>
                  <a:schemeClr val="tx1"/>
                </a:solidFill>
                <a:latin typeface="Times New Roman" pitchFamily="18" charset="0"/>
              </a:rPr>
              <a:t>БЮДЖЕТ ДЛЯ ГРАЖДАН»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2016224" cy="165618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404664"/>
            <a:ext cx="8280920" cy="5760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Основные показатели социально-экономического развития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города Ковров за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2021-2022 годы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346" name="Group 130"/>
          <p:cNvGraphicFramePr>
            <a:graphicFrameLocks noGrp="1"/>
          </p:cNvGraphicFramePr>
          <p:nvPr>
            <p:ph type="tbl" idx="1"/>
          </p:nvPr>
        </p:nvGraphicFramePr>
        <p:xfrm>
          <a:off x="827584" y="1341438"/>
          <a:ext cx="7629029" cy="4679849"/>
        </p:xfrm>
        <a:graphic>
          <a:graphicData uri="http://schemas.openxmlformats.org/drawingml/2006/table">
            <a:tbl>
              <a:tblPr/>
              <a:tblGrid>
                <a:gridCol w="3556401"/>
                <a:gridCol w="1341207"/>
                <a:gridCol w="1342840"/>
                <a:gridCol w="1388581"/>
              </a:tblGrid>
              <a:tr h="765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2022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2021 г.,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6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крупных и средних организаций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организаций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по всем видам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116 476,7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114 122,6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Отгружено товаров собственного производства, выполнено работ и услуг собственными силами по чистым видам экономической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98 674,5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95 059,36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строительных подрядных работ 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2 470,0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сопоставимой оценке 34,5%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6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Построено квартир организациями всех форм собственности, включая индивидуальных застройщиков, тыс.кв.м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розничной торговли во всех каналах реализации,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23 473,4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25 973,22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товарной массе – 5,9 %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4" name="Group 56"/>
          <p:cNvGraphicFramePr>
            <a:graphicFrameLocks noGrp="1"/>
          </p:cNvGraphicFramePr>
          <p:nvPr>
            <p:ph type="tbl" idx="1"/>
          </p:nvPr>
        </p:nvGraphicFramePr>
        <p:xfrm>
          <a:off x="755576" y="476672"/>
          <a:ext cx="7920879" cy="2356530"/>
        </p:xfrm>
        <a:graphic>
          <a:graphicData uri="http://schemas.openxmlformats.org/drawingml/2006/table">
            <a:tbl>
              <a:tblPr/>
              <a:tblGrid>
                <a:gridCol w="3760753"/>
                <a:gridCol w="1421099"/>
                <a:gridCol w="1421099"/>
                <a:gridCol w="1317928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2022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2021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5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зарплата в расчете на 1 работника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Январь-декабрь * ,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46 495,7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53 355,1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Признано безработными за год,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1 057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Коэффициент напряженности на рынке труда,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7" name="Rectangle 46"/>
          <p:cNvSpPr>
            <a:spLocks noChangeArrowheads="1"/>
          </p:cNvSpPr>
          <p:nvPr/>
        </p:nvSpPr>
        <p:spPr bwMode="auto">
          <a:xfrm>
            <a:off x="683568" y="2977691"/>
            <a:ext cx="8065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ru-RU" sz="1400" b="1" dirty="0">
                <a:latin typeface="Times New Roman" pitchFamily="18" charset="0"/>
              </a:rPr>
              <a:t>* </a:t>
            </a:r>
            <a:r>
              <a:rPr kumimoji="0" lang="ru-RU" sz="1400" dirty="0">
                <a:latin typeface="Times New Roman" pitchFamily="18" charset="0"/>
              </a:rPr>
              <a:t>По организациям, не относящимся к субъектам малого предпринимательства</a:t>
            </a:r>
            <a:r>
              <a:rPr kumimoji="0" lang="ru-RU" dirty="0">
                <a:latin typeface="Times New Roman" pitchFamily="18" charset="0"/>
              </a:rPr>
              <a:t>             </a:t>
            </a:r>
            <a:r>
              <a:rPr kumimoji="0"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1528" name="Rectangle 48"/>
          <p:cNvSpPr>
            <a:spLocks noChangeArrowheads="1"/>
          </p:cNvSpPr>
          <p:nvPr/>
        </p:nvSpPr>
        <p:spPr bwMode="auto">
          <a:xfrm>
            <a:off x="684213" y="2713893"/>
            <a:ext cx="80645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ru-RU" sz="1200" dirty="0" smtClean="0">
                <a:latin typeface="Times New Roman" pitchFamily="18" charset="0"/>
              </a:rPr>
              <a:t>            </a:t>
            </a:r>
          </a:p>
          <a:p>
            <a:endParaRPr kumimoji="0" lang="ru-RU" sz="1200" dirty="0" smtClean="0">
              <a:latin typeface="Times New Roman" pitchFamily="18" charset="0"/>
            </a:endParaRPr>
          </a:p>
          <a:p>
            <a:endParaRPr kumimoji="0" lang="ru-RU" sz="1200" dirty="0" smtClean="0">
              <a:latin typeface="Times New Roman" pitchFamily="18" charset="0"/>
            </a:endParaRPr>
          </a:p>
          <a:p>
            <a:r>
              <a:rPr kumimoji="0" lang="ru-RU" sz="1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январе-декабре 2022 года осуществляли финансово-хозяйственную деятельность 33 единицы крупных и средних промышленных организаций.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(без внешних совместителей) организаций, не относящихся к субъектам малого предпринимательства за январь-декабрь 2022 года составила 40 817 работника (против 41 160 человек в соответствующем периоде прошлого года)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Наибольшего роста объема отгруженной продукции в отчетном периоде достигли организации по производству машин и оборудования, не включенных в другие группировки – 162,6% к аналогичному периоду прошлого года.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Предприятия города, сферой деятельности которых является обеспечение электрической энергией, газом и паром, кондиционирование воздуха достигли за 2022 год показателя отгрузки 99,4%.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Наибольший объем отгруженных товаров и услуг – 77 647,33 млн.рублей (81,68% от общего объема) в отчетном периоде приходится на промышленное производство.</a:t>
            </a:r>
          </a:p>
          <a:p>
            <a:endParaRPr lang="ru-RU" sz="1200" dirty="0" smtClean="0"/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ПО ДОХОДАМ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12776"/>
            <a:ext cx="8363272" cy="424847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</a:rPr>
              <a:t>В 2022 году в бюджет  города поступили доходы в сумме 4 801 430,0 тыс. руб., что составило    97,3 % утвержденного плана на год. Городской бюджет по доходам  не выполнен на 132 704 тыс. руб. По сравнению с 2021 годом доходы бюджета города в целом увеличились на 1 327 561 тыс. руб. 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7740650" y="2420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899592" y="2348880"/>
          <a:ext cx="7200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03780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32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2000" i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635896" y="4221088"/>
            <a:ext cx="1872208" cy="1944216"/>
          </a:xfrm>
          <a:prstGeom prst="ellipse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 бюджета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347864" y="1412776"/>
            <a:ext cx="2592288" cy="1994520"/>
          </a:xfrm>
          <a:prstGeom prst="round1Rect">
            <a:avLst/>
          </a:prstGeom>
          <a:solidFill>
            <a:srgbClr val="25FB8B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(налог на доходы физических лиц, земельный налог, налог на имущество и др.)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395536" y="2060848"/>
            <a:ext cx="2520280" cy="2808312"/>
          </a:xfrm>
          <a:prstGeom prst="round1Rect">
            <a:avLst/>
          </a:prstGeom>
          <a:solidFill>
            <a:srgbClr val="25FB8B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других пошлин и сборов, установленных законодательством РФ, а также штрафов за нарушение законодательства (плата за негативное воздействие на окружающую среду, доходы от продажи и аренды имущества и др.)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6300192" y="2060848"/>
            <a:ext cx="2592288" cy="2736304"/>
          </a:xfrm>
          <a:prstGeom prst="round1Rect">
            <a:avLst/>
          </a:prstGeom>
          <a:solidFill>
            <a:srgbClr val="25FB8B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40242">
            <a:off x="2948164" y="4276861"/>
            <a:ext cx="839509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3429000"/>
            <a:ext cx="576064" cy="7920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20174482">
            <a:off x="5378014" y="4245951"/>
            <a:ext cx="870014" cy="51147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913"/>
            <a:ext cx="8280919" cy="1008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FF00"/>
                </a:solidFill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Структура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доходов 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городского 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бюджета в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2020-2022  годах</a:t>
            </a:r>
            <a:r>
              <a:rPr lang="ru-RU" sz="2800" dirty="0">
                <a:solidFill>
                  <a:schemeClr val="tx1"/>
                </a:solidFill>
                <a:effectLst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9156" name="Диаграмма 1"/>
          <p:cNvGraphicFramePr>
            <a:graphicFrameLocks/>
          </p:cNvGraphicFramePr>
          <p:nvPr/>
        </p:nvGraphicFramePr>
        <p:xfrm>
          <a:off x="0" y="1341438"/>
          <a:ext cx="9159875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Worksheet" r:id="rId3" imgW="5753290" imgH="1924240" progId="Excel.Sheet.8">
                  <p:embed/>
                </p:oleObj>
              </mc:Choice>
              <mc:Fallback>
                <p:oleObj name="Worksheet" r:id="rId3" imgW="5753290" imgH="1924240" progId="Excel.Shee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59875" cy="4678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468313" y="5949280"/>
            <a:ext cx="8262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ru-RU" sz="1400" dirty="0">
                <a:latin typeface="Times New Roman" pitchFamily="18" charset="0"/>
              </a:rPr>
              <a:t/>
            </a:r>
            <a:br>
              <a:rPr kumimoji="0" lang="ru-RU" sz="1400" dirty="0">
                <a:latin typeface="Times New Roman" pitchFamily="18" charset="0"/>
              </a:rPr>
            </a:br>
            <a:endParaRPr kumimoji="0" lang="ru-RU" sz="14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1052736"/>
            <a:ext cx="1101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4139952" y="4581128"/>
            <a:ext cx="1512168" cy="48463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+440 674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2555776" y="4509120"/>
            <a:ext cx="1440160" cy="504056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+1 196 021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1014277">
            <a:off x="4205577" y="3819029"/>
            <a:ext cx="1151522" cy="483011"/>
          </a:xfrm>
          <a:prstGeom prst="leftArrow">
            <a:avLst>
              <a:gd name="adj1" fmla="val 46069"/>
              <a:gd name="adj2" fmla="val 519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+37 138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лево 14"/>
          <p:cNvSpPr/>
          <p:nvPr/>
        </p:nvSpPr>
        <p:spPr>
          <a:xfrm rot="895859">
            <a:off x="2636451" y="3439252"/>
            <a:ext cx="1152128" cy="454567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+1 238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427984" y="2852936"/>
            <a:ext cx="1224136" cy="576064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+68 054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796593">
            <a:off x="2624224" y="2403713"/>
            <a:ext cx="1301703" cy="504056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+130 302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626424" cy="115212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ДОЛЯ НАЛОГОВЫХ И НЕНАЛОГОВЫХ ДОХОДОВ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ОБЩИХ ДОХОДАХ БЮДЖЕТА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2019-2022 ГОДАХ</a:t>
            </a: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Диаграмма 8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6732984" cy="2337792"/>
          </a:xfrm>
        </p:spPr>
      </p:sp>
      <p:sp>
        <p:nvSpPr>
          <p:cNvPr id="532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3252" name="Object 4"/>
          <p:cNvGraphicFramePr>
            <a:graphicFrameLocks/>
          </p:cNvGraphicFramePr>
          <p:nvPr/>
        </p:nvGraphicFramePr>
        <p:xfrm>
          <a:off x="900113" y="1628775"/>
          <a:ext cx="7443787" cy="415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" name="Worksheet" r:id="rId3" imgW="3847910" imgH="2486025" progId="Excel.Sheet.8">
                  <p:embed/>
                </p:oleObj>
              </mc:Choice>
              <mc:Fallback>
                <p:oleObj name="Worksheet" r:id="rId3" imgW="3847910" imgH="2486025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628775"/>
                        <a:ext cx="7443787" cy="4154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39"/>
            <a:ext cx="7776864" cy="792089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И СТРУКТУРА НАЛОГОВЫХ ДОХОДОВ ОТ ОБЩЕГО ОБЪЕМА  СОБСТВЕННЫХ ДОХОДОВ </a:t>
            </a:r>
            <a:endParaRPr lang="ru-RU" sz="20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5298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179388" y="2025650"/>
          <a:ext cx="8658225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Worksheet" r:id="rId4" imgW="11791760" imgH="2676334" progId="Excel.Sheet.8">
                  <p:embed/>
                </p:oleObj>
              </mc:Choice>
              <mc:Fallback>
                <p:oleObj name="Worksheet" r:id="rId4" imgW="11791760" imgH="2676334" progId="Excel.Sheet.8">
                  <p:embed/>
                  <p:pic>
                    <p:nvPicPr>
                      <p:cNvPr id="0" name="Диаграмма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025650"/>
                        <a:ext cx="8658225" cy="196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365104"/>
            <a:ext cx="57606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Динамика поступления налоговых доходов в 2021-2022 годах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539552" y="1196752"/>
          <a:ext cx="828092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неналоговых доходов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322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671513" y="1397000"/>
          <a:ext cx="7869237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Worksheet" r:id="rId3" imgW="7476934" imgH="4543425" progId="Excel.Sheet.8">
                  <p:embed/>
                </p:oleObj>
              </mc:Choice>
              <mc:Fallback>
                <p:oleObj name="Worksheet" r:id="rId3" imgW="7476934" imgH="4543425" progId="Excel.Sheet.8">
                  <p:embed/>
                  <p:pic>
                    <p:nvPicPr>
                      <p:cNvPr id="0" name="Диаграмма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397000"/>
                        <a:ext cx="7869237" cy="478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84368" y="1052736"/>
            <a:ext cx="110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32656"/>
            <a:ext cx="7086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Реализация мер по увеличению доходов бюджета города за 2022 год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(по арендной плате за пользование земельными участками) 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</p:nvPr>
        </p:nvGraphicFramePr>
        <p:xfrm>
          <a:off x="467544" y="1844824"/>
          <a:ext cx="82809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60432" y="1340768"/>
            <a:ext cx="51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16633"/>
            <a:ext cx="7086600" cy="72008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Содержание: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552" y="1412875"/>
            <a:ext cx="8280598" cy="47593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Вводная часть………………………………..……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Исполнение городского бюджета по доходам …………………………………………………….…….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Исполнение городского бюджета по расходам …………………………………………………………..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Источники финансирования дефицита городского бюджета ……………………………..…..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Итоги реализации муниципальных программ ………………………………………………..…………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36613"/>
            <a:ext cx="9144000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700" dirty="0" smtClean="0">
                <a:solidFill>
                  <a:schemeClr val="tx1"/>
                </a:solidFill>
                <a:effectLst/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  <a:effectLst/>
              </a:rPr>
              <a:t>Проведение работы МКУ «Город»  по снижению задолженности по плате за пользование муниципальными жилыми помещениями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1560" y="2132856"/>
            <a:ext cx="3528392" cy="1440160"/>
          </a:xfrm>
          <a:prstGeom prst="wedgeRoundRectCallout">
            <a:avLst>
              <a:gd name="adj1" fmla="val -20502"/>
              <a:gd name="adj2" fmla="val 706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Досудебные предупреждения должникам – 342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004048" y="2132856"/>
            <a:ext cx="3600400" cy="1440160"/>
          </a:xfrm>
          <a:prstGeom prst="wedgeRoundRectCallout">
            <a:avLst>
              <a:gd name="adj1" fmla="val -20557"/>
              <a:gd name="adj2" fmla="val 701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8064" y="2276872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Заявления в суд о выдаче судебных приказов о взыскании задолженности – 589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11560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Сумма задолженности, оплаченная гражданами по результатам вручения досудебных предупреждений, – 883 тыс.руб.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004048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Сумма, полученная по исполнительным документам из ПФР и ОСП,– 3 874 тыс.руб.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1"/>
            <a:ext cx="8280920" cy="93610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ПО РАСХОДАМ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2" y="1556792"/>
            <a:ext cx="3528392" cy="1656184"/>
          </a:xfrm>
        </p:spPr>
        <p:txBody>
          <a:bodyPr>
            <a:normAutofit/>
          </a:bodyPr>
          <a:lstStyle/>
          <a:p>
            <a:pPr marL="85725" indent="508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/>
              <a:t>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В пределах поступивших доходов и источников финансирования дефицита бюджета в отчетном периоде произведено расходов в сумме 4 680 773 тыс. руб. или 92,3 %  плановых назначений, что на        1 257 390  тыс. рублей больше, чем в 2021 году.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6004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10" name="Диаграмма 9"/>
          <p:cNvGraphicFramePr/>
          <p:nvPr/>
        </p:nvGraphicFramePr>
        <p:xfrm>
          <a:off x="4499992" y="2204864"/>
          <a:ext cx="4392488" cy="38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72400" y="1484784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292080" y="1988840"/>
            <a:ext cx="1440160" cy="864096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5 069 514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236296" y="2996952"/>
            <a:ext cx="1368152" cy="792088"/>
          </a:xfrm>
          <a:prstGeom prst="wedgeRoundRectCallout">
            <a:avLst>
              <a:gd name="adj1" fmla="val -19249"/>
              <a:gd name="adj2" fmla="val 670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4 680 773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920880" cy="792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Функциональная структура расходов бюджета города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2022 год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59394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82588" y="2090738"/>
          <a:ext cx="8445500" cy="394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Worksheet" r:id="rId3" imgW="7019734" imgH="3276409" progId="Excel.Sheet.8">
                  <p:embed/>
                </p:oleObj>
              </mc:Choice>
              <mc:Fallback>
                <p:oleObj name="Worksheet" r:id="rId3" imgW="7019734" imgH="3276409" progId="Excel.Shee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2090738"/>
                        <a:ext cx="8445500" cy="3941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488238" cy="170080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РАСХОДЫ БЮДЖЕТА </a:t>
            </a:r>
            <a:r>
              <a:rPr lang="ru-RU" sz="3200" b="1" dirty="0" err="1">
                <a:solidFill>
                  <a:schemeClr val="tx1"/>
                </a:solidFill>
                <a:effectLst/>
                <a:latin typeface="Times New Roman" pitchFamily="18" charset="0"/>
              </a:rPr>
              <a:t>г.Коврова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за 2022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год</a:t>
            </a:r>
            <a:r>
              <a:rPr lang="ru-RU" sz="3600" b="1" dirty="0">
                <a:solidFill>
                  <a:srgbClr val="FFFF00"/>
                </a:solidFill>
              </a:rPr>
              <a:t/>
            </a:r>
            <a:br>
              <a:rPr lang="ru-RU" sz="3600" b="1" dirty="0">
                <a:solidFill>
                  <a:srgbClr val="FFFF00"/>
                </a:solidFill>
              </a:rPr>
            </a:br>
            <a:endParaRPr lang="ru-RU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30830" name="Group 110"/>
          <p:cNvGraphicFramePr>
            <a:graphicFrameLocks noGrp="1"/>
          </p:cNvGraphicFramePr>
          <p:nvPr>
            <p:ph type="tbl" idx="1"/>
          </p:nvPr>
        </p:nvGraphicFramePr>
        <p:xfrm>
          <a:off x="539552" y="1268757"/>
          <a:ext cx="8208912" cy="5400332"/>
        </p:xfrm>
        <a:graphic>
          <a:graphicData uri="http://schemas.openxmlformats.org/drawingml/2006/table">
            <a:tbl>
              <a:tblPr/>
              <a:tblGrid>
                <a:gridCol w="5346881"/>
                <a:gridCol w="1445858"/>
                <a:gridCol w="1416173"/>
              </a:tblGrid>
              <a:tr h="7144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 разделов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План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Исполнено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248 125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227 533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46 545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45 650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507 783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369 763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380 220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358 014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3 898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3 898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ОБРАЗОВАНИЕ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3 038 133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2 850 243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КУЛЬТУРА,  КИНЕМАТОГРАФИЯ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220 940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220 813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СОЦИАЛЬНАЯ ПОЛИТИКА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197 459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178 475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423 930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423 924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1 766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1 745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РАСХОДОВ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5 069 514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4 680 773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Структура расходов на образование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556792"/>
          <a:ext cx="842493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5733256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В  2022 году на территории  г 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функционировало 36 детских дошкольных учреждений,             17 общеобразовательных школ, 8 учреждений по внешкольной работе и 2 загородных оздоровительных лагеря 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884368" y="1268760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60648"/>
            <a:ext cx="7086600" cy="15121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Реализация национального проекта «Образование»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556792"/>
          <a:ext cx="39604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1074" name="Picture 2" descr="https://avatars.mds.yandex.net/i?id=2a0000018746f01590083d2094784127ecd1-961744-fast-image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484784"/>
            <a:ext cx="4032447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1076" name="Picture 4" descr="http://sch20izmuroma.ucoz.ru/normat_dok2020/Logoti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077072"/>
            <a:ext cx="3888433" cy="223224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60648"/>
            <a:ext cx="7086600" cy="15121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Реализация федерального проекта «Безопасность дорожного движения»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556792"/>
          <a:ext cx="39604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4146" name="AutoShape 2" descr="https://novoedetstvo.ru/upload/resize_cache/iblock/cea/1000_1000_16f9a643f1d88f59561d8b4f628f684e4/cea9fbbaecdbf85c4c6fed6feb122d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4148" name="AutoShape 4" descr="https://xn--80ajjine0d.xn--p1ai/sites/default/files/works/konkurs/0013-0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4150" name="Picture 6" descr="http://kalach-gimnazia.narod.ru/_ph/34/546282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9504" y="2204863"/>
            <a:ext cx="3996952" cy="33123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16632"/>
            <a:ext cx="6949008" cy="79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расходов на культуру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1196752"/>
          <a:ext cx="792088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56376" y="1196752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5234" name="Picture 2" descr="F:\БЮДЖЕТ ДЛЯ ГРАЖДАН\00-ГО-Истра-Культура-и-Туриз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221088"/>
            <a:ext cx="2627783" cy="237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194376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федерального проекта «Культурная среда»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1397000"/>
          <a:ext cx="432048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276872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194376" cy="1800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федерального проекта «Создание условий для реализации творческого потенциала нации»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(«Творческие люди»)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2204864"/>
          <a:ext cx="302433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 b="21691"/>
          <a:stretch/>
        </p:blipFill>
        <p:spPr bwMode="auto">
          <a:xfrm>
            <a:off x="3779912" y="2060848"/>
            <a:ext cx="5112568" cy="216024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/>
          <a:stretch/>
        </p:blipFill>
        <p:spPr bwMode="auto">
          <a:xfrm>
            <a:off x="3779911" y="4365105"/>
            <a:ext cx="5112569" cy="230425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1" y="228600"/>
            <a:ext cx="8280921" cy="8241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980728"/>
            <a:ext cx="7966844" cy="5688360"/>
          </a:xfrm>
        </p:spPr>
        <p:txBody>
          <a:bodyPr>
            <a:normAutofit/>
          </a:bodyPr>
          <a:lstStyle/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Бюджет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самоуправления;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Доходы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кодексом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источниками финансирования дефицита бюджета;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Расходы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кодексом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источниками финансирования дефицита бюджета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Дефицит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расходов бюджета над его доходами;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Профицит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доходов бюджета над его расходами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301208"/>
            <a:ext cx="324036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4333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</a:rPr>
              <a:t>Расходы по разделу «Социальная политика»</a:t>
            </a:r>
            <a:endParaRPr lang="ru-RU" sz="24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836712"/>
          <a:ext cx="8712968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548680"/>
            <a:ext cx="748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тыс.руб.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физическую культуру и спорт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504" y="836712"/>
          <a:ext cx="87849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8385" y="90872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057272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Реализация федерального проекта</a:t>
            </a:r>
            <a:b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«Спорт – норма жизни»</a:t>
            </a:r>
            <a:endParaRPr lang="ru-RU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83568" y="1412776"/>
          <a:ext cx="40324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886" name="AutoShape 6" descr="https://zebra-tv.ru/upload/medialibrary/32b/vzc0w5z4hjhh6xzvpo6j3or20ynpnqum/YaFsflQO4qbzHgU8Gvv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888" name="AutoShape 8" descr="https://zebra-tv.ru/upload/medialibrary/32b/vzc0w5z4hjhh6xzvpo6j3or20ynpnqum/YaFsflQO4qbzHgU8Gvv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890" name="AutoShape 10" descr="https://zebra-tv.ru/upload/medialibrary/32b/vzc0w5z4hjhh6xzvpo6j3or20ynpnqum/YaFsflQO4qbzHgU8Gvv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9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5" y="1988840"/>
            <a:ext cx="30963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785225" cy="64928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экономика»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764704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4368" y="69269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7"/>
            <a:ext cx="30243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642350" cy="7921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жилищно-коммунальное хозяйство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9512" y="764704"/>
          <a:ext cx="82809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72400" y="836712"/>
            <a:ext cx="819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1400" y="260350"/>
            <a:ext cx="8102600" cy="936625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Реализация федерального проекта «Формирование комфортной городской среды»</a:t>
            </a:r>
            <a:endParaRPr lang="ru-RU" sz="3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4" name="Picture 2" descr="http://molodejkovrov.ru/images/2022/9/1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3645024"/>
            <a:ext cx="4200401" cy="26642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99792" y="1412776"/>
            <a:ext cx="3744416" cy="194421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 формирования современной городской среды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59 451,8 тыс.руб.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Благоустроено 4 дворовых и 3 общественных  территории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076" name="AutoShape 4" descr="http://xn--b1aaalbpdjc1bbxpfp.xn--p1ai/uploads/articles/2022/03102022/633a9e4b6d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78" name="AutoShape 6" descr="http://xn--b1aaalbpdjc1bbxpfp.xn--p1ai/uploads/articles/2022/03102022/633a9e4b6d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80" name="AutoShape 8" descr="Парк за 60 миллионов - http://xn--b1aaalbpdjc1bbxpfp.xn--p1ai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82" name="AutoShape 10" descr="https://ic.pics.livejournal.com/nikitinskii/32336246/5321794/5321794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108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5"/>
            <a:ext cx="4104455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93662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Реализация федерального проекта «Обеспечение устойчивого сокращения непригодного для проживания жилищного фонда»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99792" y="1412776"/>
            <a:ext cx="3528392" cy="194421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сокращения непригодного для проживания жилищного фонда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40 760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076" name="AutoShape 4" descr="http://xn--b1aaalbpdjc1bbxpfp.xn--p1ai/uploads/articles/2022/03102022/633a9e4b6d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78" name="AutoShape 6" descr="http://xn--b1aaalbpdjc1bbxpfp.xn--p1ai/uploads/articles/2022/03102022/633a9e4b6d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80" name="AutoShape 8" descr="Парк за 60 миллионов - http://xn--b1aaalbpdjc1bbxpfp.xn--p1ai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082" name="AutoShape 10" descr="https://ic.pics.livejournal.com/nikitinskii/32336246/5321794/5321794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22" name="AutoShape 2" descr="https://ves-vesti.ru/wp-content/uploads/2022/12/zhil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24" name="AutoShape 4" descr="https://temaufa.ru/wp-content/uploads/2021/07/161aa5474ebb50e2af13d9ca6ecdf462-1024x5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139952" y="3356992"/>
            <a:ext cx="772664" cy="1224136"/>
          </a:xfrm>
          <a:prstGeom prst="downArrow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9592" y="4653136"/>
            <a:ext cx="7416824" cy="1490464"/>
          </a:xfrm>
          <a:prstGeom prst="roundRect">
            <a:avLst/>
          </a:prstGeom>
          <a:solidFill>
            <a:srgbClr val="CDAFC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Выкуплено 28 помещений у 34 собственников в домах по адресам: г.Ковров, ул.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Абельмана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д.4б, 5, 58, ул. Бабушкина д.17, ул. Белинского д.5, ул. Лопатина д.70, ул. Текстильная д.1.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«Общегосударственные вопросы»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707904" y="1196752"/>
          <a:ext cx="511256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484785"/>
            <a:ext cx="30963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Доля расходов на содержание органов местного самоуправления фактически составила 4,1 % в общем объеме расходов. Обеспечено соблюдение норматива формирования расходов на содержание органов местного самоуправления, установленного  постановлением Губернатора Владимирской области от 01.07.2011 № 662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191795" cy="244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496300" cy="11525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безопасность и правоохранительная деятельность»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95536" y="1397000"/>
          <a:ext cx="8352928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32657"/>
            <a:ext cx="7086600" cy="7920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ИСТОЧНИКИ ФИНАНСИРОВАНИЯ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ДЕФИЦИТА БЮДЖЕТА</a:t>
            </a:r>
          </a:p>
        </p:txBody>
      </p:sp>
      <p:graphicFrame>
        <p:nvGraphicFramePr>
          <p:cNvPr id="37967" name="Group 79"/>
          <p:cNvGraphicFramePr>
            <a:graphicFrameLocks noGrp="1"/>
          </p:cNvGraphicFramePr>
          <p:nvPr>
            <p:ph type="tbl" idx="1"/>
          </p:nvPr>
        </p:nvGraphicFramePr>
        <p:xfrm>
          <a:off x="1042988" y="1268760"/>
          <a:ext cx="7561262" cy="28803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{3C2FFA5D-87B4-456A-9821-1D502468CF0F}</a:tableStyleId>
              </a:tblPr>
              <a:tblGrid>
                <a:gridCol w="4224337"/>
                <a:gridCol w="1681163"/>
                <a:gridCol w="1655762"/>
              </a:tblGrid>
              <a:tr h="7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2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Источники финансирования дефицита бюджета – всего: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109 399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-120 657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17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  источники внутреннего финансирования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49 985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-3 552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59 414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-117 105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</a:tbl>
          </a:graphicData>
        </a:graphic>
      </p:graphicFrame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509120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1"/>
                </a:solidFill>
              </a:rPr>
              <a:t>Бюджетная система Российской Федерации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457200" y="1268758"/>
          <a:ext cx="8229600" cy="417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392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392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392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1340768"/>
            <a:ext cx="1961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Российской </a:t>
            </a:r>
          </a:p>
          <a:p>
            <a:pPr algn="ctr"/>
            <a:r>
              <a:rPr lang="ru-RU" sz="1400" b="1" dirty="0" smtClean="0"/>
              <a:t>Федерации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636912"/>
            <a:ext cx="1817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</a:t>
            </a:r>
          </a:p>
          <a:p>
            <a:pPr algn="ctr"/>
            <a:r>
              <a:rPr lang="ru-RU" sz="1400" b="1" dirty="0" smtClean="0"/>
              <a:t> субъекта</a:t>
            </a:r>
          </a:p>
          <a:p>
            <a:pPr algn="ctr"/>
            <a:r>
              <a:rPr lang="ru-RU" sz="1400" b="1" dirty="0" smtClean="0"/>
              <a:t> РФ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5" y="4077072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местного</a:t>
            </a:r>
          </a:p>
          <a:p>
            <a:pPr algn="ctr"/>
            <a:r>
              <a:rPr lang="ru-RU" sz="1400" b="1" dirty="0" smtClean="0"/>
              <a:t>самоуправления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5776" y="1340768"/>
            <a:ext cx="2592288" cy="1152128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Федеральный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1340768"/>
            <a:ext cx="2664296" cy="1152128"/>
          </a:xfrm>
          <a:prstGeom prst="roundRect">
            <a:avLst/>
          </a:prstGeom>
          <a:solidFill>
            <a:srgbClr val="C8CB4B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5776" y="2708920"/>
            <a:ext cx="2592288" cy="1152128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субъектов РФ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4077072"/>
            <a:ext cx="2592288" cy="1008112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городских округов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80112" y="2708920"/>
            <a:ext cx="2664296" cy="1152128"/>
          </a:xfrm>
          <a:prstGeom prst="roundRect">
            <a:avLst/>
          </a:prstGeom>
          <a:solidFill>
            <a:srgbClr val="C8CB4B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территориальных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4077072"/>
            <a:ext cx="2664296" cy="1008112"/>
          </a:xfrm>
          <a:prstGeom prst="roundRect">
            <a:avLst/>
          </a:prstGeom>
          <a:solidFill>
            <a:srgbClr val="C8CB4B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муниципальных районов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rot="10800000">
            <a:off x="2555776" y="5229200"/>
            <a:ext cx="1872208" cy="936104"/>
          </a:xfrm>
          <a:prstGeom prst="wedgeRoundRectCallou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27785" y="53012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Бюджет</a:t>
            </a:r>
          </a:p>
          <a:p>
            <a:pPr algn="ctr"/>
            <a:r>
              <a:rPr lang="ru-RU" sz="1400" b="1" dirty="0" smtClean="0"/>
              <a:t> города </a:t>
            </a:r>
            <a:r>
              <a:rPr lang="ru-RU" sz="1400" b="1" dirty="0" err="1" smtClean="0"/>
              <a:t>Коврова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138" y="332656"/>
            <a:ext cx="8424862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ИТОГИ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РЕАЛИЗАЦИИ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МУНИЦИПАЛЬНЫХ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ПРОГРАММ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2022 ГОД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08963" y="765175"/>
            <a:ext cx="935037" cy="287338"/>
          </a:xfrm>
        </p:spPr>
        <p:txBody>
          <a:bodyPr>
            <a:normAutofit fontScale="85000" lnSpcReduction="10000"/>
          </a:bodyPr>
          <a:lstStyle/>
          <a:p>
            <a:pPr marL="411480" algn="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latin typeface="Times New Roman" pitchFamily="18" charset="0"/>
              </a:rPr>
              <a:t>тыс</a:t>
            </a:r>
            <a:r>
              <a:rPr lang="ru-RU" sz="1400" dirty="0">
                <a:latin typeface="Times New Roman" pitchFamily="18" charset="0"/>
              </a:rPr>
              <a:t>. руб.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/>
          </a:p>
        </p:txBody>
      </p:sp>
      <p:graphicFrame>
        <p:nvGraphicFramePr>
          <p:cNvPr id="40129" name="Group 193"/>
          <p:cNvGraphicFramePr>
            <a:graphicFrameLocks noGrp="1"/>
          </p:cNvGraphicFramePr>
          <p:nvPr/>
        </p:nvGraphicFramePr>
        <p:xfrm>
          <a:off x="467544" y="980729"/>
          <a:ext cx="8424936" cy="55230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001"/>
                <a:gridCol w="3086383"/>
                <a:gridCol w="792088"/>
                <a:gridCol w="1080120"/>
                <a:gridCol w="3096344"/>
              </a:tblGrid>
              <a:tr h="955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1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«Защита населения и территорий от чрезвычайных ситуаций, обеспечение первичных мер пожарной безопасности и безопасности людей на водных объектах»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47 624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46 945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штабных тренировок, учебно-методических сборов, мобилизационных тренировок, специальных учений с поисково-спасательным отрядом. В городе работают 124 видеокамеры, из них 8 с функцией считывания номеров автомобилей и 7 аналоговых (проводных) камер видеонаблюдения. Организация спасательного поста на озере Старка с 15.06 по 30.08.2022.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 ежедневный мониторинг  ледового покрова в местах массового выхода людей на лед в  зимний период.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Спасателями отряда было осуществлено 1 748 выездов, спасено 23 человек, оказана помощь 402 человекам.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 2022 год принято и обработано  –   81 248 сообщений граждан.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 21 сход с населением по разъяснению правил пожарной безопасности, безопасности на воде и по другим вопросам.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Оперативными дежурными зарегистрировано  760 сообщений, из них: по обеспечению горячей водой – 155; по  авариям на системах электроснабжения – 164; по авариям на канализации – 2; по обеспечению холодной водой – 186; по авариям на системах теплоснабжения – 220; по газоснабжению-33.</a:t>
                      </a:r>
                    </a:p>
                    <a:p>
                      <a:endParaRPr kumimoji="0" lang="ru-RU" sz="11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61048"/>
            <a:ext cx="439248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76375249"/>
              </p:ext>
            </p:extLst>
          </p:nvPr>
        </p:nvGraphicFramePr>
        <p:xfrm>
          <a:off x="323528" y="260350"/>
          <a:ext cx="8317432" cy="6007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154"/>
                <a:gridCol w="2920745"/>
                <a:gridCol w="882234"/>
                <a:gridCol w="1029275"/>
                <a:gridCol w="3024024"/>
              </a:tblGrid>
              <a:tr h="975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017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Программа «Обеспечение доступным и комфортным жильем населения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территорий документацией для осуществления градостроительной деятельности»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«Социальное жилье»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жильем молодых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70 224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14 587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14 534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63 895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1 668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14 587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14 487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Выполнены мероприятия: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заключены и выполнены контракты на оказание услуг по внесению изменений в Правила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землепользования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застройки города        </a:t>
                      </a:r>
                      <a:r>
                        <a:rPr kumimoji="0" lang="ru-RU" sz="11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по внесению изменений в Генеральный план города, по корректировке проекта планировки территории и разработке проекта межевания территории микрорайона «Молодежный», на проведение оценки комплексного развития территории.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.</a:t>
                      </a: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Заключены 4 контракта на поставку жилых помещений для граждан, нуждающихся в улучшении жилищных условий. 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Контракты 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выполнены.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список молодых семей - участников подпрограммы на 2022 год включено 58 семей.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Свидетельства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праве на получение с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оциальных выплат вручены 15 молодым семьям (все свидетельства реализованы).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5" y="548680"/>
          <a:ext cx="8208911" cy="5472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5112"/>
                <a:gridCol w="2022147"/>
                <a:gridCol w="1011073"/>
                <a:gridCol w="952187"/>
                <a:gridCol w="3528392"/>
              </a:tblGrid>
              <a:tr h="1105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67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условий для обеспечения доступным и комфортным жильем отдельных категорий граждан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установленных законодательством»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                  « Обеспечение жильем многодетных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жилыми помещениями детей-сирот и детей, оставшихся без попечения родителей, а также лиц из их числа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5 797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3 940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29 684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5 630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3 940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23 583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Предоставлена субсидия на приобретение жилья пяти инвалидам.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Жилищные субсидии на приобретение жилья предоставлены одному работнику бюджетной сферы. Все государственные жилищные сертификаты и все субсидии на приобретение жилья реализованы.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8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40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оциальные выплаты на строительство жилых домов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реализованы  5 многодетными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семьями.</a:t>
                      </a: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Произведена </a:t>
                      </a:r>
                      <a:r>
                        <a:rPr kumimoji="0" lang="ru-RU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закупка 13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квартир.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02862"/>
              </p:ext>
            </p:extLst>
          </p:nvPr>
        </p:nvGraphicFramePr>
        <p:xfrm>
          <a:off x="323529" y="476672"/>
          <a:ext cx="8280920" cy="60109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  <a:gridCol w="2736304"/>
                <a:gridCol w="864096"/>
                <a:gridCol w="792088"/>
                <a:gridCol w="3456385"/>
              </a:tblGrid>
              <a:tr h="1057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91868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«Комплексные меры профилактики правонарушений в городе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Коврове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970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2022 году организована работа 11 клубов по месту жительства (футбол, хоккей, шахматы, мини-мотокросс, стрельба, 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воркаут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волейбол).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Изготовление полиграфической и печатной продукции для распространения на мероприятиях профилактической направленности.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Проведено 10 мероприятий в части учреждений культуры и ЦБС.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Проведено 5 городских и 761 объектовых учений и тренировок, ежедневно проводятся тренировки с единой дежурной диспетчерской службой МКУ «УГОЧС» города.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Размещение на трех светодиодных экранах города электронных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постеров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социальной рекламой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антикоррупционной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направленности.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Поддержка граждан и их объединений, участвующих в охране общественного порядка.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оборудования в кабинет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наркопрофилактики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МБОУ МУК.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Программа «Я выбираю жизнь» на базе МБУДО ДЮЦ «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Гелиос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29000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404665"/>
          <a:ext cx="8136904" cy="22168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33"/>
                <a:gridCol w="2688716"/>
                <a:gridCol w="849068"/>
                <a:gridCol w="1006235"/>
                <a:gridCol w="3168352"/>
              </a:tblGrid>
              <a:tr h="733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12110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«Организация муниципального управления в муниципальном образовании город Ковров Владимирской области»»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1 003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1 001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Стимулирование работы территориального общественного самоуправления</a:t>
                      </a: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8136905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404665"/>
          <a:ext cx="8136905" cy="629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664296"/>
                <a:gridCol w="792088"/>
                <a:gridCol w="1008112"/>
                <a:gridCol w="3096345"/>
              </a:tblGrid>
              <a:tr h="970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93431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«Молодежная и семейная политика города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«Основные мероприятия по реализации городской молодежной и семейной политики»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18 422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18 422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2022 год было проведено 85 молодежных мероприятия: молодежная премия 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ONLINE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 «Школьная учебная Лига КВН»,  проект «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беСПОкойные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ДУМЫ», общегородской фестиваль «Снежный бум»,  военно-патриотический конкурс «А ну-ка, парни», конкурс красоты и интеллекта дл студентов СПО «Мисс Студенчество 2022»,  проект «Кинопередвижка», акция ко Дню памяти и скорби «Огненная картина» и другие.</a:t>
                      </a:r>
                    </a:p>
                    <a:p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2022 году продолжил работу добровольческий центр муниципального образования город Ковров, в состав которого вошли 6 добровольческих объединений города. Активисты помогали жителям города принять участие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голосовании за объекты благоустройства в рамках проекта «Комфортная городская среда».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Также на территории города действуют муниципальные добровольческие штабы движений «Волонтеры Победы», «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КиберПатруль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«Молодежный добровольческий патруль полиции», «Добровольцы ЧС». </a:t>
                      </a:r>
                    </a:p>
                    <a:p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05064"/>
            <a:ext cx="23762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476672"/>
          <a:ext cx="8136903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759"/>
                <a:gridCol w="3067357"/>
                <a:gridCol w="968639"/>
                <a:gridCol w="968639"/>
                <a:gridCol w="2486509"/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21602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занятости подростков и молодежи»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сети клубов по месту жительства МБУ ДО «ДЮЦ «Гелиос» </a:t>
                      </a:r>
                    </a:p>
                    <a:p>
                      <a:endParaRPr lang="ru-RU" sz="12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17 238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17 238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трудоустроенных - 131 человек из числа подростков и молодежи города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Привлечено средств ГКУ «Центр занятости населения» - 292 тыс. руб.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образовательных объединений –79.  Количество обучающихся – 971 чел.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Образовательная деятельность велась в 12 клубах по месту жительства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6 направлениям: техническое, художественное, физкультурно-спортивное, естественнонаучное, социально-педагогическое, туристско-краеведческое.</a:t>
                      </a: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3933056"/>
            <a:ext cx="295232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764704"/>
          <a:ext cx="7848872" cy="5544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736304"/>
                <a:gridCol w="864096"/>
                <a:gridCol w="1080120"/>
                <a:gridCol w="2592288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5548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«Развитие культуры и туризма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территории города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досуга населения»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287 596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241 670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287 468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241 543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сети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досуговых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учреждений культуры, музеев, библиотек г.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системы безопасности для охраны музейных фондов.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Выполнение индикаторов Плана мероприятий («дорожной карты») «Изменения, направленные на повышение эффективности сферы культуры города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Проведены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работы по 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озданию музея «Ковров – город оружейной славы». 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01008"/>
            <a:ext cx="42930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161838"/>
              </p:ext>
            </p:extLst>
          </p:nvPr>
        </p:nvGraphicFramePr>
        <p:xfrm>
          <a:off x="755576" y="260649"/>
          <a:ext cx="7872536" cy="6354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376264"/>
                <a:gridCol w="792088"/>
                <a:gridCol w="1008112"/>
                <a:gridCol w="3120008"/>
              </a:tblGrid>
              <a:tr h="98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3488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6.3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«Образование в сфере культуры и искусства»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«Сохранение и 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культуры на территории г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43 270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2 656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43 270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2 655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деятельности образовательных учреждений дополнительного образования детей сферы культуры и искусства: Детская музыкальная школа №1, Школа искусств им. Иорданского, Детская художественная школа 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крупные городские проекты: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Экологический фестиваль «Лазурь»;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Солдатский форум «Скажи солдату спасибо!»;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-Торжественный митинг в рамках Дня народного единства;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Торжественная церемония «Человек года»;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Церемония зажжения центральной елки города;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Благотворительный марафон «Новогодний подарок»;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Торжественное городское мероприятие в рамках Дня героев Отечества;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Торжественное возложение цветов в День героев Отечества;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Торжественное мероприятие, посвященное 100-летию со дня образования СССР.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933056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07" name="Group 99"/>
          <p:cNvGraphicFramePr>
            <a:graphicFrameLocks noGrp="1"/>
          </p:cNvGraphicFramePr>
          <p:nvPr>
            <p:ph type="tbl" idx="4294967295"/>
          </p:nvPr>
        </p:nvGraphicFramePr>
        <p:xfrm>
          <a:off x="898525" y="260350"/>
          <a:ext cx="8245227" cy="4425696"/>
        </p:xfrm>
        <a:graphic>
          <a:graphicData uri="http://schemas.openxmlformats.org/drawingml/2006/table">
            <a:tbl>
              <a:tblPr/>
              <a:tblGrid>
                <a:gridCol w="481652"/>
                <a:gridCol w="2406975"/>
                <a:gridCol w="775199"/>
                <a:gridCol w="986617"/>
                <a:gridCol w="3594784"/>
              </a:tblGrid>
              <a:tr h="425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транспортной системы и транспортной доступности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 равной доступности услуг общественного транспорта»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154 475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154 475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141 503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141 503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Предоставление субсидий перевозчикам в целях возмещения части затрат на выполнение работ, связанных с осуществлением регулярных перевозок  на муниципальных маршрутах автомобильным транспортом и городским наземным электрическим транспортом.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Компенсация за предоставление единых месячных социальных проездных билетов отдельным категориям граждан.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равной доступности услуг  транспорта  общего пользования для отдельных категорий граждан в муниципальном сообщении.  Приобретено 5 троллейбусов и 2 автобуса.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4221087"/>
            <a:ext cx="6120680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право 6"/>
          <p:cNvSpPr/>
          <p:nvPr/>
        </p:nvSpPr>
        <p:spPr>
          <a:xfrm>
            <a:off x="755576" y="2276872"/>
            <a:ext cx="2520280" cy="2016224"/>
          </a:xfrm>
          <a:prstGeom prst="rightArrowCallout">
            <a:avLst>
              <a:gd name="adj1" fmla="val 29918"/>
              <a:gd name="adj2" fmla="val 18858"/>
              <a:gd name="adj3" fmla="val 18312"/>
              <a:gd name="adj4" fmla="val 76693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Участие в публичных слушаниях по проекту бюджета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</a:rPr>
              <a:t>Гражданин и его участие в бюджетном процессе</a:t>
            </a:r>
            <a:endParaRPr lang="ru-RU" sz="2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707904" y="35010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Бюджет</a:t>
            </a:r>
            <a:endParaRPr lang="ru-RU" sz="2800" b="1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55576" y="1124744"/>
            <a:ext cx="7632848" cy="1130424"/>
          </a:xfrm>
          <a:prstGeom prst="downArrowCallout">
            <a:avLst>
              <a:gd name="adj1" fmla="val 46908"/>
              <a:gd name="adj2" fmla="val 29213"/>
              <a:gd name="adj3" fmla="val 25000"/>
              <a:gd name="adj4" fmla="val 64977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налогоплательщик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платит налоги, часть которых поступает в бюджет города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5724128" y="2204864"/>
            <a:ext cx="2642592" cy="2088232"/>
          </a:xfrm>
          <a:prstGeom prst="leftArrowCallout">
            <a:avLst>
              <a:gd name="adj1" fmla="val 25912"/>
              <a:gd name="adj2" fmla="val 19070"/>
              <a:gd name="adj3" fmla="val 19527"/>
              <a:gd name="adj4" fmla="val 76926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в публичных слушаниях по исполнению бюджета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67944" y="4293096"/>
            <a:ext cx="936104" cy="648072"/>
          </a:xfrm>
          <a:prstGeom prst="downArrow">
            <a:avLst>
              <a:gd name="adj1" fmla="val 50000"/>
              <a:gd name="adj2" fmla="val 4669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013176"/>
            <a:ext cx="8424936" cy="1224136"/>
          </a:xfrm>
          <a:prstGeom prst="rect">
            <a:avLst/>
          </a:prstGeom>
          <a:solidFill>
            <a:srgbClr val="CDAFC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получатель социальных гарантий и муниципальных услуг </a:t>
            </a:r>
            <a:r>
              <a:rPr lang="ru-RU" b="1" dirty="0" smtClean="0">
                <a:solidFill>
                  <a:schemeClr val="tx1"/>
                </a:solidFill>
              </a:rPr>
              <a:t>      в учреждениях образования, культуры, физической культуры и спорта, ЖКХ и других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07" name="Group 99"/>
          <p:cNvGraphicFramePr>
            <a:graphicFrameLocks noGrp="1"/>
          </p:cNvGraphicFramePr>
          <p:nvPr>
            <p:ph type="tbl" idx="4294967295"/>
          </p:nvPr>
        </p:nvGraphicFramePr>
        <p:xfrm>
          <a:off x="467545" y="404665"/>
          <a:ext cx="8280919" cy="4389120"/>
        </p:xfrm>
        <a:graphic>
          <a:graphicData uri="http://schemas.openxmlformats.org/drawingml/2006/table">
            <a:tbl>
              <a:tblPr/>
              <a:tblGrid>
                <a:gridCol w="483737"/>
                <a:gridCol w="2417394"/>
                <a:gridCol w="778555"/>
                <a:gridCol w="990888"/>
                <a:gridCol w="3610345"/>
              </a:tblGrid>
              <a:tr h="72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«Комплексное развитие  транспортной  инфраструктуры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«Мероприятия, направленные на повышение эффективности функционирования транспортной инфраструктуры города»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и утверждение комплексной схемы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организации дорожного движения. Мониторинг дорожного движения на улицах города с определением параметров дорожного движения.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3573017"/>
            <a:ext cx="662473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2" y="404664"/>
          <a:ext cx="7992889" cy="5570025"/>
        </p:xfrm>
        <a:graphic>
          <a:graphicData uri="http://schemas.openxmlformats.org/drawingml/2006/table">
            <a:tbl>
              <a:tblPr/>
              <a:tblGrid>
                <a:gridCol w="432049"/>
                <a:gridCol w="2736304"/>
                <a:gridCol w="936104"/>
                <a:gridCol w="1008112"/>
                <a:gridCol w="2880320"/>
              </a:tblGrid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1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«Дорожное хозяйство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«Приведение в нормативное состояние улично-дорожной сети»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«Содержание автомобильных дорог и инженерных сооружений на них»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378 104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324 666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53 439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240 684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187 857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52 827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Ямочный ремонт дорожного покрытия асфальтобетоном площадью 7 205 кв.м.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Ремонт межквартальных проездов и съездов с дорог общего пользования местного значения согласно адресному перечню на 8 участках площадью 1 508 кв.м. Производится капитальный ремонт путепровода через железную дорогу на проспекте Ленина.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автомобильных дорог на сумму 48,7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млн.руб. общей протяженностью 2,07 км.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Механизированная уборка территорий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вывоз снега, вывоз сметы с проезжей части.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Валка аварийных деревьев,   подрезка деревьев и  зеленых насаждений.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Установлено, заменено, восстановлено 483 дорожных знака. Отремонтировано 22 светофорных объекта. Установка опор – </a:t>
                      </a:r>
                      <a:r>
                        <a:rPr kumimoji="0" lang="ru-RU" sz="1100" b="1" kern="120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шт. Монтаж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оборудования на подстанциях – 14 ед. Восстановление обрывов сетей – 5 шт. (240 м). Установка светильников светодиодных с кронштейнами металлическими – 40 шт. Демонтаж аварийных опор – 2 шт.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429000"/>
            <a:ext cx="41764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548680"/>
          <a:ext cx="8136904" cy="2922745"/>
        </p:xfrm>
        <a:graphic>
          <a:graphicData uri="http://schemas.openxmlformats.org/drawingml/2006/table">
            <a:tbl>
              <a:tblPr/>
              <a:tblGrid>
                <a:gridCol w="502006"/>
                <a:gridCol w="2447277"/>
                <a:gridCol w="1004011"/>
                <a:gridCol w="941261"/>
                <a:gridCol w="3242349"/>
              </a:tblGrid>
              <a:tr h="789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6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«Жилищное хозяйство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«Переселение граждан из аварийного жилищного фонда»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73 910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73 910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54 274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54 274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Выкуплено 28 жилых помещений у 34 собственников в домах по адресам: г.Ковров, ул.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Абельмана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д.4Б, 5, 58, ул. Бабушкина, д.17, ул. Белинского, д.5, ул. Лопатина, д.70, ул. Текстильная, д.1.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Выкуплено 21 помещение у 49 собственников в доме по адресу: г.Ковров, ул. Социалистической, д. 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645024"/>
            <a:ext cx="55446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1378" name="Picture 2" descr="http://gorodkovrov.ru/wp-content/uploads/2022/02/MG_6051.jpg?v=16450903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73016"/>
            <a:ext cx="6624736" cy="314831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299894"/>
              </p:ext>
            </p:extLst>
          </p:nvPr>
        </p:nvGraphicFramePr>
        <p:xfrm>
          <a:off x="323528" y="620688"/>
          <a:ext cx="8568952" cy="3482950"/>
        </p:xfrm>
        <a:graphic>
          <a:graphicData uri="http://schemas.openxmlformats.org/drawingml/2006/table">
            <a:tbl>
              <a:tblPr/>
              <a:tblGrid>
                <a:gridCol w="528661"/>
                <a:gridCol w="2577221"/>
                <a:gridCol w="1057321"/>
                <a:gridCol w="991239"/>
                <a:gridCol w="3414510"/>
              </a:tblGrid>
              <a:tr h="64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коммунального  хозяйства»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«Энергосбережение и повышение энергетической эффективности в г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«Газификация жилищного фонда»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74 961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74 437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74 634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74 435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тепловых сетей.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Погашена задолженность МУП «ЖИЛЭКС» за потребление природного газа.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Произведена оплата экспертизы ПСД.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933056"/>
            <a:ext cx="54726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1" y="548680"/>
          <a:ext cx="8208914" cy="4242816"/>
        </p:xfrm>
        <a:graphic>
          <a:graphicData uri="http://schemas.openxmlformats.org/drawingml/2006/table">
            <a:tbl>
              <a:tblPr/>
              <a:tblGrid>
                <a:gridCol w="479530"/>
                <a:gridCol w="2256775"/>
                <a:gridCol w="936104"/>
                <a:gridCol w="1008112"/>
                <a:gridCol w="3528393"/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«Благоустройство и охрана окружающей среды»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«Содержание объектов благоустройства»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«Чистый город»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118 425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101 006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17 419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116 337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99 170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17 167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Проведена установка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25 опор, монтаж изолированного провода СИП  1 825 м, установлен 35  светильник светодиодный с кронштейном металлическим, монтаж оборудования на подстанциях 14 ед., восстановление обрывов сетей – 6шт.(480 м). Демонтаж аварийных опор – 2шт.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мероприятия по благоустройству города: уборка тротуаров и зеленой зоны улиц города от мусора, покос газонов, установка дорожных знаков, обслуживание светофорных объектов, изготовление металлоконструкций (ограждений).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Ликвидировано  83 стихийные свалки.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Выполнены работы по созданию мест (площадок) накопления ТКО и оборудованию имеющихся мест (площадок) накопления ТКО в количестве 177 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97152"/>
            <a:ext cx="47525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49847"/>
          <a:ext cx="8640960" cy="5816125"/>
        </p:xfrm>
        <a:graphic>
          <a:graphicData uri="http://schemas.openxmlformats.org/drawingml/2006/table">
            <a:tbl>
              <a:tblPr/>
              <a:tblGrid>
                <a:gridCol w="504769"/>
                <a:gridCol w="2591576"/>
                <a:gridCol w="864096"/>
                <a:gridCol w="1080120"/>
                <a:gridCol w="3600399"/>
              </a:tblGrid>
              <a:tr h="1042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физической культуры и спорта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423 930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423 923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 за 2022 год проведено  525 спортивно-массовых мероприятия, включая проведенные на территории города и организацию участия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ковровских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спортсменов в выездных соревнованиях. Всего в отчетном периоде в мероприятиях приняли участие 17 306 человек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территории города осуществляют деятельность 8 муниципальных учреждений спорта, включая МКУ «Управление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физической культуры и спорта»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2022 году в рамках национального проекта на территории МАУ СШ «Мотодром Арена» проводилось строительство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физкультурно-спортивного комплекса с газовой блочно-модульной котельной по адресу ул.Еловая, д.1. Открытие состоялось 20.12.2022г.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рамках федерального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проекта «Спорт-норма жизни» денежные средства были направлены на реализацию программ спортивной подготовки в соответствии с требованиями федеральных стандартов спортивной подготовки и приобретение спортивного оборудования и инвентаря для приведения муниципальных учреждений спортивной подготовки в нормативное состояние.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2996952"/>
            <a:ext cx="422890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49847"/>
          <a:ext cx="8640960" cy="5699433"/>
        </p:xfrm>
        <a:graphic>
          <a:graphicData uri="http://schemas.openxmlformats.org/drawingml/2006/table">
            <a:tbl>
              <a:tblPr/>
              <a:tblGrid>
                <a:gridCol w="504769"/>
                <a:gridCol w="2591576"/>
                <a:gridCol w="864096"/>
                <a:gridCol w="1080120"/>
                <a:gridCol w="3600399"/>
              </a:tblGrid>
              <a:tr h="1042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малого и среднего предпринимательства в  городе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2022 году проводилась работа по оказанию информационной поддержки субъектов малого и среднего предпринимательства и развитию малого и среднего предпринимательства на территории города. Также была оказана консультационная помощь субъектам МСП при подготовке заявочных документов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для участия в конкурсе «Лучший предприниматель года в сфере малого и среднего предпринимательства города </a:t>
                      </a:r>
                      <a:r>
                        <a:rPr kumimoji="0" lang="ru-RU" sz="12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Победители получили ценные подарки. С 2011 года ведется реестр субъектов малого и среднего предпринимательства.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3789040"/>
            <a:ext cx="56166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317361"/>
          <a:ext cx="8208912" cy="3496056"/>
        </p:xfrm>
        <a:graphic>
          <a:graphicData uri="http://schemas.openxmlformats.org/drawingml/2006/table">
            <a:tbl>
              <a:tblPr/>
              <a:tblGrid>
                <a:gridCol w="479531"/>
                <a:gridCol w="2242606"/>
                <a:gridCol w="886277"/>
                <a:gridCol w="1000098"/>
                <a:gridCol w="3600400"/>
              </a:tblGrid>
              <a:tr h="748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«Управление муниципальным имуществом и земельными ресурсами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«Владение, пользование и распоряжение имуществом, находящимся в муниципальной собственности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системы кадастра недвижимости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17 311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16 244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1 067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15 674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14 615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1 059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Зарегистрировано право муниципальной собственности на 72 объекта недвижимого имущества.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Поставлено на кадастровый учет с одновременной регистрацией права муниципальной собственности 72 объекта.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Проведена оценка 80 объектов с целью их приватизации, передачи в арендное пользование.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Выполнены и оплачены работы по капитальному ремонту муниципальных жилых помещений и по установке индивидуальных приборов учета.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3861048"/>
            <a:ext cx="59766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188641"/>
          <a:ext cx="7992887" cy="6169039"/>
        </p:xfrm>
        <a:graphic>
          <a:graphicData uri="http://schemas.openxmlformats.org/drawingml/2006/table">
            <a:tbl>
              <a:tblPr/>
              <a:tblGrid>
                <a:gridCol w="466912"/>
                <a:gridCol w="2125376"/>
                <a:gridCol w="1008111"/>
                <a:gridCol w="1008112"/>
                <a:gridCol w="3384376"/>
              </a:tblGrid>
              <a:tr h="957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3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«Развитие образования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«Развитие дошкольного, общего и дополнительного образования детей»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2 929 901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2 805 933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2 743 193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2 622 725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общеобразовательных организациях, обеспечение дополнительного образования детей в муниципальных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организациях. В учреждениях города воспитываются 21 700 детей и подростков:     6 900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в дошкольных учреждениях, 14 600 – в общеобразовательных учреждениях. В учреждениях дополнительного образования занимаются  4500 человек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2022 год было охвачено различными организованными формами отдыха, оздоровления и занятости с частичным использованием областных и городских бюджетных средств 13 323 детей. В загородных оздоровительных лагерях за год отдохнуло 5 629 детей. За год в профильных сменах муниципальных ЗОЛ за счет бюджетных средств города участвовало 745 детей.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42484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50747"/>
          <a:ext cx="8424935" cy="6473952"/>
        </p:xfrm>
        <a:graphic>
          <a:graphicData uri="http://schemas.openxmlformats.org/drawingml/2006/table">
            <a:tbl>
              <a:tblPr/>
              <a:tblGrid>
                <a:gridCol w="576064"/>
                <a:gridCol w="1817443"/>
                <a:gridCol w="864322"/>
                <a:gridCol w="990643"/>
                <a:gridCol w="4176463"/>
              </a:tblGrid>
              <a:tr h="813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0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«Развитие инфраструктуры и обеспечение безопасности муниципальных образовательных организаций»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«Сохранение и развитие кадрового потенциала образовательных учреждений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«Совершенствование организации питания учащихся в общеобразовательных учреждениях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38 634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84 684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38 595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81 529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муниципальных образовательных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организаций к началу учебного года и оздоровительных лагерей к летнему периоду. Ремонтные работы выполнены в полном объеме.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2022 году произвели обеспечение доступности зданий МБДОУ СОШ № 5 для инвалидов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(установка мобильных систем перемещения, приобретение тактильных табличек и контрастной полосы, оборудование логопедического комплекса для детей с ОВЗ). Капитальный ремонт 2-го здания гимназии </a:t>
                      </a:r>
                      <a:r>
                        <a:rPr kumimoji="0" lang="ru-RU" sz="12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им.Барсукова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молодым специалистам за наем жилья.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городе 17 дневных муниципальных общеобразовательных учреждений, в которых имеется 11 столовых с полным технологическим циклом приготовления пищи и 6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буфетов-раздаточных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использующих привозное питание (гимназия № 1,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ООШ № 2, 18, СОШ № 11,19,24). В школах горячим питанием охвачено в среднем 72,4 %.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01.11.2022 за счет муниципального бюджета двухразовое горячее питание (завтрак и обед) получают обучающиеся, которые являются детьми мобилизованных граждан, добровольцев, граждан, заключивших контракт, на период прохождения ими военной службы.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564904"/>
            <a:ext cx="1944216" cy="1656184"/>
          </a:xfrm>
          <a:prstGeom prst="roundRect">
            <a:avLst/>
          </a:prstGeom>
          <a:solidFill>
            <a:srgbClr val="00B05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Доходы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47667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1412776"/>
            <a:ext cx="2376264" cy="1728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Источники финансирования дефицита бюджета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2492896"/>
            <a:ext cx="1872208" cy="1728192"/>
          </a:xfrm>
          <a:prstGeom prst="roundRect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Расходы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491880" y="4365104"/>
            <a:ext cx="2232248" cy="1778496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Бюджет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2555776" y="2060848"/>
            <a:ext cx="936104" cy="9144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5868144" y="1988840"/>
            <a:ext cx="720080" cy="108012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824802">
            <a:off x="2600267" y="4333904"/>
            <a:ext cx="1000363" cy="529393"/>
          </a:xfrm>
          <a:prstGeom prst="rightArrow">
            <a:avLst>
              <a:gd name="adj1" fmla="val 50000"/>
              <a:gd name="adj2" fmla="val 7383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283968" y="3212976"/>
            <a:ext cx="576064" cy="10801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9279953">
            <a:off x="5814846" y="4293295"/>
            <a:ext cx="967142" cy="60728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467189"/>
              </p:ext>
            </p:extLst>
          </p:nvPr>
        </p:nvGraphicFramePr>
        <p:xfrm>
          <a:off x="539552" y="476672"/>
          <a:ext cx="8208913" cy="3072384"/>
        </p:xfrm>
        <a:graphic>
          <a:graphicData uri="http://schemas.openxmlformats.org/drawingml/2006/table">
            <a:tbl>
              <a:tblPr/>
              <a:tblGrid>
                <a:gridCol w="479530"/>
                <a:gridCol w="1896734"/>
                <a:gridCol w="864096"/>
                <a:gridCol w="1008112"/>
                <a:gridCol w="3960441"/>
              </a:tblGrid>
              <a:tr h="69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7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«Благоустройство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«Формирование современной городской среды на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63 131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63 131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63 130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63 130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(асфальтировка)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дворовой территории по ул. 19 Партсъезда, д.9. </a:t>
                      </a:r>
                    </a:p>
                    <a:p>
                      <a:pPr lvl="0" algn="l"/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аллеи,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расположенной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возле проходных ПАО «КМЗ».</a:t>
                      </a:r>
                    </a:p>
                    <a:p>
                      <a:pPr lvl="0" algn="l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Благоустройства 3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общественных территорий: сквер Комсомольской 1 этап , парк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Экскаваторостроителей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заключительный этап, сквер «Культуры» у ДК «Родина».  Благоустройство 4 дворовых территорий: ул. Маяковского,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д.2, ул. Муромская, д.9, ул. Л.Чайкиной, д.102, 104.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l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70" name="AutoShape 2" descr="https://sun1-99.userapi.com/s/v1/if2/hoGPlYJhzzkO8q9F9TXk7WVfL_fhVvDyT1lHSyqcgXIwqNxlndQuur92OqgZF8F64Blda58nBXWjRWlPMGJNUCgT.jpg?size=1280x1024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789040"/>
            <a:ext cx="633670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620689"/>
          <a:ext cx="8424935" cy="2596896"/>
        </p:xfrm>
        <a:graphic>
          <a:graphicData uri="http://schemas.openxmlformats.org/drawingml/2006/table">
            <a:tbl>
              <a:tblPr/>
              <a:tblGrid>
                <a:gridCol w="422362"/>
                <a:gridCol w="2259971"/>
                <a:gridCol w="784822"/>
                <a:gridCol w="991556"/>
                <a:gridCol w="3966224"/>
              </a:tblGrid>
              <a:tr h="739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3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«Ремонт фасадов многоквартирных домов 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Возмещение части расходов на оплату услуг и(или) работ по энергосбережению и повышению энергетической эффективности, выполненных в ходе оказания и(или) выполнения услуг и(или) работ по капитальному ремонту общего имущества в многоквартирном доме № 23/2 по улице Муромской, собственники которого формируют фонд капитального ремонта на специальном счете.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140968"/>
            <a:ext cx="8424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43643"/>
              </p:ext>
            </p:extLst>
          </p:nvPr>
        </p:nvGraphicFramePr>
        <p:xfrm>
          <a:off x="251520" y="260648"/>
          <a:ext cx="8640959" cy="5463952"/>
        </p:xfrm>
        <a:graphic>
          <a:graphicData uri="http://schemas.openxmlformats.org/drawingml/2006/table">
            <a:tbl>
              <a:tblPr/>
              <a:tblGrid>
                <a:gridCol w="504769"/>
                <a:gridCol w="2297705"/>
                <a:gridCol w="797926"/>
                <a:gridCol w="1008112"/>
                <a:gridCol w="4032447"/>
              </a:tblGrid>
              <a:tr h="129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9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«Противодействие терроризму и экстремизму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2022 году системами оповещения и управления эвакуацией оборудованы 6 объектов (музей «Ковров – город оружейной славы», центральная детская библиотека  и библиотеки 1, 2, 6, 12).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Требования к антитеррористической защищенности реализованы в полном объеме на 68 объектах (100%).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Требования антитеррористической защищенности в местах массового пребывания людей, расположенных на территории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выполнены в полном объеме.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действий при установлении уровней террористической опасности на территории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актуализирован 21.10.2022 года.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официальном сайте администрации г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 раздел по вопросам противодействия терроризму с размещением видеоматериалов, нормативных актов, информацией о действиях при обнаружении взрывчатых веществ, взрывных устройств, подозрительных предметов.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муниципальных учреждениях города регулярно проводятся тренировки и учения  по антитеррористической защищенности.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68052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260648"/>
          <a:ext cx="8640959" cy="5463952"/>
        </p:xfrm>
        <a:graphic>
          <a:graphicData uri="http://schemas.openxmlformats.org/drawingml/2006/table">
            <a:tbl>
              <a:tblPr/>
              <a:tblGrid>
                <a:gridCol w="504769"/>
                <a:gridCol w="2297705"/>
                <a:gridCol w="797926"/>
                <a:gridCol w="1008112"/>
                <a:gridCol w="4032447"/>
              </a:tblGrid>
              <a:tr h="129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9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«Патриотическое воспитание граждан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Проведены исследования и разработка новых методик и проектов нормативно-правовых документов в сфере патриотического воспитания. В СМИ города и на сайтах образовательных учреждений были опубликованы 55 статей и пособий по проблематике патриотического воспитания.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рамках подготовки и повышения квалификации 130 работников сферы патриотического воспитания прошли обучение.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 с ветеранскими организациями проведено 50 мероприятий.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 и молодежи, непосредственно участвующих в деятельности патриотических организаций увеличилось до 3 150 человек.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Проведено 53 мероприятия для молодежи, подлежащих призыву на военную службу.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образовательных организаций основного общего, среднего профессионального и высшего образования, над которыми шефствуют воинские части, составила 100%.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Проведение мероприятий в рамках празднования Дня России.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4536504" cy="354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632897"/>
              </p:ext>
            </p:extLst>
          </p:nvPr>
        </p:nvGraphicFramePr>
        <p:xfrm>
          <a:off x="467544" y="404664"/>
          <a:ext cx="8208913" cy="2821182"/>
        </p:xfrm>
        <a:graphic>
          <a:graphicData uri="http://schemas.openxmlformats.org/drawingml/2006/table">
            <a:tbl>
              <a:tblPr/>
              <a:tblGrid>
                <a:gridCol w="479530"/>
                <a:gridCol w="1896734"/>
                <a:gridCol w="864096"/>
                <a:gridCol w="1008112"/>
                <a:gridCol w="3960441"/>
              </a:tblGrid>
              <a:tr h="666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8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«Реализация государственной национальной политики на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Содействие в проведении торжественных мероприятий, приуроченных к праздничным и памятным датам в истории народов России и направленных на укреплении гражданского единства, гармонизацию межнациональных и межконфессиональных отношений в г.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Коврове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в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том числе посвященных Международному дню родного языка, Дню славянской письменности и культуры, Дню России, Дню народного единства, подготовка полиграфической продукции (типографская продукция)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70" name="AutoShape 2" descr="https://sun1-99.userapi.com/s/v1/if2/hoGPlYJhzzkO8q9F9TXk7WVfL_fhVvDyT1lHSyqcgXIwqNxlndQuur92OqgZF8F64Blda58nBXWjRWlPMGJNUCgT.jpg?size=1280x1024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56992"/>
            <a:ext cx="5472608" cy="30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548680"/>
          <a:ext cx="8136904" cy="1656184"/>
        </p:xfrm>
        <a:graphic>
          <a:graphicData uri="http://schemas.openxmlformats.org/drawingml/2006/table">
            <a:tbl>
              <a:tblPr/>
              <a:tblGrid>
                <a:gridCol w="475324"/>
                <a:gridCol w="2044955"/>
                <a:gridCol w="1080120"/>
                <a:gridCol w="1008112"/>
                <a:gridCol w="3528393"/>
              </a:tblGrid>
              <a:tr h="1035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2022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по программам: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4 664 782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4 296 823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82089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1"/>
            <a:ext cx="8064896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Основная характеристика бюджета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Арка 2"/>
          <p:cNvSpPr/>
          <p:nvPr/>
        </p:nvSpPr>
        <p:spPr>
          <a:xfrm>
            <a:off x="1907704" y="3789040"/>
            <a:ext cx="914400" cy="1008112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6444208" y="3717032"/>
            <a:ext cx="914400" cy="1080120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745432">
            <a:off x="811312" y="3571752"/>
            <a:ext cx="3168352" cy="19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2522">
            <a:off x="2910481" y="2724932"/>
            <a:ext cx="1171009" cy="10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9229">
            <a:off x="983612" y="2302668"/>
            <a:ext cx="1162033" cy="106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7704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Профицит</a:t>
            </a:r>
            <a:endParaRPr lang="ru-RU" b="1" cap="all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1" y="4437112"/>
            <a:ext cx="388843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 превышении доходов над расходами принимается решение как их использовать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 rot="20830935">
            <a:off x="5078287" y="3520866"/>
            <a:ext cx="3449634" cy="220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5384">
            <a:off x="7132174" y="2189041"/>
            <a:ext cx="1186891" cy="10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9120">
            <a:off x="5007269" y="2689210"/>
            <a:ext cx="1150917" cy="10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868144" y="1340768"/>
            <a:ext cx="187270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Дефицит</a:t>
            </a: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4437112"/>
            <a:ext cx="396044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1400" dirty="0" smtClean="0"/>
              <a:t>При превышении расходов над доходами принимается решение об источниках покрытия дефицита бюджета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520" y="5301208"/>
            <a:ext cx="8640960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Одним  из принципов бюджетной системы РФ является принцип сбалансированности. Сбалансированность бюджета означает, что объем расходов бюджета должен соответствовать суммарному объему доходов бюджета и поступлений источников финансирования его дефицита, уменьшенных на суммы выплат из бюджета, связанных с источниками финансирования дефицита бюджета и изменением остатков на счетах по учету средств бюджетов.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 rot="703266">
            <a:off x="1171972" y="1939771"/>
            <a:ext cx="117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 rot="20889328">
            <a:off x="4853156" y="2290323"/>
            <a:ext cx="1101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754202">
            <a:off x="3044874" y="2368680"/>
            <a:ext cx="118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 rot="20845425">
            <a:off x="6928580" y="1862675"/>
            <a:ext cx="1257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00113" y="1772816"/>
            <a:ext cx="7534275" cy="43204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458" name="Picture 5" descr="36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0"/>
            <a:ext cx="360040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10081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Средства вышестоящих бюджетов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предоставляются в виде межбюджетных трансфертов в форме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323528" y="1556792"/>
            <a:ext cx="2520280" cy="1296144"/>
          </a:xfrm>
          <a:prstGeom prst="ribbon2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6300192" y="1556792"/>
            <a:ext cx="2448272" cy="1296144"/>
          </a:xfrm>
          <a:prstGeom prst="ribbon2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Субсидии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3203848" y="1556792"/>
            <a:ext cx="2736304" cy="1296144"/>
          </a:xfrm>
          <a:prstGeom prst="ribbon2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Субвенции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9168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Дотации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068960"/>
            <a:ext cx="2592288" cy="35283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без определения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конкретной цели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их использования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в случае недостаточности собственных доходов муниципального образования из областного бюджета ему выделяют дотацию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03848" y="3068960"/>
            <a:ext cx="2736304" cy="3528392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для того, чтобы получатель смог выполнить переданные ему полномочия 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Например, передав обязанность по государственной регистрации актов гражданского состояния городу </a:t>
            </a:r>
            <a:r>
              <a:rPr lang="ru-RU" sz="1300" b="1" dirty="0" err="1" smtClean="0">
                <a:solidFill>
                  <a:schemeClr val="tx1"/>
                </a:solidFill>
              </a:rPr>
              <a:t>Коврову</a:t>
            </a:r>
            <a:r>
              <a:rPr lang="ru-RU" sz="1300" b="1" dirty="0" smtClean="0">
                <a:solidFill>
                  <a:schemeClr val="tx1"/>
                </a:solidFill>
              </a:rPr>
              <a:t>, Владимирская область предоставляет средства для её осуществления в виде субвенции 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2" y="3068960"/>
            <a:ext cx="2520280" cy="3528392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для </a:t>
            </a:r>
            <a:r>
              <a:rPr lang="ru-RU" sz="1400" b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400" b="1" dirty="0" smtClean="0">
                <a:solidFill>
                  <a:schemeClr val="tx1"/>
                </a:solidFill>
              </a:rPr>
              <a:t> расходов бюджета нижестоящего уровня 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на ремонт улиц города из областного бюджета могут выделяются дополнительные средства в виде субсидии 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Другая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B4ECFC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41019</TotalTime>
  <Words>5338</Words>
  <Application>Microsoft Office PowerPoint</Application>
  <PresentationFormat>Экран (4:3)</PresentationFormat>
  <Paragraphs>1228</Paragraphs>
  <Slides>66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Официальная</vt:lpstr>
      <vt:lpstr>Worksheet</vt:lpstr>
      <vt:lpstr>«БЮДЖЕТ ДЛЯ ГРАЖДАН» </vt:lpstr>
      <vt:lpstr>Содержание:</vt:lpstr>
      <vt:lpstr>ВВОДНАЯ ЧАСТЬ </vt:lpstr>
      <vt:lpstr> Бюджетная система Российской Федерации </vt:lpstr>
      <vt:lpstr>Гражданин и его участие в бюджетном процессе</vt:lpstr>
      <vt:lpstr>Презентация PowerPoint</vt:lpstr>
      <vt:lpstr>Основная характеристика бюджета</vt:lpstr>
      <vt:lpstr>Презентация PowerPoint</vt:lpstr>
      <vt:lpstr>Средства вышестоящих бюджетов предоставляются в виде межбюджетных трансфертов в форме</vt:lpstr>
      <vt:lpstr>Основные показатели социально-экономического развития   города Ковров за 2021-2022 годы </vt:lpstr>
      <vt:lpstr>Презентация PowerPoint</vt:lpstr>
      <vt:lpstr>ИСПОЛНЕНИЕ ГОРОДСКОГО БЮДЖЕТА  ПО ДОХОДАМ</vt:lpstr>
      <vt:lpstr>ДОХОДЫ БЮДЖЕТА безвозмездные и безвозвратные поступления денежных средств в бюджет</vt:lpstr>
      <vt:lpstr>     Структура доходов  городского  бюджета в 2020-2022  годах </vt:lpstr>
      <vt:lpstr>ДОЛЯ НАЛОГОВЫХ И НЕНАЛОГОВЫХ ДОХОДОВ  В ОБЩИХ ДОХОДАХ БЮДЖЕТА 2019-2022 ГОДАХ</vt:lpstr>
      <vt:lpstr> ОБЪЕМ И СТРУКТУРА НАЛОГОВЫХ ДОХОДОВ ОТ ОБЩЕГО ОБЪЕМА  СОБСТВЕННЫХ ДОХОДОВ </vt:lpstr>
      <vt:lpstr>Динамика поступления налоговых доходов в 2021-2022 годах</vt:lpstr>
      <vt:lpstr>Структура неналоговых доходов</vt:lpstr>
      <vt:lpstr>Реализация мер по увеличению доходов бюджета города за 2022 год (по арендной плате за пользование земельными участками) </vt:lpstr>
      <vt:lpstr>  Проведение работы МКУ «Город»  по снижению задолженности по плате за пользование муниципальными жилыми помещениями </vt:lpstr>
      <vt:lpstr>ИСПОЛНЕНИЕ ГОРОДСКОГО БЮДЖЕТА  ПО РАСХОДАМ</vt:lpstr>
      <vt:lpstr>Функциональная структура расходов бюджета города Коврова за 2022 год </vt:lpstr>
      <vt:lpstr>РАСХОДЫ БЮДЖЕТА г.Коврова  за 2022 год </vt:lpstr>
      <vt:lpstr>Структура расходов на образование</vt:lpstr>
      <vt:lpstr>Реализация национального проекта «Образование» </vt:lpstr>
      <vt:lpstr>Реализация федерального проекта «Безопасность дорожного движения» </vt:lpstr>
      <vt:lpstr>Структура расходов на культуру</vt:lpstr>
      <vt:lpstr>Реализация федерального проекта «Культурная среда»</vt:lpstr>
      <vt:lpstr>Реализация федерального проекта «Создание условий для реализации творческого потенциала нации»  («Творческие люди»)</vt:lpstr>
      <vt:lpstr>Расходы по разделу «Социальная политика»</vt:lpstr>
      <vt:lpstr>Расходы на физическую культуру и спорт</vt:lpstr>
      <vt:lpstr>Реализация федерального проекта «Спорт – норма жизни»</vt:lpstr>
      <vt:lpstr>Расходы по разделу «Национальная экономика»</vt:lpstr>
      <vt:lpstr>Расходы на жилищно-коммунальное хозяйство</vt:lpstr>
      <vt:lpstr>Реализация федерального проекта «Формирование комфортной городской среды»</vt:lpstr>
      <vt:lpstr>Реализация федерального проекта «Обеспечение устойчивого сокращения непригодного для проживания жилищного фонда»</vt:lpstr>
      <vt:lpstr>Расходы по разделу «Общегосударственные вопросы»</vt:lpstr>
      <vt:lpstr>Расходы по разделу «Национальная безопасность и правоохранительная деятельность»</vt:lpstr>
      <vt:lpstr>ИСТОЧНИКИ ФИНАНСИРОВАНИЯ  ДЕФИЦИТА БЮДЖЕТА</vt:lpstr>
      <vt:lpstr>ИТОГИ  РЕАЛИЗАЦИИ  МУНИЦИПАЛЬНЫХ  ПРОГРАММ   ЗА 2022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</dc:title>
  <dc:creator>Admin</dc:creator>
  <cp:lastModifiedBy>Галина Николаевна Герасимовская</cp:lastModifiedBy>
  <cp:revision>3485</cp:revision>
  <dcterms:created xsi:type="dcterms:W3CDTF">2015-03-19T13:20:04Z</dcterms:created>
  <dcterms:modified xsi:type="dcterms:W3CDTF">2023-04-19T11:07:22Z</dcterms:modified>
</cp:coreProperties>
</file>