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9" r:id="rId1"/>
  </p:sldMasterIdLst>
  <p:notesMasterIdLst>
    <p:notesMasterId r:id="rId88"/>
  </p:notesMasterIdLst>
  <p:sldIdLst>
    <p:sldId id="256" r:id="rId2"/>
    <p:sldId id="257" r:id="rId3"/>
    <p:sldId id="305" r:id="rId4"/>
    <p:sldId id="347" r:id="rId5"/>
    <p:sldId id="350" r:id="rId6"/>
    <p:sldId id="354" r:id="rId7"/>
    <p:sldId id="352" r:id="rId8"/>
    <p:sldId id="348" r:id="rId9"/>
    <p:sldId id="357" r:id="rId10"/>
    <p:sldId id="358" r:id="rId11"/>
    <p:sldId id="349" r:id="rId12"/>
    <p:sldId id="355" r:id="rId13"/>
    <p:sldId id="307" r:id="rId14"/>
    <p:sldId id="308" r:id="rId15"/>
    <p:sldId id="309" r:id="rId16"/>
    <p:sldId id="310" r:id="rId17"/>
    <p:sldId id="311" r:id="rId18"/>
    <p:sldId id="335" r:id="rId19"/>
    <p:sldId id="313" r:id="rId20"/>
    <p:sldId id="314" r:id="rId21"/>
    <p:sldId id="315" r:id="rId22"/>
    <p:sldId id="317" r:id="rId23"/>
    <p:sldId id="318" r:id="rId24"/>
    <p:sldId id="319" r:id="rId25"/>
    <p:sldId id="337" r:id="rId26"/>
    <p:sldId id="351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56" r:id="rId41"/>
    <p:sldId id="267" r:id="rId42"/>
    <p:sldId id="336" r:id="rId43"/>
    <p:sldId id="268" r:id="rId44"/>
    <p:sldId id="266" r:id="rId45"/>
    <p:sldId id="269" r:id="rId46"/>
    <p:sldId id="270" r:id="rId47"/>
    <p:sldId id="271" r:id="rId48"/>
    <p:sldId id="272" r:id="rId49"/>
    <p:sldId id="273" r:id="rId50"/>
    <p:sldId id="274" r:id="rId51"/>
    <p:sldId id="275" r:id="rId52"/>
    <p:sldId id="279" r:id="rId53"/>
    <p:sldId id="280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0" r:id="rId63"/>
    <p:sldId id="371" r:id="rId64"/>
    <p:sldId id="370" r:id="rId65"/>
    <p:sldId id="293" r:id="rId66"/>
    <p:sldId id="294" r:id="rId67"/>
    <p:sldId id="295" r:id="rId68"/>
    <p:sldId id="296" r:id="rId69"/>
    <p:sldId id="343" r:id="rId70"/>
    <p:sldId id="344" r:id="rId71"/>
    <p:sldId id="299" r:id="rId72"/>
    <p:sldId id="300" r:id="rId73"/>
    <p:sldId id="338" r:id="rId74"/>
    <p:sldId id="301" r:id="rId75"/>
    <p:sldId id="302" r:id="rId76"/>
    <p:sldId id="359" r:id="rId77"/>
    <p:sldId id="360" r:id="rId78"/>
    <p:sldId id="339" r:id="rId79"/>
    <p:sldId id="340" r:id="rId80"/>
    <p:sldId id="361" r:id="rId81"/>
    <p:sldId id="362" r:id="rId82"/>
    <p:sldId id="369" r:id="rId83"/>
    <p:sldId id="346" r:id="rId84"/>
    <p:sldId id="367" r:id="rId85"/>
    <p:sldId id="368" r:id="rId86"/>
    <p:sldId id="345" r:id="rId87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33"/>
    <a:srgbClr val="FFCC00"/>
    <a:srgbClr val="000022"/>
    <a:srgbClr val="FFFF00"/>
    <a:srgbClr val="FFFF99"/>
    <a:srgbClr val="FFFFFF"/>
    <a:srgbClr val="99FF66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615" autoAdjust="0"/>
    <p:restoredTop sz="88636" autoAdjust="0"/>
  </p:normalViewPr>
  <p:slideViewPr>
    <p:cSldViewPr>
      <p:cViewPr>
        <p:scale>
          <a:sx n="100" d="100"/>
          <a:sy n="100" d="100"/>
        </p:scale>
        <p:origin x="-624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624234470690423E-4"/>
          <c:y val="2.5915345703984412E-2"/>
          <c:w val="0.77195745844269692"/>
          <c:h val="0.8688851937097136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от других бюджетов бюджетной системы РФ</c:v>
                </c:pt>
              </c:strCache>
            </c:strRef>
          </c:tx>
          <c:spPr>
            <a:solidFill>
              <a:srgbClr val="FFCCC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3888888888888928E-3"/>
                  <c:y val="0.30090822830742586"/>
                </c:manualLayout>
              </c:layout>
              <c:showVal val="1"/>
            </c:dLbl>
            <c:dLbl>
              <c:idx val="1"/>
              <c:layout>
                <c:manualLayout>
                  <c:x val="-1.3888888888888928E-3"/>
                  <c:y val="0.28195337928018588"/>
                </c:manualLayout>
              </c:layout>
              <c:showVal val="1"/>
            </c:dLbl>
            <c:dLbl>
              <c:idx val="2"/>
              <c:layout>
                <c:manualLayout>
                  <c:x val="-1.3888888888888928E-3"/>
                  <c:y val="0.28906144766540082"/>
                </c:manualLayout>
              </c:layout>
              <c:showVal val="1"/>
            </c:dLbl>
            <c:dLbl>
              <c:idx val="3"/>
              <c:layout>
                <c:manualLayout>
                  <c:x val="-4.1666666666666744E-3"/>
                  <c:y val="0.326971145719880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 formatCode="#,##0">
                  <c:v>1436794</c:v>
                </c:pt>
                <c:pt idx="1">
                  <c:v>1281662.3</c:v>
                </c:pt>
                <c:pt idx="2">
                  <c:v>1191050.1000000001</c:v>
                </c:pt>
                <c:pt idx="3">
                  <c:v>1174717.2</c:v>
                </c:pt>
              </c:numCache>
            </c:numRef>
          </c:val>
        </c:ser>
        <c:shape val="box"/>
        <c:axId val="105105280"/>
        <c:axId val="105213952"/>
        <c:axId val="91211520"/>
      </c:bar3DChart>
      <c:catAx>
        <c:axId val="105105280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5213952"/>
        <c:crosses val="autoZero"/>
        <c:auto val="1"/>
        <c:lblAlgn val="ctr"/>
        <c:lblOffset val="100"/>
      </c:catAx>
      <c:valAx>
        <c:axId val="105213952"/>
        <c:scaling>
          <c:orientation val="minMax"/>
        </c:scaling>
        <c:delete val="1"/>
        <c:axPos val="l"/>
        <c:majorGridlines/>
        <c:numFmt formatCode="#,##0" sourceLinked="0"/>
        <c:tickLblPos val="none"/>
        <c:crossAx val="105105280"/>
        <c:crosses val="autoZero"/>
        <c:crossBetween val="between"/>
      </c:valAx>
      <c:serAx>
        <c:axId val="91211520"/>
        <c:scaling>
          <c:orientation val="minMax"/>
        </c:scaling>
        <c:delete val="1"/>
        <c:axPos val="b"/>
        <c:tickLblPos val="none"/>
        <c:crossAx val="105213952"/>
        <c:crosses val="autoZero"/>
      </c:serAx>
    </c:plotArea>
    <c:legend>
      <c:legendPos val="r"/>
      <c:layout>
        <c:manualLayout>
          <c:xMode val="edge"/>
          <c:yMode val="edge"/>
          <c:x val="0.72610761154856884"/>
          <c:y val="0.18322977937624726"/>
          <c:w val="0.2488923884514484"/>
          <c:h val="0.47829822672145555"/>
        </c:manualLayout>
      </c:layout>
      <c:txPr>
        <a:bodyPr/>
        <a:lstStyle/>
        <a:p>
          <a:pPr>
            <a:defRPr sz="2000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137510</c:v>
                </c:pt>
                <c:pt idx="1">
                  <c:v>138735</c:v>
                </c:pt>
                <c:pt idx="2">
                  <c:v>105295</c:v>
                </c:pt>
                <c:pt idx="3">
                  <c:v>100172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9933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290767</c:v>
                </c:pt>
                <c:pt idx="1">
                  <c:v>153290.79999999999</c:v>
                </c:pt>
                <c:pt idx="2">
                  <c:v>144236.70000000001</c:v>
                </c:pt>
                <c:pt idx="3">
                  <c:v>120607.6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941210</c:v>
                </c:pt>
                <c:pt idx="1">
                  <c:v>977603.4</c:v>
                </c:pt>
                <c:pt idx="2">
                  <c:v>938001.3</c:v>
                </c:pt>
                <c:pt idx="3">
                  <c:v>950420.5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0"/>
                  <c:y val="-1.3778850961004337E-2"/>
                </c:manualLayout>
              </c:layout>
              <c:showVal val="1"/>
            </c:dLbl>
            <c:dLbl>
              <c:idx val="1"/>
              <c:layout>
                <c:manualLayout>
                  <c:x val="4.5222895461757675E-3"/>
                  <c:y val="-1.6534621153205201E-2"/>
                </c:manualLayout>
              </c:layout>
              <c:showVal val="1"/>
            </c:dLbl>
            <c:dLbl>
              <c:idx val="2"/>
              <c:layout>
                <c:manualLayout>
                  <c:x val="7.5371492436263239E-3"/>
                  <c:y val="-2.75577019220086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2.755770192200841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22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67307</c:v>
                </c:pt>
                <c:pt idx="1">
                  <c:v>12033.1</c:v>
                </c:pt>
                <c:pt idx="2">
                  <c:v>3517.1</c:v>
                </c:pt>
                <c:pt idx="3">
                  <c:v>3517.1</c:v>
                </c:pt>
              </c:numCache>
            </c:numRef>
          </c:val>
        </c:ser>
        <c:dLbls>
          <c:showVal val="1"/>
        </c:dLbls>
        <c:shape val="box"/>
        <c:axId val="156391296"/>
        <c:axId val="156392832"/>
        <c:axId val="0"/>
      </c:bar3DChart>
      <c:catAx>
        <c:axId val="15639129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392832"/>
        <c:crosses val="autoZero"/>
        <c:auto val="1"/>
        <c:lblAlgn val="ctr"/>
        <c:lblOffset val="100"/>
      </c:catAx>
      <c:valAx>
        <c:axId val="156392832"/>
        <c:scaling>
          <c:orientation val="minMax"/>
        </c:scaling>
        <c:axPos val="l"/>
        <c:numFmt formatCode="#,##0.0" sourceLinked="1"/>
        <c:tickLblPos val="none"/>
        <c:crossAx val="156391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69400076155178"/>
          <c:y val="8.0447851473293114E-2"/>
          <c:w val="0.25685761885906438"/>
          <c:h val="0.8890608274565612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безвозмездные поступления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0.54100000000000004</c:v>
                </c:pt>
                <c:pt idx="1">
                  <c:v>0.45900000000000002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0.51200000000000001</c:v>
                </c:pt>
                <c:pt idx="1">
                  <c:v>0.48800000000000021</c:v>
                </c:pt>
              </c:numCache>
            </c:numRef>
          </c:val>
        </c:ser>
        <c:dLbls>
          <c:showVal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0.49900000000000017</c:v>
                </c:pt>
                <c:pt idx="1">
                  <c:v>0.501</c:v>
                </c:pt>
              </c:numCache>
            </c:numRef>
          </c:val>
        </c:ser>
        <c:dLbls>
          <c:showVal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092E8-6279-49FD-94CD-4D259BF7FC1F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0759F8-92EE-4B97-9163-9220F092E0EE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Земельный налог</a:t>
          </a:r>
          <a:endParaRPr lang="ru-RU" sz="4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198ACE-39B9-4AE1-8D56-63C11AF2F863}" type="parTrans" cxnId="{5816C76E-79AF-4906-BE11-B6E9912A76A3}">
      <dgm:prSet/>
      <dgm:spPr/>
      <dgm:t>
        <a:bodyPr/>
        <a:lstStyle/>
        <a:p>
          <a:endParaRPr lang="ru-RU"/>
        </a:p>
      </dgm:t>
    </dgm:pt>
    <dgm:pt modelId="{14DFA620-BDEC-454D-B572-6667D81459E4}" type="sibTrans" cxnId="{5816C76E-79AF-4906-BE11-B6E9912A76A3}">
      <dgm:prSet/>
      <dgm:spPr/>
      <dgm:t>
        <a:bodyPr/>
        <a:lstStyle/>
        <a:p>
          <a:endParaRPr lang="ru-RU"/>
        </a:p>
      </dgm:t>
    </dgm:pt>
    <dgm:pt modelId="{03446E93-643A-4CC8-8B54-082481BB0FA2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Налог на имущество физических лиц</a:t>
          </a:r>
          <a:endParaRPr lang="ru-RU" sz="4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39FA31-E09B-41C1-82BE-317C1932767D}" type="parTrans" cxnId="{F8E0F0B4-137E-4A99-B7C2-E3D3CD667730}">
      <dgm:prSet/>
      <dgm:spPr/>
      <dgm:t>
        <a:bodyPr/>
        <a:lstStyle/>
        <a:p>
          <a:endParaRPr lang="ru-RU"/>
        </a:p>
      </dgm:t>
    </dgm:pt>
    <dgm:pt modelId="{94678555-91F6-4683-BC46-A148F370F290}" type="sibTrans" cxnId="{F8E0F0B4-137E-4A99-B7C2-E3D3CD667730}">
      <dgm:prSet/>
      <dgm:spPr/>
      <dgm:t>
        <a:bodyPr/>
        <a:lstStyle/>
        <a:p>
          <a:endParaRPr lang="ru-RU"/>
        </a:p>
      </dgm:t>
    </dgm:pt>
    <dgm:pt modelId="{EB598F18-D816-47B8-A122-EBC8E9B87EBA}" type="pres">
      <dgm:prSet presAssocID="{DB7092E8-6279-49FD-94CD-4D259BF7FC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4124C9-6F3F-4691-901E-7EC6A3E9C308}" type="pres">
      <dgm:prSet presAssocID="{600759F8-92EE-4B97-9163-9220F092E0EE}" presName="parentLin" presStyleCnt="0"/>
      <dgm:spPr/>
    </dgm:pt>
    <dgm:pt modelId="{7EECF4AB-92EF-49EA-BA30-F7C6B944726C}" type="pres">
      <dgm:prSet presAssocID="{600759F8-92EE-4B97-9163-9220F092E0E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5EC6CBB-C50C-4606-BF26-6FD6767D761B}" type="pres">
      <dgm:prSet presAssocID="{600759F8-92EE-4B97-9163-9220F092E0EE}" presName="parentText" presStyleLbl="node1" presStyleIdx="0" presStyleCnt="2" custScaleY="6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FC52E-A68A-434F-B737-2D633C44C9BD}" type="pres">
      <dgm:prSet presAssocID="{600759F8-92EE-4B97-9163-9220F092E0EE}" presName="negativeSpace" presStyleCnt="0"/>
      <dgm:spPr/>
    </dgm:pt>
    <dgm:pt modelId="{C0EDAD15-53F5-4EC7-A658-04FFA7A2F29C}" type="pres">
      <dgm:prSet presAssocID="{600759F8-92EE-4B97-9163-9220F092E0EE}" presName="childText" presStyleLbl="conFgAcc1" presStyleIdx="0" presStyleCnt="2">
        <dgm:presLayoutVars>
          <dgm:bulletEnabled val="1"/>
        </dgm:presLayoutVars>
      </dgm:prSet>
      <dgm:spPr/>
    </dgm:pt>
    <dgm:pt modelId="{68DAB97F-12D1-490A-8093-05249F77DD3C}" type="pres">
      <dgm:prSet presAssocID="{14DFA620-BDEC-454D-B572-6667D81459E4}" presName="spaceBetweenRectangles" presStyleCnt="0"/>
      <dgm:spPr/>
    </dgm:pt>
    <dgm:pt modelId="{3E6ED9D0-8244-4D3D-BE6B-3A15EABC86F2}" type="pres">
      <dgm:prSet presAssocID="{03446E93-643A-4CC8-8B54-082481BB0FA2}" presName="parentLin" presStyleCnt="0"/>
      <dgm:spPr/>
    </dgm:pt>
    <dgm:pt modelId="{E8114828-E581-4A0D-B5ED-EF0EF9120419}" type="pres">
      <dgm:prSet presAssocID="{03446E93-643A-4CC8-8B54-082481BB0FA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13A31D6-3C0B-4150-BC42-C77EBEC6C249}" type="pres">
      <dgm:prSet presAssocID="{03446E93-643A-4CC8-8B54-082481BB0FA2}" presName="parentText" presStyleLbl="node1" presStyleIdx="1" presStyleCnt="2" custScaleY="667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E585D-929E-4BB8-860E-514C8BBBB03E}" type="pres">
      <dgm:prSet presAssocID="{03446E93-643A-4CC8-8B54-082481BB0FA2}" presName="negativeSpace" presStyleCnt="0"/>
      <dgm:spPr/>
    </dgm:pt>
    <dgm:pt modelId="{C969A990-1083-4C26-8F2D-05FAC5634D35}" type="pres">
      <dgm:prSet presAssocID="{03446E93-643A-4CC8-8B54-082481BB0FA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DFC759F-F216-4052-A3BC-B11809700C53}" type="presOf" srcId="{DB7092E8-6279-49FD-94CD-4D259BF7FC1F}" destId="{EB598F18-D816-47B8-A122-EBC8E9B87EBA}" srcOrd="0" destOrd="0" presId="urn:microsoft.com/office/officeart/2005/8/layout/list1"/>
    <dgm:cxn modelId="{EF19FC5E-D985-4B49-A6FC-08F16F82A959}" type="presOf" srcId="{03446E93-643A-4CC8-8B54-082481BB0FA2}" destId="{E8114828-E581-4A0D-B5ED-EF0EF9120419}" srcOrd="0" destOrd="0" presId="urn:microsoft.com/office/officeart/2005/8/layout/list1"/>
    <dgm:cxn modelId="{B73DC755-7543-4691-AF28-F16F65ADE231}" type="presOf" srcId="{600759F8-92EE-4B97-9163-9220F092E0EE}" destId="{F5EC6CBB-C50C-4606-BF26-6FD6767D761B}" srcOrd="1" destOrd="0" presId="urn:microsoft.com/office/officeart/2005/8/layout/list1"/>
    <dgm:cxn modelId="{9551C68C-EAC9-40FF-A7A1-BF767C8DEEE4}" type="presOf" srcId="{03446E93-643A-4CC8-8B54-082481BB0FA2}" destId="{213A31D6-3C0B-4150-BC42-C77EBEC6C249}" srcOrd="1" destOrd="0" presId="urn:microsoft.com/office/officeart/2005/8/layout/list1"/>
    <dgm:cxn modelId="{69C47369-8A00-43BF-8229-B7669A427ED9}" type="presOf" srcId="{600759F8-92EE-4B97-9163-9220F092E0EE}" destId="{7EECF4AB-92EF-49EA-BA30-F7C6B944726C}" srcOrd="0" destOrd="0" presId="urn:microsoft.com/office/officeart/2005/8/layout/list1"/>
    <dgm:cxn modelId="{5816C76E-79AF-4906-BE11-B6E9912A76A3}" srcId="{DB7092E8-6279-49FD-94CD-4D259BF7FC1F}" destId="{600759F8-92EE-4B97-9163-9220F092E0EE}" srcOrd="0" destOrd="0" parTransId="{8F198ACE-39B9-4AE1-8D56-63C11AF2F863}" sibTransId="{14DFA620-BDEC-454D-B572-6667D81459E4}"/>
    <dgm:cxn modelId="{F8E0F0B4-137E-4A99-B7C2-E3D3CD667730}" srcId="{DB7092E8-6279-49FD-94CD-4D259BF7FC1F}" destId="{03446E93-643A-4CC8-8B54-082481BB0FA2}" srcOrd="1" destOrd="0" parTransId="{3239FA31-E09B-41C1-82BE-317C1932767D}" sibTransId="{94678555-91F6-4683-BC46-A148F370F290}"/>
    <dgm:cxn modelId="{5F3D862E-A394-4E48-ACC7-381D76CFDE9B}" type="presParOf" srcId="{EB598F18-D816-47B8-A122-EBC8E9B87EBA}" destId="{DD4124C9-6F3F-4691-901E-7EC6A3E9C308}" srcOrd="0" destOrd="0" presId="urn:microsoft.com/office/officeart/2005/8/layout/list1"/>
    <dgm:cxn modelId="{9B10E224-43B8-4A3F-BC3F-89FF9077065A}" type="presParOf" srcId="{DD4124C9-6F3F-4691-901E-7EC6A3E9C308}" destId="{7EECF4AB-92EF-49EA-BA30-F7C6B944726C}" srcOrd="0" destOrd="0" presId="urn:microsoft.com/office/officeart/2005/8/layout/list1"/>
    <dgm:cxn modelId="{FF8E6855-D270-41AB-89D3-22DB6D3F8FB7}" type="presParOf" srcId="{DD4124C9-6F3F-4691-901E-7EC6A3E9C308}" destId="{F5EC6CBB-C50C-4606-BF26-6FD6767D761B}" srcOrd="1" destOrd="0" presId="urn:microsoft.com/office/officeart/2005/8/layout/list1"/>
    <dgm:cxn modelId="{17EABFB3-B7A7-40F3-A190-B8BFBD51EBC6}" type="presParOf" srcId="{EB598F18-D816-47B8-A122-EBC8E9B87EBA}" destId="{C43FC52E-A68A-434F-B737-2D633C44C9BD}" srcOrd="1" destOrd="0" presId="urn:microsoft.com/office/officeart/2005/8/layout/list1"/>
    <dgm:cxn modelId="{94B7750A-8B09-4DF4-B2BE-3BBD9FE2F5B2}" type="presParOf" srcId="{EB598F18-D816-47B8-A122-EBC8E9B87EBA}" destId="{C0EDAD15-53F5-4EC7-A658-04FFA7A2F29C}" srcOrd="2" destOrd="0" presId="urn:microsoft.com/office/officeart/2005/8/layout/list1"/>
    <dgm:cxn modelId="{31C34007-D91D-466F-9452-A8412DA3E218}" type="presParOf" srcId="{EB598F18-D816-47B8-A122-EBC8E9B87EBA}" destId="{68DAB97F-12D1-490A-8093-05249F77DD3C}" srcOrd="3" destOrd="0" presId="urn:microsoft.com/office/officeart/2005/8/layout/list1"/>
    <dgm:cxn modelId="{5D441ECC-78AB-4533-A16C-94148231CE7F}" type="presParOf" srcId="{EB598F18-D816-47B8-A122-EBC8E9B87EBA}" destId="{3E6ED9D0-8244-4D3D-BE6B-3A15EABC86F2}" srcOrd="4" destOrd="0" presId="urn:microsoft.com/office/officeart/2005/8/layout/list1"/>
    <dgm:cxn modelId="{C9B2E137-A928-4E36-802D-9B00BA794E37}" type="presParOf" srcId="{3E6ED9D0-8244-4D3D-BE6B-3A15EABC86F2}" destId="{E8114828-E581-4A0D-B5ED-EF0EF9120419}" srcOrd="0" destOrd="0" presId="urn:microsoft.com/office/officeart/2005/8/layout/list1"/>
    <dgm:cxn modelId="{EDBB957E-BB48-4226-BFA5-BB216728D81C}" type="presParOf" srcId="{3E6ED9D0-8244-4D3D-BE6B-3A15EABC86F2}" destId="{213A31D6-3C0B-4150-BC42-C77EBEC6C249}" srcOrd="1" destOrd="0" presId="urn:microsoft.com/office/officeart/2005/8/layout/list1"/>
    <dgm:cxn modelId="{2EF897D8-FF0E-4B55-9664-B67B992299A9}" type="presParOf" srcId="{EB598F18-D816-47B8-A122-EBC8E9B87EBA}" destId="{9F4E585D-929E-4BB8-860E-514C8BBBB03E}" srcOrd="5" destOrd="0" presId="urn:microsoft.com/office/officeart/2005/8/layout/list1"/>
    <dgm:cxn modelId="{15C58324-D27C-4817-A8BB-9C4D8C7DFA29}" type="presParOf" srcId="{EB598F18-D816-47B8-A122-EBC8E9B87EBA}" destId="{C969A990-1083-4C26-8F2D-05FAC5634D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EDAD15-53F5-4EC7-A658-04FFA7A2F29C}">
      <dsp:nvSpPr>
        <dsp:cNvPr id="0" name=""/>
        <dsp:cNvSpPr/>
      </dsp:nvSpPr>
      <dsp:spPr>
        <a:xfrm>
          <a:off x="0" y="1207905"/>
          <a:ext cx="8358246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C6CBB-C50C-4606-BF26-6FD6767D761B}">
      <dsp:nvSpPr>
        <dsp:cNvPr id="0" name=""/>
        <dsp:cNvSpPr/>
      </dsp:nvSpPr>
      <dsp:spPr>
        <a:xfrm>
          <a:off x="417912" y="986456"/>
          <a:ext cx="5850772" cy="1180848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Земельный налог</a:t>
          </a:r>
          <a:endParaRPr lang="ru-RU" sz="44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7912" y="986456"/>
        <a:ext cx="5850772" cy="1180848"/>
      </dsp:txXfrm>
    </dsp:sp>
    <dsp:sp modelId="{C969A990-1083-4C26-8F2D-05FAC5634D35}">
      <dsp:nvSpPr>
        <dsp:cNvPr id="0" name=""/>
        <dsp:cNvSpPr/>
      </dsp:nvSpPr>
      <dsp:spPr>
        <a:xfrm>
          <a:off x="0" y="3519187"/>
          <a:ext cx="8358246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A31D6-3C0B-4150-BC42-C77EBEC6C249}">
      <dsp:nvSpPr>
        <dsp:cNvPr id="0" name=""/>
        <dsp:cNvSpPr/>
      </dsp:nvSpPr>
      <dsp:spPr>
        <a:xfrm>
          <a:off x="417912" y="3196905"/>
          <a:ext cx="5850772" cy="1281681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38100" dir="5400000" algn="ctr" rotWithShape="0">
            <a:schemeClr val="accent5">
              <a:hueOff val="-25795"/>
              <a:satOff val="-18503"/>
              <a:lumOff val="-9803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Налог на имущество физических лиц</a:t>
          </a:r>
          <a:endParaRPr lang="ru-RU" sz="4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7912" y="3196905"/>
        <a:ext cx="5850772" cy="1281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0.25781</cdr:x>
      <cdr:y>0.05634</cdr:y>
    </cdr:from>
    <cdr:to>
      <cdr:x>0.35781</cdr:x>
      <cdr:y>0.23662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7422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0.32675</cdr:x>
      <cdr:y>0.19617</cdr:y>
    </cdr:from>
    <cdr:to>
      <cdr:x>0.42675</cdr:x>
      <cdr:y>0.37645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87824" y="995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0.18626</cdr:x>
      <cdr:y>0.13422</cdr:y>
    </cdr:from>
    <cdr:to>
      <cdr:x>0.36973</cdr:x>
      <cdr:y>0.2894</cdr:y>
    </cdr:to>
    <cdr:sp macro="" textlink="">
      <cdr:nvSpPr>
        <cdr:cNvPr id="4" name="Выгнутая вверх стрелка 3"/>
        <cdr:cNvSpPr/>
      </cdr:nvSpPr>
      <cdr:spPr>
        <a:xfrm xmlns:a="http://schemas.openxmlformats.org/drawingml/2006/main" rot="988892">
          <a:off x="1703197" y="719431"/>
          <a:ext cx="1677612" cy="831775"/>
        </a:xfrm>
        <a:prstGeom xmlns:a="http://schemas.openxmlformats.org/drawingml/2006/main" prst="curvedDownArrow">
          <a:avLst/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0.20576</cdr:x>
      <cdr:y>0.21431</cdr:y>
    </cdr:from>
    <cdr:to>
      <cdr:x>0.31138</cdr:x>
      <cdr:y>0.2756</cdr:y>
    </cdr:to>
    <cdr:sp macro="" textlink="">
      <cdr:nvSpPr>
        <cdr:cNvPr id="5" name="TextBox 4"/>
        <cdr:cNvSpPr txBox="1"/>
      </cdr:nvSpPr>
      <cdr:spPr>
        <a:xfrm xmlns:a="http://schemas.openxmlformats.org/drawingml/2006/main" rot="1684395">
          <a:off x="1881488" y="1148751"/>
          <a:ext cx="965754" cy="328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-155 131,7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0.16475</cdr:x>
      <cdr:y>0.07738</cdr:y>
    </cdr:from>
    <cdr:to>
      <cdr:x>0.59269</cdr:x>
      <cdr:y>0.34757</cdr:y>
    </cdr:to>
    <cdr:sp macro="" textlink="">
      <cdr:nvSpPr>
        <cdr:cNvPr id="7" name="Выгнутая вверх стрелка 6"/>
        <cdr:cNvSpPr/>
      </cdr:nvSpPr>
      <cdr:spPr>
        <a:xfrm xmlns:a="http://schemas.openxmlformats.org/drawingml/2006/main" rot="859076">
          <a:off x="1506469" y="414769"/>
          <a:ext cx="3913083" cy="1448249"/>
        </a:xfrm>
        <a:prstGeom xmlns:a="http://schemas.openxmlformats.org/drawingml/2006/main" prst="curvedDownArrow">
          <a:avLst>
            <a:gd name="adj1" fmla="val 25322"/>
            <a:gd name="adj2" fmla="val 69053"/>
            <a:gd name="adj3" fmla="val 3268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0.34231</cdr:x>
      <cdr:y>0.13534</cdr:y>
    </cdr:from>
    <cdr:to>
      <cdr:x>0.51675</cdr:x>
      <cdr:y>0.22457</cdr:y>
    </cdr:to>
    <cdr:sp macro="" textlink="">
      <cdr:nvSpPr>
        <cdr:cNvPr id="8" name="TextBox 7"/>
        <cdr:cNvSpPr txBox="1"/>
      </cdr:nvSpPr>
      <cdr:spPr>
        <a:xfrm xmlns:a="http://schemas.openxmlformats.org/drawingml/2006/main" rot="1995128">
          <a:off x="3130063" y="725427"/>
          <a:ext cx="1595098" cy="478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- 90 612,2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0.15721</cdr:x>
      <cdr:y>0.01491</cdr:y>
    </cdr:from>
    <cdr:to>
      <cdr:x>0.74647</cdr:x>
      <cdr:y>0.33949</cdr:y>
    </cdr:to>
    <cdr:sp macro="" textlink="">
      <cdr:nvSpPr>
        <cdr:cNvPr id="9" name="Выгнутая вверх стрелка 8"/>
        <cdr:cNvSpPr/>
      </cdr:nvSpPr>
      <cdr:spPr>
        <a:xfrm xmlns:a="http://schemas.openxmlformats.org/drawingml/2006/main" rot="480145">
          <a:off x="1437483" y="79921"/>
          <a:ext cx="5388194" cy="1739771"/>
        </a:xfrm>
        <a:prstGeom xmlns:a="http://schemas.openxmlformats.org/drawingml/2006/main" prst="curvedDownArrow">
          <a:avLst>
            <a:gd name="adj1" fmla="val 25000"/>
            <a:gd name="adj2" fmla="val 49109"/>
            <a:gd name="adj3" fmla="val 2611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0.44712</cdr:x>
      <cdr:y>0.11521</cdr:y>
    </cdr:from>
    <cdr:to>
      <cdr:x>0.6382</cdr:x>
      <cdr:y>0.31202</cdr:y>
    </cdr:to>
    <cdr:sp macro="" textlink="">
      <cdr:nvSpPr>
        <cdr:cNvPr id="10" name="TextBox 9"/>
        <cdr:cNvSpPr txBox="1"/>
      </cdr:nvSpPr>
      <cdr:spPr>
        <a:xfrm xmlns:a="http://schemas.openxmlformats.org/drawingml/2006/main" rot="1603793">
          <a:off x="4088465" y="617523"/>
          <a:ext cx="1747235" cy="10549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-16 332,9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0.02564</cdr:x>
      <cdr:y>0.04762</cdr:y>
    </cdr:from>
    <cdr:to>
      <cdr:x>0.21965</cdr:x>
      <cdr:y>0.12698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216028"/>
          <a:ext cx="1634513" cy="360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1 436 794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0.17949</cdr:x>
      <cdr:y>0.04762</cdr:y>
    </cdr:from>
    <cdr:to>
      <cdr:x>0.39059</cdr:x>
      <cdr:y>0.12698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12168" y="216028"/>
          <a:ext cx="1778528" cy="360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1 281 662,3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0.34188</cdr:x>
      <cdr:y>0.04762</cdr:y>
    </cdr:from>
    <cdr:to>
      <cdr:x>0.55298</cdr:x>
      <cdr:y>0.15873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0" y="216028"/>
          <a:ext cx="1778501" cy="504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1 191 050,1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D3FD35-12D3-471C-A5C6-ED77606FFEFE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9BBFB0-3DA4-47CA-A0F5-8606765D5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2175B-08FD-4629-AF25-B5F1814ED6D7}" type="datetime1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17.12.2018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Экономическое совещание 2013 год </a:t>
            </a:r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6F8C7-7EF5-415C-B729-8A66B6E08AB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C61BB41D-07CB-47E3-B616-014727A3A33D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233ED18-9A79-4698-8FB7-3E417003201F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8E3B552-8FEF-4B0B-A817-8FF2C39F4879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3FE137E-2A11-4F5F-85FE-BF0CE4BE9E57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0D09EC02-937C-43F8-9088-5A6123593061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3F318ABE-285C-49F1-BD49-F276378B089E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2687074F-AE38-4BAD-AE1E-1217FA27A710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lvl="1">
              <a:defRPr/>
            </a:pPr>
            <a:fld id="{69024A55-49DA-4483-A78E-F33555D4BCB2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3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Microsoft_Office_Excel_97-20034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Microsoft_Office_Excel_97-20035.xls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_____Microsoft_Office_Excel_97-20036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_____Microsoft_Office_Excel_97-20039.xls"/><Relationship Id="rId5" Type="http://schemas.openxmlformats.org/officeDocument/2006/relationships/oleObject" Target="../embeddings/_____Microsoft_Office_Excel_97-20038.xls"/><Relationship Id="rId4" Type="http://schemas.openxmlformats.org/officeDocument/2006/relationships/oleObject" Target="../embeddings/_____Microsoft_Office_Excel_97-20037.xls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_____Microsoft_Office_Excel_97-200312.xls"/><Relationship Id="rId5" Type="http://schemas.openxmlformats.org/officeDocument/2006/relationships/oleObject" Target="../embeddings/_____Microsoft_Office_Excel_97-200311.xls"/><Relationship Id="rId4" Type="http://schemas.openxmlformats.org/officeDocument/2006/relationships/oleObject" Target="../embeddings/_____Microsoft_Office_Excel_97-200310.xls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_____Microsoft_Office_Excel_97-200313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_____Microsoft_Office_Excel_97-200314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_____Microsoft_Office_Excel_97-200315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4.png"/><Relationship Id="rId4" Type="http://schemas.openxmlformats.org/officeDocument/2006/relationships/oleObject" Target="../embeddings/_____Microsoft_Office_Excel_97-200316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6.png"/><Relationship Id="rId4" Type="http://schemas.openxmlformats.org/officeDocument/2006/relationships/oleObject" Target="../embeddings/_____Microsoft_Office_Excel_97-200317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8.png"/><Relationship Id="rId4" Type="http://schemas.openxmlformats.org/officeDocument/2006/relationships/oleObject" Target="../embeddings/_____Microsoft_Office_Excel_97-200318.xls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0.png"/><Relationship Id="rId4" Type="http://schemas.openxmlformats.org/officeDocument/2006/relationships/oleObject" Target="../embeddings/_____Microsoft_Office_Excel_97-200319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2.png"/><Relationship Id="rId4" Type="http://schemas.openxmlformats.org/officeDocument/2006/relationships/oleObject" Target="../embeddings/_____Microsoft_Office_Excel_97-200320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4.png"/><Relationship Id="rId4" Type="http://schemas.openxmlformats.org/officeDocument/2006/relationships/oleObject" Target="../embeddings/_____Microsoft_Office_Excel_97-200321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6.png"/><Relationship Id="rId4" Type="http://schemas.openxmlformats.org/officeDocument/2006/relationships/oleObject" Target="../embeddings/_____Microsoft_Office_Excel_97-200322.xls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22600" y="980728"/>
            <a:ext cx="6121400" cy="5877272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БРОШЮРА </a:t>
            </a:r>
            <a:b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«БЮДЖЕТ ДЛЯ ГРАЖДАН» </a:t>
            </a:r>
            <a:b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по </a:t>
            </a: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проекту</a:t>
            </a:r>
            <a:b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бюджета </a:t>
            </a:r>
            <a:b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города </a:t>
            </a:r>
            <a:r>
              <a:rPr lang="ru-RU" sz="4000" b="1" dirty="0" err="1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Коврова</a:t>
            </a: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на </a:t>
            </a: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2019 </a:t>
            </a: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год </a:t>
            </a:r>
            <a:b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и на плановый период </a:t>
            </a:r>
            <a:b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2020 </a:t>
            </a:r>
            <a:r>
              <a:rPr lang="ru-RU" sz="40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и </a:t>
            </a:r>
            <a: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  <a:t>2021 годов</a:t>
            </a:r>
            <a:br>
              <a:rPr lang="ru-RU" sz="4000" b="1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48000" endA="300" endPos="55000" dir="5400000" sy="-90000" algn="bl" rotWithShape="0"/>
                </a:effectLst>
                <a:latin typeface="Times New Roman" pitchFamily="18" charset="0"/>
              </a:rPr>
            </a:br>
            <a:endParaRPr lang="ru-RU" sz="4000" b="1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12700" stA="48000" endA="300" endPos="55000" dir="5400000" sy="-9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700809"/>
            <a:ext cx="30243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ОСНОВНЫЕ ХАРАКТЕРИСТИКИ </a:t>
            </a:r>
          </a:p>
          <a:p>
            <a:r>
              <a:rPr lang="ru-RU" sz="2400" b="1" dirty="0">
                <a:cs typeface="Times New Roman" pitchFamily="18" charset="0"/>
              </a:rPr>
              <a:t>ГОРОДСКОГО БЮДЖЕТА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2019-2021 ГОДЫ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36868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1142983"/>
          <a:ext cx="9144001" cy="5715018"/>
        </p:xfrm>
        <a:graphic>
          <a:graphicData uri="http://schemas.openxmlformats.org/drawingml/2006/table">
            <a:tbl>
              <a:tblPr firstRow="1" lastRow="1" bandRow="1">
                <a:tableStyleId>{21E4AEA4-8DFA-4A89-87EB-49C32662AFE0}</a:tableStyleId>
              </a:tblPr>
              <a:tblGrid>
                <a:gridCol w="1643042"/>
                <a:gridCol w="1214446"/>
                <a:gridCol w="1285884"/>
                <a:gridCol w="1364732"/>
                <a:gridCol w="992721"/>
                <a:gridCol w="1285884"/>
                <a:gridCol w="1357292"/>
              </a:tblGrid>
              <a:tr h="511696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2017 год, отчет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01.11.2018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38622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(2019 год к 2018 году)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806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2 442 289,9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2 590 390,0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2 369 616,3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91,5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2 325 682,1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2 355 249,2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2874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800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всего,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2 457 144,6  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2 703 708,7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423 556,3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89,6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2 382 233,1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2 413 618,2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12729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r>
                        <a:rPr lang="ru-RU" sz="1800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условно утверждаемые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31 622,0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63 766,0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54889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800" b="0" dirty="0" err="1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1800" b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(+)</a:t>
                      </a:r>
                      <a:endParaRPr lang="ru-RU" sz="1800" b="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-14 854,7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b="1" baseline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113 318,7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-53 940,0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- 56 551,0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-58 369,0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132" y="476672"/>
            <a:ext cx="786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Основные приоритеты бюджетной политики </a:t>
            </a:r>
            <a:r>
              <a:rPr lang="ru-RU" b="1" dirty="0" err="1" smtClean="0"/>
              <a:t>г.Коврова</a:t>
            </a:r>
            <a:r>
              <a:rPr lang="ru-RU" b="1" dirty="0" smtClean="0"/>
              <a:t> на 2019-2021 годы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052736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ru-RU" dirty="0" smtClean="0"/>
              <a:t> Обеспечение сбалансированности  городского бюджета  за счет роста доходов и повышения эффективности бюджетных расходов</a:t>
            </a:r>
          </a:p>
          <a:p>
            <a:pPr algn="l">
              <a:buFont typeface="Wingdings" pitchFamily="2" charset="2"/>
              <a:buChar char="q"/>
            </a:pPr>
            <a:r>
              <a:rPr lang="ru-RU" dirty="0" smtClean="0"/>
              <a:t>  Рациональное и эффективное использование бюджетных средств</a:t>
            </a:r>
          </a:p>
          <a:p>
            <a:pPr algn="l">
              <a:buFont typeface="Wingdings" pitchFamily="2" charset="2"/>
              <a:buChar char="q"/>
            </a:pPr>
            <a:r>
              <a:rPr lang="ru-RU" dirty="0" smtClean="0"/>
              <a:t>  Обеспечение ритмичности исполнения городского бюджета и недопущение  на конец года неиспользованных лимитов бюджетных обязательств</a:t>
            </a:r>
          </a:p>
          <a:p>
            <a:pPr algn="l">
              <a:buFont typeface="Wingdings" pitchFamily="2" charset="2"/>
              <a:buChar char="q"/>
            </a:pPr>
            <a:r>
              <a:rPr lang="ru-RU" dirty="0" smtClean="0"/>
              <a:t> Обеспечение прозрачности и открытости бюджетного планирования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56993"/>
            <a:ext cx="79208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136" y="908720"/>
            <a:ext cx="30903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0022"/>
                </a:solidFill>
              </a:rPr>
              <a:t>Доходы</a:t>
            </a:r>
          </a:p>
          <a:p>
            <a:r>
              <a:rPr lang="ru-RU" sz="4400" b="1" dirty="0" smtClean="0">
                <a:solidFill>
                  <a:srgbClr val="000022"/>
                </a:solidFill>
              </a:rPr>
              <a:t> городского</a:t>
            </a:r>
          </a:p>
          <a:p>
            <a:r>
              <a:rPr lang="ru-RU" sz="4400" b="1" dirty="0" smtClean="0">
                <a:solidFill>
                  <a:srgbClr val="000022"/>
                </a:solidFill>
              </a:rPr>
              <a:t> бюджета</a:t>
            </a:r>
            <a:endParaRPr lang="ru-RU" sz="4400" b="1" dirty="0">
              <a:solidFill>
                <a:srgbClr val="000022"/>
              </a:solidFill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9" y="3284984"/>
            <a:ext cx="607709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79512" y="1340768"/>
            <a:ext cx="2592288" cy="1224136"/>
          </a:xfrm>
          <a:prstGeom prst="flowChartPunchedTape">
            <a:avLst/>
          </a:prstGeom>
          <a:solidFill>
            <a:srgbClr val="FFFF00"/>
          </a:solidFill>
          <a:ln w="3175">
            <a:solidFill>
              <a:srgbClr val="FFFF0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Отчисления от акцизов на нефтепродук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ты 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179513" y="2636912"/>
            <a:ext cx="2592287" cy="1656184"/>
          </a:xfrm>
          <a:prstGeom prst="flowChartPunchedTape">
            <a:avLst/>
          </a:prstGeom>
          <a:solidFill>
            <a:srgbClr val="FFFF00"/>
          </a:solidFill>
          <a:ln w="3175">
            <a:solidFill>
              <a:srgbClr val="FFFF99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Единый налог на вмененный доход для отдельных видов деятельности</a:t>
            </a: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6372200" y="2564904"/>
            <a:ext cx="2592288" cy="1584176"/>
          </a:xfrm>
          <a:prstGeom prst="flowChartPunchedTape">
            <a:avLst/>
          </a:prstGeom>
          <a:solidFill>
            <a:srgbClr val="FFFF00"/>
          </a:solidFill>
          <a:ln w="3175">
            <a:solidFill>
              <a:srgbClr val="FFFF0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Налог, взимаемый в виде стоимости патента</a:t>
            </a: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6372200" y="1196751"/>
            <a:ext cx="2592287" cy="1296145"/>
          </a:xfrm>
          <a:prstGeom prst="flowChartPunchedTape">
            <a:avLst/>
          </a:prstGeom>
          <a:solidFill>
            <a:srgbClr val="FFFF00"/>
          </a:solidFill>
          <a:ln w="3175">
            <a:solidFill>
              <a:srgbClr val="FFFF0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Налог на добычу полезных ископаемых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179512" y="4365104"/>
            <a:ext cx="8784976" cy="2304256"/>
          </a:xfrm>
          <a:prstGeom prst="flowChartPunchedTape">
            <a:avLst/>
          </a:prstGeom>
          <a:solidFill>
            <a:srgbClr val="FFFF00"/>
          </a:solidFill>
          <a:ln w="3175">
            <a:solidFill>
              <a:srgbClr val="FFFF0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Государственная пошлина по делам, рассматриваемым судами общей юрисдикции, мировыми судьями, за выдачу разрешения на распространение наружной рекламы, за выдачу специального разрешения на движение по автомобильным дорогам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транспортных средств, осуществляющих перевозки опасных, тяжеловесных и(или) крупногабаритных грузов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ФЕДЕРАЛЬНЫЕ 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НАЛОГИ И СБОРЫ, НАЛОГИ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ПРЕДУСМОТРЕННЫЕ </a:t>
            </a:r>
            <a:endParaRPr lang="ru-RU" sz="20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СПЕЦИАЛЬНЫМИ НАЛОГОВЫМИ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РЕЖИМАМИ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3203848" y="1556792"/>
            <a:ext cx="2592288" cy="1584176"/>
          </a:xfrm>
          <a:prstGeom prst="flowChartPunchedTap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Налог на доходы физических лиц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9" y="148478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714356"/>
          <a:ext cx="8358246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МЕСТНЫЕ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НАЛОГИ И СБОРЫ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</a:t>
            </a:r>
            <a:r>
              <a:rPr lang="ru-RU" sz="3600" b="1" dirty="0" smtClean="0">
                <a:cs typeface="Times New Roman" pitchFamily="18" charset="0"/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1628800"/>
            <a:ext cx="8460432" cy="1368152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Доходы, получаемые в виде арендной платы за земельные участки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,    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а также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средства от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продажи права на заключение договоров аренды указанных земельных участков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0" y="3429000"/>
            <a:ext cx="8429625" cy="1296144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принадлежащих городскому округу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0" y="5157192"/>
            <a:ext cx="8429625" cy="1296144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от перечисления части прибыли, остающейся после уплаты налогов и иных обязательных платежей муниципальных унитарных предприятий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0" y="620689"/>
            <a:ext cx="8501063" cy="648071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продажи земельных участков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1556792"/>
            <a:ext cx="8532440" cy="720080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реализации иного имущества, находящегося в собственности городского округа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0" y="3501008"/>
            <a:ext cx="8572501" cy="504056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Плата за негативное воздействие на окружающую среду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0" y="5373216"/>
            <a:ext cx="8501063" cy="432048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Штрафы в соответствии с законодательством Российской Федерации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0" y="6093296"/>
            <a:ext cx="8604448" cy="764704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Иные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неналоговые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в соответствии с законодательством Российской Федерации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0" y="4437112"/>
            <a:ext cx="8604448" cy="648072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оказания платных услуг муниципальными казенными учреждениями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0" y="2636912"/>
            <a:ext cx="8604448" cy="504056"/>
          </a:xfrm>
          <a:prstGeom prst="homePlate">
            <a:avLst/>
          </a:prstGeom>
          <a:solidFill>
            <a:srgbClr val="FFCC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Доходы от сдачи в аренду имущества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ДОХОДЫ БЮДЖЕТА </a:t>
            </a:r>
          </a:p>
          <a:p>
            <a:r>
              <a:rPr lang="ru-RU" sz="2400" b="1" dirty="0">
                <a:cs typeface="Times New Roman" pitchFamily="18" charset="0"/>
              </a:rPr>
              <a:t>ГОРОДА КОВРОВА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2017-2021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sp>
        <p:nvSpPr>
          <p:cNvPr id="41988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1214420"/>
          <a:ext cx="9144001" cy="5643579"/>
        </p:xfrm>
        <a:graphic>
          <a:graphicData uri="http://schemas.openxmlformats.org/drawingml/2006/table">
            <a:tbl>
              <a:tblPr firstRow="1" lastRow="1" bandRow="1">
                <a:tableStyleId>{21E4AEA4-8DFA-4A89-87EB-49C32662AFE0}</a:tableStyleId>
              </a:tblPr>
              <a:tblGrid>
                <a:gridCol w="2643174"/>
                <a:gridCol w="1214446"/>
                <a:gridCol w="1214446"/>
                <a:gridCol w="1357322"/>
                <a:gridCol w="1285884"/>
                <a:gridCol w="1428729"/>
              </a:tblGrid>
              <a:tr h="653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2017 год, отчет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2018 год, оценка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53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69712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2 442 290,0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2 523 907,9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2 369 616,3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2 325 682,1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2 355 249,2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7137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1 107 401,0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065 896,0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1 087 954,0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1 134 632,0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1 180 532,0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69712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1 262 327,0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1 320 501,9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142 927,3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085 755,1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074 545,2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71373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562,0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137 510,0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138 735,0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105 295,0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100 172,0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71373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Темпы прироста доходов к предыдущему году,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- 6,1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69712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7137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69712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-13,4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- 5,0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71373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-24,1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3"/>
          <p:cNvSpPr>
            <a:spLocks noGrp="1"/>
          </p:cNvSpPr>
          <p:nvPr/>
        </p:nvSpPr>
        <p:spPr>
          <a:xfrm>
            <a:off x="0" y="142852"/>
            <a:ext cx="9144000" cy="164307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88" y="100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96336" y="126876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тыс. руб.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2860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ГОРОДА КОВРОВА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2018-2021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ГОДЫ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857356" y="1772816"/>
            <a:ext cx="1285884" cy="15121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286380" y="1772816"/>
            <a:ext cx="1285884" cy="11561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1187624" y="2996952"/>
            <a:ext cx="1026922" cy="717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1214414" y="4941168"/>
            <a:ext cx="1053330" cy="6309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3000364" y="4725144"/>
            <a:ext cx="928694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3000364" y="3861048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3000364" y="2996952"/>
            <a:ext cx="928694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"/>
          <p:cNvSpPr txBox="1"/>
          <p:nvPr/>
        </p:nvSpPr>
        <p:spPr>
          <a:xfrm>
            <a:off x="4643438" y="4725144"/>
            <a:ext cx="928694" cy="7755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4643438" y="3861048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1"/>
          <p:cNvSpPr txBox="1"/>
          <p:nvPr/>
        </p:nvSpPr>
        <p:spPr>
          <a:xfrm>
            <a:off x="4714876" y="3068960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1"/>
          <p:cNvSpPr txBox="1"/>
          <p:nvPr/>
        </p:nvSpPr>
        <p:spPr>
          <a:xfrm>
            <a:off x="1187624" y="5517232"/>
            <a:ext cx="1026922" cy="5549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2915816" y="5589240"/>
            <a:ext cx="10846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4714876" y="5445224"/>
            <a:ext cx="85725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3249" name="Диаграмма 16"/>
          <p:cNvGraphicFramePr>
            <a:graphicFrameLocks/>
          </p:cNvGraphicFramePr>
          <p:nvPr/>
        </p:nvGraphicFramePr>
        <p:xfrm>
          <a:off x="0" y="1627188"/>
          <a:ext cx="8918575" cy="5534025"/>
        </p:xfrm>
        <a:graphic>
          <a:graphicData uri="http://schemas.openxmlformats.org/presentationml/2006/ole">
            <p:oleObj spid="_x0000_s53249" name="Диаграмма" r:id="rId4" imgW="8943975" imgH="5543550" progId="Excel.Sheet.8">
              <p:embed/>
            </p:oleObj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1763688" y="2420888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2 369 616,3</a:t>
            </a:r>
            <a:endParaRPr lang="ru-RU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788024" y="2420888"/>
            <a:ext cx="1656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2 355 249,2</a:t>
            </a:r>
            <a:endParaRPr lang="ru-RU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259632" y="6093296"/>
            <a:ext cx="864096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+1 225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187624" y="4581128"/>
            <a:ext cx="1080120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-177 574,6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187624" y="4077072"/>
            <a:ext cx="1008112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-17 572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1187624" y="2996952"/>
            <a:ext cx="1008112" cy="504056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+39 640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2843808" y="6093296"/>
            <a:ext cx="936104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-33 440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2843808" y="4797152"/>
            <a:ext cx="1080120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-57 172,2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2843808" y="4293096"/>
            <a:ext cx="936104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-69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2843808" y="3140968"/>
            <a:ext cx="936104" cy="360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+1 225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4499992" y="6093296"/>
            <a:ext cx="936104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-5 123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4427984" y="4869160"/>
            <a:ext cx="1008112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-11 209,9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>
            <a:off x="4499992" y="4437112"/>
            <a:ext cx="936104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-116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4499992" y="3861048"/>
            <a:ext cx="936104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+46 016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4482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52" name="TextBox 18"/>
          <p:cNvSpPr txBox="1">
            <a:spLocks noChangeArrowheads="1"/>
          </p:cNvSpPr>
          <p:nvPr/>
        </p:nvSpPr>
        <p:spPr bwMode="auto">
          <a:xfrm>
            <a:off x="0" y="18864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cs typeface="Times New Roman" pitchFamily="18" charset="0"/>
              </a:rPr>
              <a:t>ОБЪЕМ И СТРУКТУРА НАЛОГОВЫХ ДОХОДОВ </a:t>
            </a:r>
          </a:p>
          <a:p>
            <a:r>
              <a:rPr lang="ru-RU" sz="2800" b="1" dirty="0">
                <a:cs typeface="Times New Roman" pitchFamily="18" charset="0"/>
              </a:rPr>
              <a:t>НА </a:t>
            </a:r>
            <a:r>
              <a:rPr lang="ru-RU" sz="2800" b="1" dirty="0" smtClean="0">
                <a:cs typeface="Times New Roman" pitchFamily="18" charset="0"/>
              </a:rPr>
              <a:t>2018 – 2021 </a:t>
            </a:r>
            <a:r>
              <a:rPr lang="ru-RU" sz="28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2050" name="Диаграмма 7"/>
          <p:cNvGraphicFramePr>
            <a:graphicFrameLocks/>
          </p:cNvGraphicFramePr>
          <p:nvPr/>
        </p:nvGraphicFramePr>
        <p:xfrm>
          <a:off x="179388" y="1484313"/>
          <a:ext cx="8909050" cy="4533900"/>
        </p:xfrm>
        <a:graphic>
          <a:graphicData uri="http://schemas.openxmlformats.org/presentationml/2006/ole">
            <p:oleObj spid="_x0000_s2050" name="Worksheet" r:id="rId4" imgW="8753475" imgH="3962400" progId="Excel.Sheet.8">
              <p:embed/>
            </p:oleObj>
          </a:graphicData>
        </a:graphic>
      </p:graphicFrame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899592" y="1916832"/>
            <a:ext cx="158417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992 994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4932040" y="1844824"/>
            <a:ext cx="1800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1 060 710</a:t>
            </a:r>
          </a:p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3491880" y="1916832"/>
            <a:ext cx="1800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1 014 694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2267744" y="1916832"/>
            <a:ext cx="16561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967 947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7643813" y="100012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188913"/>
            <a:ext cx="5038799" cy="10795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</a:rPr>
              <a:t>Содержание: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700213"/>
            <a:ext cx="8208912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/>
              <a:t>Вводная часть …………………………………</a:t>
            </a:r>
          </a:p>
          <a:p>
            <a:pPr eaLnBrk="1" hangingPunct="1"/>
            <a:r>
              <a:rPr lang="ru-RU" sz="2800" dirty="0" smtClean="0"/>
              <a:t>Основные  характеристики бюджета </a:t>
            </a:r>
            <a:r>
              <a:rPr lang="ru-RU" sz="2800" dirty="0" err="1" smtClean="0"/>
              <a:t>г.Коврова</a:t>
            </a:r>
            <a:r>
              <a:rPr lang="ru-RU" sz="2800" dirty="0" smtClean="0"/>
              <a:t> на 2019 год и на плановый период 2020 и 2021 годов……………….......... </a:t>
            </a:r>
          </a:p>
          <a:p>
            <a:pPr eaLnBrk="1" hangingPunct="1"/>
            <a:r>
              <a:rPr lang="ru-RU" sz="2800" dirty="0" smtClean="0"/>
              <a:t>Доходы городского бюджета на 2019 год и на плановый период 2020 и 2021 годов ..…………</a:t>
            </a:r>
          </a:p>
          <a:p>
            <a:pPr eaLnBrk="1" hangingPunct="1"/>
            <a:r>
              <a:rPr lang="ru-RU" sz="2800" dirty="0" smtClean="0"/>
              <a:t>Расходы городского бюджета на 2019 год и на плановый период 2020 и 2021 годов …………..</a:t>
            </a:r>
          </a:p>
          <a:p>
            <a:pPr eaLnBrk="1" hangingPunct="1"/>
            <a:r>
              <a:rPr lang="ru-RU" sz="2800" dirty="0" smtClean="0"/>
              <a:t>Межбюджетные отношения ..…………….…….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3011" name="TextBox 7"/>
          <p:cNvSpPr txBox="1">
            <a:spLocks noChangeArrowheads="1"/>
          </p:cNvSpPr>
          <p:nvPr/>
        </p:nvSpPr>
        <p:spPr bwMode="auto">
          <a:xfrm>
            <a:off x="1285875" y="500063"/>
            <a:ext cx="6215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cs typeface="Times New Roman" pitchFamily="18" charset="0"/>
              </a:rPr>
              <a:t>ДОРОЖНЫЙ ФОНД 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4313" y="2000250"/>
            <a:ext cx="8572500" cy="2071688"/>
          </a:xfrm>
          <a:prstGeom prst="flowChartAlternate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cs typeface="Times New Roman" pitchFamily="18" charset="0"/>
              </a:rPr>
              <a:t>С 1 января 2014 года в бюджет города </a:t>
            </a:r>
            <a:r>
              <a:rPr lang="ru-RU" sz="2800" dirty="0" err="1">
                <a:cs typeface="Times New Roman" pitchFamily="18" charset="0"/>
              </a:rPr>
              <a:t>Коврова</a:t>
            </a:r>
            <a:r>
              <a:rPr lang="ru-RU" sz="2800" dirty="0">
                <a:cs typeface="Times New Roman" pitchFamily="18" charset="0"/>
              </a:rPr>
              <a:t> зачисляются </a:t>
            </a:r>
            <a:r>
              <a:rPr lang="ru-RU" sz="2800" b="1" u="sng" dirty="0">
                <a:cs typeface="Times New Roman" pitchFamily="18" charset="0"/>
              </a:rPr>
              <a:t>акцизы на нефтепродукты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по дифференцированному нормативу, рассчитанному из протяженности автомобильных дорог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3000375" y="4214813"/>
            <a:ext cx="3071813" cy="10001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14612" y="5429264"/>
            <a:ext cx="3714776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cs typeface="Times New Roman" pitchFamily="18" charset="0"/>
              </a:rPr>
              <a:t>ДОРОЖНЫЙ ФОНД ГОРОДА КОВРОВА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4035" name="TextBox 7"/>
          <p:cNvSpPr txBox="1">
            <a:spLocks noChangeArrowheads="1"/>
          </p:cNvSpPr>
          <p:nvPr/>
        </p:nvSpPr>
        <p:spPr bwMode="auto">
          <a:xfrm>
            <a:off x="1428750" y="764704"/>
            <a:ext cx="62150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cs typeface="Times New Roman" pitchFamily="18" charset="0"/>
              </a:rPr>
              <a:t>Норматив отчислений в бюджет от акцизов на нефтепродукты </a:t>
            </a: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142844" y="2285992"/>
            <a:ext cx="3643338" cy="4143404"/>
          </a:xfrm>
          <a:prstGeom prst="verticalScroll">
            <a:avLst/>
          </a:prstGeom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01.01.2018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норматив отчислений в бюджет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0,2779%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643306" y="3500438"/>
            <a:ext cx="2071702" cy="135732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Вертикальный свиток 21"/>
          <p:cNvSpPr/>
          <p:nvPr/>
        </p:nvSpPr>
        <p:spPr>
          <a:xfrm>
            <a:off x="5500662" y="2285992"/>
            <a:ext cx="3643338" cy="4143404"/>
          </a:xfrm>
          <a:prstGeom prst="verticalScroll">
            <a:avLst/>
          </a:prstGeom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01.01.2019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норматив отчислений в бюджет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0,2682%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643063" y="357188"/>
            <a:ext cx="5929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cs typeface="Times New Roman" pitchFamily="18" charset="0"/>
              </a:rPr>
              <a:t>НАЛОГИ НА ИМУЩЕСТВО</a:t>
            </a:r>
          </a:p>
        </p:txBody>
      </p:sp>
      <p:graphicFrame>
        <p:nvGraphicFramePr>
          <p:cNvPr id="3074" name="Диаграмма 14"/>
          <p:cNvGraphicFramePr>
            <a:graphicFrameLocks/>
          </p:cNvGraphicFramePr>
          <p:nvPr/>
        </p:nvGraphicFramePr>
        <p:xfrm>
          <a:off x="142875" y="1428750"/>
          <a:ext cx="8821613" cy="4675188"/>
        </p:xfrm>
        <a:graphic>
          <a:graphicData uri="http://schemas.openxmlformats.org/presentationml/2006/ole">
            <p:oleObj spid="_x0000_s3074" name="Worksheet" r:id="rId4" imgW="8763000" imgH="4162425" progId="Excel.Sheet.8">
              <p:embed/>
            </p:oleObj>
          </a:graphicData>
        </a:graphic>
      </p:graphicFrame>
      <p:sp>
        <p:nvSpPr>
          <p:cNvPr id="3077" name="TextBox 15"/>
          <p:cNvSpPr txBox="1">
            <a:spLocks noChangeArrowheads="1"/>
          </p:cNvSpPr>
          <p:nvPr/>
        </p:nvSpPr>
        <p:spPr bwMode="auto">
          <a:xfrm>
            <a:off x="7215188" y="1928813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Times New Roman" pitchFamily="18" charset="0"/>
              </a:rPr>
              <a:t>тыс. руб.</a:t>
            </a:r>
          </a:p>
        </p:txBody>
      </p:sp>
      <p:sp>
        <p:nvSpPr>
          <p:cNvPr id="10" name=" 3"/>
          <p:cNvSpPr/>
          <p:nvPr/>
        </p:nvSpPr>
        <p:spPr>
          <a:xfrm rot="3101440">
            <a:off x="2006476" y="4516598"/>
            <a:ext cx="538480" cy="696124"/>
          </a:xfrm>
          <a:prstGeom prst="swooshArrow">
            <a:avLst>
              <a:gd name="adj1" fmla="val 16310"/>
              <a:gd name="adj2" fmla="val 31370"/>
            </a:avLst>
          </a:prstGeom>
          <a:gradFill rotWithShape="1">
            <a:gsLst>
              <a:gs pos="0">
                <a:srgbClr val="C0504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 3"/>
          <p:cNvSpPr/>
          <p:nvPr/>
        </p:nvSpPr>
        <p:spPr>
          <a:xfrm rot="3101440">
            <a:off x="3509381" y="3162929"/>
            <a:ext cx="613070" cy="892182"/>
          </a:xfrm>
          <a:prstGeom prst="swooshArrow">
            <a:avLst>
              <a:gd name="adj1" fmla="val 16310"/>
              <a:gd name="adj2" fmla="val 31370"/>
            </a:avLst>
          </a:prstGeom>
          <a:gradFill rotWithShape="1">
            <a:gsLst>
              <a:gs pos="0">
                <a:srgbClr val="C0504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 3"/>
          <p:cNvSpPr/>
          <p:nvPr/>
        </p:nvSpPr>
        <p:spPr>
          <a:xfrm rot="3101440">
            <a:off x="3557540" y="4400813"/>
            <a:ext cx="588759" cy="648664"/>
          </a:xfrm>
          <a:prstGeom prst="swooshArrow">
            <a:avLst>
              <a:gd name="adj1" fmla="val 16310"/>
              <a:gd name="adj2" fmla="val 31370"/>
            </a:avLst>
          </a:prstGeom>
          <a:gradFill rotWithShape="1">
            <a:gsLst>
              <a:gs pos="0">
                <a:srgbClr val="C0504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 3"/>
          <p:cNvSpPr/>
          <p:nvPr/>
        </p:nvSpPr>
        <p:spPr>
          <a:xfrm rot="3101440">
            <a:off x="5031711" y="4447301"/>
            <a:ext cx="574073" cy="752627"/>
          </a:xfrm>
          <a:prstGeom prst="swooshArrow">
            <a:avLst>
              <a:gd name="adj1" fmla="val 16310"/>
              <a:gd name="adj2" fmla="val 31370"/>
            </a:avLst>
          </a:prstGeom>
          <a:gradFill rotWithShape="1">
            <a:gsLst>
              <a:gs pos="0">
                <a:srgbClr val="C0504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 3"/>
          <p:cNvSpPr/>
          <p:nvPr/>
        </p:nvSpPr>
        <p:spPr>
          <a:xfrm rot="3101440">
            <a:off x="4927536" y="3162854"/>
            <a:ext cx="646250" cy="855074"/>
          </a:xfrm>
          <a:prstGeom prst="swooshArrow">
            <a:avLst>
              <a:gd name="adj1" fmla="val 16310"/>
              <a:gd name="adj2" fmla="val 31370"/>
            </a:avLst>
          </a:prstGeom>
          <a:gradFill rotWithShape="1">
            <a:gsLst>
              <a:gs pos="0">
                <a:srgbClr val="C0504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93" name="TextBox 1"/>
          <p:cNvSpPr txBox="1">
            <a:spLocks noChangeArrowheads="1"/>
          </p:cNvSpPr>
          <p:nvPr/>
        </p:nvSpPr>
        <p:spPr bwMode="auto">
          <a:xfrm>
            <a:off x="3143250" y="3571875"/>
            <a:ext cx="1000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4" name="TextBox 1"/>
          <p:cNvSpPr txBox="1">
            <a:spLocks noChangeArrowheads="1"/>
          </p:cNvSpPr>
          <p:nvPr/>
        </p:nvSpPr>
        <p:spPr bwMode="auto">
          <a:xfrm>
            <a:off x="4714875" y="3571875"/>
            <a:ext cx="1000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5" name="TextBox 1"/>
          <p:cNvSpPr txBox="1">
            <a:spLocks noChangeArrowheads="1"/>
          </p:cNvSpPr>
          <p:nvPr/>
        </p:nvSpPr>
        <p:spPr bwMode="auto">
          <a:xfrm>
            <a:off x="4788024" y="4941168"/>
            <a:ext cx="85610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>+3 170</a:t>
            </a:r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6" name="TextBox 1"/>
          <p:cNvSpPr txBox="1">
            <a:spLocks noChangeArrowheads="1"/>
          </p:cNvSpPr>
          <p:nvPr/>
        </p:nvSpPr>
        <p:spPr bwMode="auto">
          <a:xfrm>
            <a:off x="3275856" y="4869160"/>
            <a:ext cx="10081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cs typeface="Times New Roman" pitchFamily="18" charset="0"/>
              </a:rPr>
              <a:t>+ </a:t>
            </a:r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>2 800</a:t>
            </a:r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5076056" y="4000504"/>
            <a:ext cx="496075" cy="868656"/>
          </a:xfrm>
          <a:prstGeom prst="rect">
            <a:avLst/>
          </a:prstGeom>
        </p:spPr>
        <p:txBody>
          <a:bodyPr vert="vert27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563888" y="3717032"/>
            <a:ext cx="436607" cy="1426457"/>
          </a:xfrm>
          <a:prstGeom prst="rect">
            <a:avLst/>
          </a:prstGeom>
        </p:spPr>
        <p:txBody>
          <a:bodyPr vert="vert27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928813" y="214313"/>
            <a:ext cx="50403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Анализ поступления неналоговых доходов</a:t>
            </a:r>
          </a:p>
        </p:txBody>
      </p:sp>
      <p:graphicFrame>
        <p:nvGraphicFramePr>
          <p:cNvPr id="4098" name="Диаграмма 12"/>
          <p:cNvGraphicFramePr>
            <a:graphicFrameLocks/>
          </p:cNvGraphicFramePr>
          <p:nvPr/>
        </p:nvGraphicFramePr>
        <p:xfrm>
          <a:off x="158750" y="1916113"/>
          <a:ext cx="8974138" cy="4179887"/>
        </p:xfrm>
        <a:graphic>
          <a:graphicData uri="http://schemas.openxmlformats.org/presentationml/2006/ole">
            <p:oleObj spid="_x0000_s4098" name="Worksheet" r:id="rId4" imgW="8696325" imgH="3438525" progId="Excel.Sheet.8">
              <p:embed/>
            </p:oleObj>
          </a:graphicData>
        </a:graphic>
      </p:graphicFrame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214313" y="1268761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139 384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115616" y="5157192"/>
            <a:ext cx="1008112" cy="720079"/>
          </a:xfrm>
          <a:prstGeom prst="rightArrow">
            <a:avLst>
              <a:gd name="adj1" fmla="val 50000"/>
              <a:gd name="adj2" fmla="val 47823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-19 377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TextBox 11"/>
          <p:cNvSpPr txBox="1">
            <a:spLocks noChangeArrowheads="1"/>
          </p:cNvSpPr>
          <p:nvPr/>
        </p:nvSpPr>
        <p:spPr bwMode="auto">
          <a:xfrm>
            <a:off x="7143750" y="1484784"/>
            <a:ext cx="13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4104" name="TextBox 13"/>
          <p:cNvSpPr txBox="1">
            <a:spLocks noChangeArrowheads="1"/>
          </p:cNvSpPr>
          <p:nvPr/>
        </p:nvSpPr>
        <p:spPr bwMode="auto">
          <a:xfrm>
            <a:off x="1785938" y="1268760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120 007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4105" name="TextBox 14"/>
          <p:cNvSpPr txBox="1">
            <a:spLocks noChangeArrowheads="1"/>
          </p:cNvSpPr>
          <p:nvPr/>
        </p:nvSpPr>
        <p:spPr bwMode="auto">
          <a:xfrm>
            <a:off x="3286125" y="1268761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119 938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4857750" y="1268760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119 822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627784" y="5157192"/>
            <a:ext cx="1008112" cy="720080"/>
          </a:xfrm>
          <a:prstGeom prst="rightArrow">
            <a:avLst>
              <a:gd name="adj1" fmla="val 50000"/>
              <a:gd name="adj2" fmla="val 48912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139952" y="5085184"/>
            <a:ext cx="1008112" cy="792088"/>
          </a:xfrm>
          <a:prstGeom prst="rightArrow">
            <a:avLst>
              <a:gd name="adj1" fmla="val 50000"/>
              <a:gd name="adj2" fmla="val 49946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-116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2071688" y="214313"/>
            <a:ext cx="52149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БЕЗВОЗМЕЗДНЫЕ ПОСТУПЛЕНИЯ </a:t>
            </a:r>
          </a:p>
          <a:p>
            <a:r>
              <a:rPr lang="ru-RU" sz="2400" b="1" dirty="0">
                <a:cs typeface="Times New Roman" pitchFamily="18" charset="0"/>
              </a:rPr>
              <a:t>В   </a:t>
            </a:r>
            <a:r>
              <a:rPr lang="ru-RU" sz="2400" b="1" dirty="0" smtClean="0">
                <a:cs typeface="Times New Roman" pitchFamily="18" charset="0"/>
              </a:rPr>
              <a:t>2018-2021   </a:t>
            </a:r>
            <a:r>
              <a:rPr lang="ru-RU" sz="2400" b="1" dirty="0">
                <a:cs typeface="Times New Roman" pitchFamily="18" charset="0"/>
              </a:rPr>
              <a:t>ГОДАХ</a:t>
            </a:r>
          </a:p>
          <a:p>
            <a:endParaRPr lang="ru-RU" sz="2400" b="1" dirty="0">
              <a:cs typeface="Times New Roman" pitchFamily="18" charset="0"/>
            </a:endParaRPr>
          </a:p>
        </p:txBody>
      </p:sp>
      <p:graphicFrame>
        <p:nvGraphicFramePr>
          <p:cNvPr id="5122" name="Диаграмма 12"/>
          <p:cNvGraphicFramePr>
            <a:graphicFrameLocks/>
          </p:cNvGraphicFramePr>
          <p:nvPr/>
        </p:nvGraphicFramePr>
        <p:xfrm>
          <a:off x="179388" y="1700808"/>
          <a:ext cx="8797925" cy="4641255"/>
        </p:xfrm>
        <a:graphic>
          <a:graphicData uri="http://schemas.openxmlformats.org/presentationml/2006/ole">
            <p:oleObj spid="_x0000_s5122" name="Worksheet" r:id="rId4" imgW="8801100" imgH="3819525" progId="Excel.Sheet.8">
              <p:embed/>
            </p:oleObj>
          </a:graphicData>
        </a:graphic>
      </p:graphicFrame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1115616" y="1844824"/>
            <a:ext cx="2016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1 436 794</a:t>
            </a:r>
            <a:endParaRPr lang="ru-RU" sz="20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126" name="TextBox 14"/>
          <p:cNvSpPr txBox="1">
            <a:spLocks noChangeArrowheads="1"/>
          </p:cNvSpPr>
          <p:nvPr/>
        </p:nvSpPr>
        <p:spPr bwMode="auto">
          <a:xfrm>
            <a:off x="7143750" y="1412776"/>
            <a:ext cx="13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5127" name="TextBox 15"/>
          <p:cNvSpPr txBox="1">
            <a:spLocks noChangeArrowheads="1"/>
          </p:cNvSpPr>
          <p:nvPr/>
        </p:nvSpPr>
        <p:spPr bwMode="auto">
          <a:xfrm>
            <a:off x="3779912" y="2204864"/>
            <a:ext cx="1584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1 191 050,1</a:t>
            </a:r>
            <a:endParaRPr lang="ru-RU" sz="20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128" name="TextBox 16"/>
          <p:cNvSpPr txBox="1">
            <a:spLocks noChangeArrowheads="1"/>
          </p:cNvSpPr>
          <p:nvPr/>
        </p:nvSpPr>
        <p:spPr bwMode="auto">
          <a:xfrm>
            <a:off x="2627784" y="1988840"/>
            <a:ext cx="1440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1 281 662,3</a:t>
            </a:r>
            <a:endParaRPr lang="ru-RU" sz="20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5022" y="2492896"/>
            <a:ext cx="14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1 174 717,2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БЕЗВОЗМЕЗДНЫЕ ПОСТУПЛЕНИЯ </a:t>
            </a:r>
            <a:r>
              <a:rPr lang="ru-RU" sz="2400" b="1" dirty="0" smtClean="0">
                <a:cs typeface="Times New Roman" pitchFamily="18" charset="0"/>
              </a:rPr>
              <a:t/>
            </a:r>
            <a:br>
              <a:rPr lang="ru-RU" sz="2400" b="1" dirty="0" smtClean="0"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В   2018-2021   ГОДАХ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268760"/>
          <a:ext cx="9144000" cy="536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33955" y="1196752"/>
            <a:ext cx="10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тыс.руб.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980728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r>
              <a:rPr lang="ru-RU" sz="4400" b="1" dirty="0" smtClean="0"/>
              <a:t>Расходы городского бюджета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3284985"/>
            <a:ext cx="633670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2143125" y="285750"/>
            <a:ext cx="5214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СТРУКТУРА РАСХОДОВ ГОРОДСКОГО БЮДЖЕТА </a:t>
            </a:r>
          </a:p>
          <a:p>
            <a:r>
              <a:rPr lang="ru-RU" sz="2400" b="1" dirty="0">
                <a:cs typeface="Times New Roman" pitchFamily="18" charset="0"/>
              </a:rPr>
              <a:t>В </a:t>
            </a:r>
            <a:r>
              <a:rPr lang="ru-RU" sz="2400" b="1" dirty="0" smtClean="0">
                <a:cs typeface="Times New Roman" pitchFamily="18" charset="0"/>
              </a:rPr>
              <a:t>2017-2021 </a:t>
            </a:r>
            <a:r>
              <a:rPr lang="ru-RU" sz="2400" b="1" dirty="0">
                <a:cs typeface="Times New Roman" pitchFamily="18" charset="0"/>
              </a:rPr>
              <a:t>ГОДАХ</a:t>
            </a:r>
          </a:p>
        </p:txBody>
      </p:sp>
      <p:graphicFrame>
        <p:nvGraphicFramePr>
          <p:cNvPr id="7170" name="Диаграмма 7"/>
          <p:cNvGraphicFramePr>
            <a:graphicFrameLocks/>
          </p:cNvGraphicFramePr>
          <p:nvPr/>
        </p:nvGraphicFramePr>
        <p:xfrm>
          <a:off x="0" y="1628775"/>
          <a:ext cx="9107488" cy="4365625"/>
        </p:xfrm>
        <a:graphic>
          <a:graphicData uri="http://schemas.openxmlformats.org/presentationml/2006/ole">
            <p:oleObj spid="_x0000_s7170" name="Worksheet" r:id="rId4" imgW="9477375" imgH="4486275" progId="Excel.Sheet.8">
              <p:embed/>
            </p:oleObj>
          </a:graphicData>
        </a:graphic>
      </p:graphicFrame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4714875" y="5805264"/>
            <a:ext cx="914400" cy="122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2021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3643313" y="5805264"/>
            <a:ext cx="914400" cy="122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2020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2500313" y="5805264"/>
            <a:ext cx="914400" cy="122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2019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1428750" y="5805264"/>
            <a:ext cx="914400" cy="122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2018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 rot="-5400000">
            <a:off x="4067945" y="3501007"/>
            <a:ext cx="2376264" cy="64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2 413 618,2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7178" name="TextBox 1"/>
          <p:cNvSpPr txBox="1">
            <a:spLocks noChangeArrowheads="1"/>
          </p:cNvSpPr>
          <p:nvPr/>
        </p:nvSpPr>
        <p:spPr bwMode="auto">
          <a:xfrm rot="-5400000">
            <a:off x="2920095" y="3575013"/>
            <a:ext cx="22322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2 382 233,1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7179" name="TextBox 1"/>
          <p:cNvSpPr txBox="1">
            <a:spLocks noChangeArrowheads="1"/>
          </p:cNvSpPr>
          <p:nvPr/>
        </p:nvSpPr>
        <p:spPr bwMode="auto">
          <a:xfrm rot="-5400000">
            <a:off x="1943708" y="3537012"/>
            <a:ext cx="22322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2 423 556,3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7180" name="TextBox 1"/>
          <p:cNvSpPr txBox="1">
            <a:spLocks noChangeArrowheads="1"/>
          </p:cNvSpPr>
          <p:nvPr/>
        </p:nvSpPr>
        <p:spPr bwMode="auto">
          <a:xfrm rot="-5400000">
            <a:off x="741543" y="3322984"/>
            <a:ext cx="216024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2 703 708,6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7181" name="TextBox 17"/>
          <p:cNvSpPr txBox="1">
            <a:spLocks noChangeArrowheads="1"/>
          </p:cNvSpPr>
          <p:nvPr/>
        </p:nvSpPr>
        <p:spPr bwMode="auto">
          <a:xfrm>
            <a:off x="7786688" y="119675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5805264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2017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2000250" y="214313"/>
            <a:ext cx="5214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УДЕЛЬНЫЙ ВЕС РАСХОДОВ ГОРОДСКОГО БЮДЖЕТА </a:t>
            </a:r>
          </a:p>
          <a:p>
            <a:r>
              <a:rPr lang="ru-RU" sz="2400" b="1" dirty="0">
                <a:cs typeface="Times New Roman" pitchFamily="18" charset="0"/>
              </a:rPr>
              <a:t>НА </a:t>
            </a:r>
            <a:r>
              <a:rPr lang="ru-RU" sz="2400" b="1" dirty="0" smtClean="0">
                <a:cs typeface="Times New Roman" pitchFamily="18" charset="0"/>
              </a:rPr>
              <a:t>2019-2021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8194" name="Диаграмма 14"/>
          <p:cNvGraphicFramePr>
            <a:graphicFrameLocks/>
          </p:cNvGraphicFramePr>
          <p:nvPr/>
        </p:nvGraphicFramePr>
        <p:xfrm>
          <a:off x="-541338" y="836613"/>
          <a:ext cx="4608513" cy="3248025"/>
        </p:xfrm>
        <a:graphic>
          <a:graphicData uri="http://schemas.openxmlformats.org/presentationml/2006/ole">
            <p:oleObj spid="_x0000_s8194" name="Worksheet" r:id="rId4" imgW="4610100" imgH="3248025" progId="Excel.Sheet.8">
              <p:embed/>
            </p:oleObj>
          </a:graphicData>
        </a:graphic>
      </p:graphicFrame>
      <p:graphicFrame>
        <p:nvGraphicFramePr>
          <p:cNvPr id="8195" name="Диаграмма 15"/>
          <p:cNvGraphicFramePr>
            <a:graphicFrameLocks/>
          </p:cNvGraphicFramePr>
          <p:nvPr/>
        </p:nvGraphicFramePr>
        <p:xfrm>
          <a:off x="3143250" y="1357313"/>
          <a:ext cx="5830888" cy="3511848"/>
        </p:xfrm>
        <a:graphic>
          <a:graphicData uri="http://schemas.openxmlformats.org/presentationml/2006/ole">
            <p:oleObj spid="_x0000_s8195" name="Worksheet" r:id="rId5" imgW="5829300" imgH="3819525" progId="Excel.Sheet.8">
              <p:embed/>
            </p:oleObj>
          </a:graphicData>
        </a:graphic>
      </p:graphicFrame>
      <p:graphicFrame>
        <p:nvGraphicFramePr>
          <p:cNvPr id="8196" name="Диаграмма 16"/>
          <p:cNvGraphicFramePr>
            <a:graphicFrameLocks/>
          </p:cNvGraphicFramePr>
          <p:nvPr/>
        </p:nvGraphicFramePr>
        <p:xfrm>
          <a:off x="1000125" y="3571875"/>
          <a:ext cx="4608513" cy="3627438"/>
        </p:xfrm>
        <a:graphic>
          <a:graphicData uri="http://schemas.openxmlformats.org/presentationml/2006/ole">
            <p:oleObj spid="_x0000_s8196" name="Worksheet" r:id="rId6" imgW="4610100" imgH="3629025" progId="Excel.Sheet.8">
              <p:embed/>
            </p:oleObj>
          </a:graphicData>
        </a:graphic>
      </p:graphicFrame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5" y="4941168"/>
            <a:ext cx="3384376" cy="175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0899" name="TextBox 6"/>
          <p:cNvSpPr txBox="1">
            <a:spLocks noChangeArrowheads="1"/>
          </p:cNvSpPr>
          <p:nvPr/>
        </p:nvSpPr>
        <p:spPr bwMode="auto">
          <a:xfrm>
            <a:off x="1714500" y="0"/>
            <a:ext cx="6072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УДЕЛЬНЫЙ ВЕС РАСХОДОВ ГОРОДСКОГО БЮДЖЕТА НА СОЦИАЛЬНУЮ СФЕРУ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2019-2021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9218" name="Диаграмма 9"/>
          <p:cNvGraphicFramePr>
            <a:graphicFrameLocks/>
          </p:cNvGraphicFramePr>
          <p:nvPr/>
        </p:nvGraphicFramePr>
        <p:xfrm>
          <a:off x="-214313" y="1643063"/>
          <a:ext cx="8877301" cy="4011612"/>
        </p:xfrm>
        <a:graphic>
          <a:graphicData uri="http://schemas.openxmlformats.org/presentationml/2006/ole">
            <p:oleObj spid="_x0000_s9218" name="Worksheet" r:id="rId4" imgW="8877300" imgH="4010025" progId="Excel.Sheet.8">
              <p:embed/>
            </p:oleObj>
          </a:graphicData>
        </a:graphic>
      </p:graphicFrame>
      <p:graphicFrame>
        <p:nvGraphicFramePr>
          <p:cNvPr id="9219" name="Диаграмма 7"/>
          <p:cNvGraphicFramePr>
            <a:graphicFrameLocks/>
          </p:cNvGraphicFramePr>
          <p:nvPr/>
        </p:nvGraphicFramePr>
        <p:xfrm>
          <a:off x="1907704" y="3717032"/>
          <a:ext cx="8848725" cy="4491038"/>
        </p:xfrm>
        <a:graphic>
          <a:graphicData uri="http://schemas.openxmlformats.org/presentationml/2006/ole">
            <p:oleObj spid="_x0000_s9219" name="Worksheet" r:id="rId5" imgW="8848725" imgH="4495800" progId="Excel.Sheet.8">
              <p:embed/>
            </p:oleObj>
          </a:graphicData>
        </a:graphic>
      </p:graphicFrame>
      <p:graphicFrame>
        <p:nvGraphicFramePr>
          <p:cNvPr id="9220" name="Диаграмма 10"/>
          <p:cNvGraphicFramePr>
            <a:graphicFrameLocks/>
          </p:cNvGraphicFramePr>
          <p:nvPr/>
        </p:nvGraphicFramePr>
        <p:xfrm>
          <a:off x="2843213" y="1341438"/>
          <a:ext cx="8797925" cy="4248150"/>
        </p:xfrm>
        <a:graphic>
          <a:graphicData uri="http://schemas.openxmlformats.org/presentationml/2006/ole">
            <p:oleObj spid="_x0000_s9220" name="Worksheet" r:id="rId6" imgW="8801100" imgH="4248150" progId="Excel.Sheet.8">
              <p:embed/>
            </p:oleObj>
          </a:graphicData>
        </a:graphic>
      </p:graphicFrame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2071585" y="1857375"/>
            <a:ext cx="12162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2019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1500085" y="6286500"/>
            <a:ext cx="12162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2021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4932041" y="1857375"/>
            <a:ext cx="13681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2020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6228184" y="3573016"/>
            <a:ext cx="291581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общегосударственные вопросы,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национальная безопасность,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национальная экономика,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ЖКХ, охрана окружающей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среды, обслуживание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государственного и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муниципального долга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1813"/>
            <a:ext cx="9144000" cy="201612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ВВОДНАЯ ЧАСТЬ</a:t>
            </a:r>
          </a:p>
        </p:txBody>
      </p:sp>
      <p:pic>
        <p:nvPicPr>
          <p:cNvPr id="31747" name="Picture 5" descr="307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212407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ristorozhdestvenskiy-sobor-Kovr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7200"/>
            <a:ext cx="21240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190-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2997200"/>
            <a:ext cx="24844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8" descr="394613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"/>
            <a:ext cx="2304256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 descr="images (13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"/>
            <a:ext cx="2339752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1"/>
            <a:ext cx="2304256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1" descr="9171_s_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981075"/>
            <a:ext cx="2141538" cy="115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2" descr="images (11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59" y="2276872"/>
            <a:ext cx="453650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3" descr="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4725145"/>
            <a:ext cx="23397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5" descr="a28a977f8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4075" y="5013325"/>
            <a:ext cx="24479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6" descr="images (31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9992" y="4725145"/>
            <a:ext cx="230425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" name="Picture 1" descr="F:\32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725144"/>
            <a:ext cx="2411760" cy="2132856"/>
          </a:xfrm>
          <a:prstGeom prst="rect">
            <a:avLst/>
          </a:prstGeom>
          <a:noFill/>
        </p:spPr>
      </p:pic>
      <p:pic>
        <p:nvPicPr>
          <p:cNvPr id="69634" name="Picture 2" descr="F:\molod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9752" y="4725144"/>
            <a:ext cx="2232248" cy="2132856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248" y="2276872"/>
            <a:ext cx="233975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" y="0"/>
            <a:ext cx="2411759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" y="2276872"/>
            <a:ext cx="24117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571625" y="214313"/>
            <a:ext cx="6072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</a:t>
            </a:r>
            <a:r>
              <a:rPr lang="ru-RU" sz="2400" b="1" dirty="0" smtClean="0">
                <a:cs typeface="Times New Roman" pitchFamily="18" charset="0"/>
              </a:rPr>
              <a:t> ГОРОДСКОГО </a:t>
            </a:r>
            <a:endParaRPr lang="ru-RU" sz="2400" b="1" dirty="0">
              <a:cs typeface="Times New Roman" pitchFamily="18" charset="0"/>
            </a:endParaRPr>
          </a:p>
          <a:p>
            <a:r>
              <a:rPr lang="ru-RU" sz="2400" b="1" dirty="0">
                <a:cs typeface="Times New Roman" pitchFamily="18" charset="0"/>
              </a:rPr>
              <a:t>БЮДЖЕТА НА ОБРАЗОВАНИЕ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2019-2021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0242" name="Диаграмма 15"/>
          <p:cNvGraphicFramePr>
            <a:graphicFrameLocks/>
          </p:cNvGraphicFramePr>
          <p:nvPr/>
        </p:nvGraphicFramePr>
        <p:xfrm>
          <a:off x="0" y="1628775"/>
          <a:ext cx="8934450" cy="4837113"/>
        </p:xfrm>
        <a:graphic>
          <a:graphicData uri="http://schemas.openxmlformats.org/presentationml/2006/ole">
            <p:oleObj spid="_x0000_s10242" name="Worksheet" r:id="rId4" imgW="8934450" imgH="4838700" progId="Excel.Sheet.8">
              <p:embed/>
            </p:oleObj>
          </a:graphicData>
        </a:graphic>
      </p:graphicFrame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4643438" y="1928813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2714625" y="1928813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47" name="TextBox 18"/>
          <p:cNvSpPr txBox="1">
            <a:spLocks noChangeArrowheads="1"/>
          </p:cNvSpPr>
          <p:nvPr/>
        </p:nvSpPr>
        <p:spPr bwMode="auto">
          <a:xfrm>
            <a:off x="7786688" y="1268760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755650" y="620688"/>
            <a:ext cx="698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КУЛЬТУРУ  И КИНЕМАТОГРАФИЮ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1266" name="Диаграмма 11"/>
          <p:cNvGraphicFramePr>
            <a:graphicFrameLocks/>
          </p:cNvGraphicFramePr>
          <p:nvPr/>
        </p:nvGraphicFramePr>
        <p:xfrm>
          <a:off x="0" y="2060575"/>
          <a:ext cx="8763000" cy="4151313"/>
        </p:xfrm>
        <a:graphic>
          <a:graphicData uri="http://schemas.openxmlformats.org/presentationml/2006/ole">
            <p:oleObj spid="_x0000_s11266" name="Worksheet" r:id="rId4" imgW="8763000" imgH="4152900" progId="Excel.Sheet.8">
              <p:embed/>
            </p:oleObj>
          </a:graphicData>
        </a:graphic>
      </p:graphicFrame>
      <p:sp>
        <p:nvSpPr>
          <p:cNvPr id="11269" name="TextBox 13"/>
          <p:cNvSpPr txBox="1">
            <a:spLocks noChangeArrowheads="1"/>
          </p:cNvSpPr>
          <p:nvPr/>
        </p:nvSpPr>
        <p:spPr bwMode="auto">
          <a:xfrm>
            <a:off x="7786688" y="155679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4786313" y="200025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2857500" y="257175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1258888" y="548680"/>
            <a:ext cx="6481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СОЦИАЛЬНУЮ  ПОЛИТИКУ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2290" name="Диаграмма 12"/>
          <p:cNvGraphicFramePr>
            <a:graphicFrameLocks/>
          </p:cNvGraphicFramePr>
          <p:nvPr/>
        </p:nvGraphicFramePr>
        <p:xfrm>
          <a:off x="107950" y="1887538"/>
          <a:ext cx="8918575" cy="4475162"/>
        </p:xfrm>
        <a:graphic>
          <a:graphicData uri="http://schemas.openxmlformats.org/presentationml/2006/ole">
            <p:oleObj spid="_x0000_s12290" name="Worksheet" r:id="rId4" imgW="8953500" imgH="4476750" progId="Excel.Sheet.8">
              <p:embed/>
            </p:oleObj>
          </a:graphicData>
        </a:graphic>
      </p:graphicFrame>
      <p:sp>
        <p:nvSpPr>
          <p:cNvPr id="12293" name="TextBox 13"/>
          <p:cNvSpPr txBox="1">
            <a:spLocks noChangeArrowheads="1"/>
          </p:cNvSpPr>
          <p:nvPr/>
        </p:nvSpPr>
        <p:spPr bwMode="auto">
          <a:xfrm>
            <a:off x="7786688" y="1340768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643188" y="22860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4572000" y="214312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258888" y="548680"/>
            <a:ext cx="6697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ФИЗИЧЕСКУЮ  КУЛЬТУРУ  И  СПОРТ 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3314" name="Диаграмма 12"/>
          <p:cNvGraphicFramePr>
            <a:graphicFrameLocks/>
          </p:cNvGraphicFramePr>
          <p:nvPr/>
        </p:nvGraphicFramePr>
        <p:xfrm>
          <a:off x="0" y="1700213"/>
          <a:ext cx="8696325" cy="4340225"/>
        </p:xfrm>
        <a:graphic>
          <a:graphicData uri="http://schemas.openxmlformats.org/presentationml/2006/ole">
            <p:oleObj spid="_x0000_s13314" name="Worksheet" r:id="rId4" imgW="8696325" imgH="4343400" progId="Excel.Sheet.8">
              <p:embed/>
            </p:oleObj>
          </a:graphicData>
        </a:graphic>
      </p:graphicFrame>
      <p:sp>
        <p:nvSpPr>
          <p:cNvPr id="13317" name="TextBox 13"/>
          <p:cNvSpPr txBox="1">
            <a:spLocks noChangeArrowheads="1"/>
          </p:cNvSpPr>
          <p:nvPr/>
        </p:nvSpPr>
        <p:spPr bwMode="auto">
          <a:xfrm>
            <a:off x="7786688" y="148478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933056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0" y="76470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ОБЩЕГОСУДАРСТВЕННЫЕ  ВОПРОСЫ 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4338" name="Диаграмма 12"/>
          <p:cNvGraphicFramePr>
            <a:graphicFrameLocks/>
          </p:cNvGraphicFramePr>
          <p:nvPr/>
        </p:nvGraphicFramePr>
        <p:xfrm>
          <a:off x="179388" y="2205038"/>
          <a:ext cx="8658225" cy="3424237"/>
        </p:xfrm>
        <a:graphic>
          <a:graphicData uri="http://schemas.openxmlformats.org/presentationml/2006/ole">
            <p:oleObj spid="_x0000_s14338" name="Worksheet" r:id="rId4" imgW="8658225" imgH="3038475" progId="Excel.Sheet.8">
              <p:embed/>
            </p:oleObj>
          </a:graphicData>
        </a:graphic>
      </p:graphicFrame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4005064"/>
            <a:ext cx="2736304" cy="268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79388" y="188640"/>
            <a:ext cx="8640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СРЕДСТВА  МАССОВОЙ  ИНФОРМАЦИИ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5362" name="Диаграмма 12"/>
          <p:cNvGraphicFramePr>
            <a:graphicFrameLocks/>
          </p:cNvGraphicFramePr>
          <p:nvPr/>
        </p:nvGraphicFramePr>
        <p:xfrm>
          <a:off x="250825" y="1897063"/>
          <a:ext cx="8734425" cy="4637087"/>
        </p:xfrm>
        <a:graphic>
          <a:graphicData uri="http://schemas.openxmlformats.org/presentationml/2006/ole">
            <p:oleObj spid="_x0000_s15362" name="Worksheet" r:id="rId4" imgW="8734425" imgH="4638675" progId="Excel.Sheet.8">
              <p:embed/>
            </p:oleObj>
          </a:graphicData>
        </a:graphic>
      </p:graphicFrame>
      <p:sp>
        <p:nvSpPr>
          <p:cNvPr id="15365" name="TextBox 13"/>
          <p:cNvSpPr txBox="1">
            <a:spLocks noChangeArrowheads="1"/>
          </p:cNvSpPr>
          <p:nvPr/>
        </p:nvSpPr>
        <p:spPr bwMode="auto">
          <a:xfrm>
            <a:off x="7786688" y="148478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843808" y="198884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4786313" y="17145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861048"/>
            <a:ext cx="25922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539750" y="0"/>
            <a:ext cx="77041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НАЦИОНАЛЬНУЮ  БЕЗОПАСНОСТЬ  И ПРАВООХРАНИТЕЛЬНУЮ  ДЕЯТЕЛЬНОСТЬ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6386" name="Диаграмма 12"/>
          <p:cNvGraphicFramePr>
            <a:graphicFrameLocks/>
          </p:cNvGraphicFramePr>
          <p:nvPr/>
        </p:nvGraphicFramePr>
        <p:xfrm>
          <a:off x="179388" y="1557338"/>
          <a:ext cx="8724900" cy="4402137"/>
        </p:xfrm>
        <a:graphic>
          <a:graphicData uri="http://schemas.openxmlformats.org/presentationml/2006/ole">
            <p:oleObj spid="_x0000_s16386" name="Worksheet" r:id="rId4" imgW="8724900" imgH="4581525" progId="Excel.Sheet.8">
              <p:embed/>
            </p:oleObj>
          </a:graphicData>
        </a:graphic>
      </p:graphicFrame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2857500" y="185737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4714875" y="185737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09120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1428750" y="260648"/>
            <a:ext cx="6429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НАЦИОНАЛЬНУЮ  ЭКОНОМИКУ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7410" name="Диаграмма 12"/>
          <p:cNvGraphicFramePr>
            <a:graphicFrameLocks/>
          </p:cNvGraphicFramePr>
          <p:nvPr/>
        </p:nvGraphicFramePr>
        <p:xfrm>
          <a:off x="323850" y="1700213"/>
          <a:ext cx="8734425" cy="4735512"/>
        </p:xfrm>
        <a:graphic>
          <a:graphicData uri="http://schemas.openxmlformats.org/presentationml/2006/ole">
            <p:oleObj spid="_x0000_s17410" name="Worksheet" r:id="rId4" imgW="8734425" imgH="4200525" progId="Excel.Sheet.8">
              <p:embed/>
            </p:oleObj>
          </a:graphicData>
        </a:graphic>
      </p:graphicFrame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771800" y="2060848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786313" y="34290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437112"/>
            <a:ext cx="25202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0" y="3326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ЖИЛИЩНО-КОММУНАЛЬНОЕ  ХОЗЯЙСТВО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8434" name="Диаграмма 12"/>
          <p:cNvGraphicFramePr>
            <a:graphicFrameLocks/>
          </p:cNvGraphicFramePr>
          <p:nvPr/>
        </p:nvGraphicFramePr>
        <p:xfrm>
          <a:off x="179388" y="1557338"/>
          <a:ext cx="8724900" cy="4178300"/>
        </p:xfrm>
        <a:graphic>
          <a:graphicData uri="http://schemas.openxmlformats.org/presentationml/2006/ole">
            <p:oleObj spid="_x0000_s18434" name="Worksheet" r:id="rId4" imgW="8724900" imgH="3438525" progId="Excel.Sheet.8">
              <p:embed/>
            </p:oleObj>
          </a:graphicData>
        </a:graphic>
      </p:graphicFrame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928938" y="1785938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4786313" y="1556792"/>
            <a:ext cx="914400" cy="65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126876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тыс. руб.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509120"/>
            <a:ext cx="25922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116013" y="0"/>
            <a:ext cx="6769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ОХРАНУ ОКРУЖАЮЩЕЙ  СРЕДЫ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2019-2021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9458" name="Диаграмма 12"/>
          <p:cNvGraphicFramePr>
            <a:graphicFrameLocks/>
          </p:cNvGraphicFramePr>
          <p:nvPr/>
        </p:nvGraphicFramePr>
        <p:xfrm>
          <a:off x="0" y="1412875"/>
          <a:ext cx="8696325" cy="4897438"/>
        </p:xfrm>
        <a:graphic>
          <a:graphicData uri="http://schemas.openxmlformats.org/presentationml/2006/ole">
            <p:oleObj spid="_x0000_s19458" name="Worksheet" r:id="rId4" imgW="8696325" imgH="4867275" progId="Excel.Sheet.8">
              <p:embed/>
            </p:oleObj>
          </a:graphicData>
        </a:graphic>
      </p:graphicFrame>
      <p:sp>
        <p:nvSpPr>
          <p:cNvPr id="19461" name="TextBox 13"/>
          <p:cNvSpPr txBox="1">
            <a:spLocks noChangeArrowheads="1"/>
          </p:cNvSpPr>
          <p:nvPr/>
        </p:nvSpPr>
        <p:spPr bwMode="auto">
          <a:xfrm>
            <a:off x="7786688" y="119675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861048"/>
            <a:ext cx="2808312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293096"/>
            <a:ext cx="748883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404665"/>
            <a:ext cx="74888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b="1" dirty="0" smtClean="0"/>
              <a:t>Что такое «Бюджет для граждан»?</a:t>
            </a:r>
          </a:p>
          <a:p>
            <a:endParaRPr lang="ru-RU" b="1" dirty="0" smtClean="0"/>
          </a:p>
          <a:p>
            <a:pPr algn="just"/>
            <a:r>
              <a:rPr lang="ru-RU" b="1" dirty="0" smtClean="0"/>
              <a:t> 	«Бюджет для граждан» – это документ, содержащий основные показатели бюджета города </a:t>
            </a:r>
            <a:r>
              <a:rPr lang="ru-RU" b="1" dirty="0" err="1" smtClean="0"/>
              <a:t>Коврова</a:t>
            </a:r>
            <a:r>
              <a:rPr lang="ru-RU" b="1" dirty="0" smtClean="0"/>
              <a:t> в доступной и понятной форме для широкого круга заинтересованных пользователей. </a:t>
            </a:r>
          </a:p>
          <a:p>
            <a:pPr algn="just"/>
            <a:r>
              <a:rPr lang="ru-RU" b="1" dirty="0" smtClean="0"/>
              <a:t>	Граждане — и как налогоплательщики, и как потребители общественных благ — должны быть уверены в том, что передаваемые ими в распоряжение муниципалитета средства используются эффективно и прозрачно, приносят конкретные результаты, как для общества в целом, так и для каждого человека, для каждой семьи</a:t>
            </a:r>
            <a:r>
              <a:rPr lang="ru-RU" b="1" i="1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060848"/>
            <a:ext cx="3744416" cy="331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96318" y="476672"/>
            <a:ext cx="727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Программно-целевой метод планирования бюджета города </a:t>
            </a:r>
            <a:r>
              <a:rPr lang="ru-RU" b="1" dirty="0" err="1" smtClean="0"/>
              <a:t>Коврова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/>
              <a:t>        Программно-целевой метод планирования расходов способствует соблюдению единого подхода к </a:t>
            </a:r>
          </a:p>
          <a:p>
            <a:pPr algn="l"/>
            <a:r>
              <a:rPr lang="ru-RU" sz="1400" dirty="0" smtClean="0"/>
              <a:t>рациональному использованию средств для решения наиболее острых проблем муниципального образования.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060848"/>
            <a:ext cx="41479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Муниципальные программы являются основным инструментом планирования бюджета. Подобно тому, как дом строится из кирпичей,  бюджет складывается из программ. Муниципальные программы содержат набор разделов, включая цели и задачи, ожидаемые результаты, координатора программы, исполнителей, мероприятия, меры реализации и объемы финансирования в целом и по годам. Благодаря муниципальным программам каждый бюджетный рубль нацелен на результат. Муниципальные программы в бюджете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 составляют  на 2019 год - 89 %, на 2020 год – 90%, на 2021 – 90%.</a:t>
            </a:r>
          </a:p>
          <a:p>
            <a:pPr algn="l"/>
            <a:endParaRPr lang="ru-RU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32" name="Group 112"/>
          <p:cNvGraphicFramePr>
            <a:graphicFrameLocks noGrp="1"/>
          </p:cNvGraphicFramePr>
          <p:nvPr/>
        </p:nvGraphicFramePr>
        <p:xfrm>
          <a:off x="107504" y="1000112"/>
          <a:ext cx="8928992" cy="552773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251984"/>
                <a:gridCol w="1275793"/>
                <a:gridCol w="1201382"/>
                <a:gridCol w="1199833"/>
              </a:tblGrid>
              <a:tr h="5766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бюджетных ассигнований по проекту бюджета города (тыс. руб.)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8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«Защита населения и территорий от чрезвычайных ситуаций, обеспечение первичных мер пожарной безопасности и безопасности людей на водных объектах»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32 226,0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31 258,0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31 258,0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7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«Обеспечение доступным и комфортным жильем населения города Коврова»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58 087,0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56 320,6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43 178,6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«Комплексные меры профилактики правонарушений в городе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895,0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895,0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895,0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«Молодежная и семейная политика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15 014,0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15 014,0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15 014,0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культуры и туризма на территории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190 787,3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193 345,7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196 345,7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73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транспортной системы и транспортной доступности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22 498,1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24 198,1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24 401,1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«Дорожное хозяйство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62 850,0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68 725,0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83 579,0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«Жилищное хозяйство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3 031,0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5 204,0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5 904,0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коммунального хозяйства»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15 702,0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20 000,0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«Благоустройство и охрана окружающей среды»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107 782,1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88 590,2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97 833,2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8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физической культуры и спорта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88 263,1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83 651,8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85 102,8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73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«Капитальный ремонт многоквартирных домов в городе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 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4 000,0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4 000,0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4 000,0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827" name="Rectangle 107"/>
          <p:cNvSpPr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ПРОГРАММНЫЙ БЮДЖЕТ </a:t>
            </a:r>
            <a:b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города </a:t>
            </a:r>
            <a:r>
              <a:rPr kumimoji="0" lang="ru-RU" sz="1600" b="1" dirty="0" smtClean="0">
                <a:solidFill>
                  <a:schemeClr val="bg2">
                    <a:lumMod val="25000"/>
                  </a:schemeClr>
                </a:solidFill>
              </a:rPr>
              <a:t>КОВРОВА на 2019-2021 </a:t>
            </a: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годы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404118"/>
          <a:ext cx="8568952" cy="3420606"/>
        </p:xfrm>
        <a:graphic>
          <a:graphicData uri="http://schemas.openxmlformats.org/drawingml/2006/table">
            <a:tbl>
              <a:tblPr/>
              <a:tblGrid>
                <a:gridCol w="4680520"/>
                <a:gridCol w="1368152"/>
                <a:gridCol w="1296144"/>
                <a:gridCol w="1224136"/>
              </a:tblGrid>
              <a:tr h="574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бюджетных ассигнований по проекту бюджета города (тыс. руб.)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«Управление муниципальным имуществом и земельными ресурсами в городе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14 142,0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14 142,0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14 142,0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образования в городе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 »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1 529 848,9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1 485 144,7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1 489 942,4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«Противодействие терроризму и экстремизму в городе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175,0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575,0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175,0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«Создание новых мест в общеобразовательных организациях в соответствии с прогнозируемой потребностью и современными условиями обучения»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15 540,0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15 540,0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«Благоустройство территории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10 938,0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9 400,0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9 400,0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ИТОГО по программам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2 163 239,5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2 116 004,1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2 116 710,8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4005064"/>
            <a:ext cx="52565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3600" y="292100"/>
            <a:ext cx="8280400" cy="13843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«Защита населения и территорий от чрезвычайных ситуаций, обеспечение первичных  мер пожарной безопасности и безопасности  людей на водных объектах»</a:t>
            </a:r>
          </a:p>
        </p:txBody>
      </p:sp>
      <p:pic>
        <p:nvPicPr>
          <p:cNvPr id="46083" name="Picture 6" descr="cat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73238"/>
            <a:ext cx="3492500" cy="2447925"/>
          </a:xfrm>
          <a:noFill/>
        </p:spPr>
      </p:pic>
      <p:pic>
        <p:nvPicPr>
          <p:cNvPr id="46084" name="Picture 7" descr="-11kovr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3500438"/>
            <a:ext cx="30718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c62896de37de603e1049e694cc3c9a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565400"/>
            <a:ext cx="34575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60350"/>
            <a:ext cx="8209855" cy="63373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</a:t>
            </a:r>
          </a:p>
          <a:p>
            <a:pPr algn="just" eaLnBrk="1" hangingPunct="1">
              <a:lnSpc>
                <a:spcPct val="70000"/>
              </a:lnSpc>
            </a:pPr>
            <a:endParaRPr lang="ru-RU" sz="1800" dirty="0" smtClean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Обеспечение комплексной безопасности, минимизация социального,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экономического и экологического ущерба, наносимого населению,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экономике и природной среде города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Владимирской области от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чрезвычайных ситуаций природного и техногенного характера, пожаров,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происшествий на водных объектах, повышение гарантий прав граждан на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безопасные условия проживания на территории города и на безопасные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условия движения на его дорогах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индикаторы и показатели муниципальной программы</a:t>
            </a:r>
          </a:p>
          <a:p>
            <a:pPr algn="just" eaLnBrk="1" hangingPunct="1">
              <a:lnSpc>
                <a:spcPct val="70000"/>
              </a:lnSpc>
            </a:pP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погибших людей;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пострадавшего населения;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снижение материального ущерба;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коэффициент эффективности реагирования в чрезвычайных ситуациях;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населения города, оповещаемого территориальной (городской)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автоматизированной системой централизованного оповещения населения;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слушателей курсов Гражданской обороны города, прошедших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обучение по установленным программам;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погибших людей на водных объектах;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спасательных постов в местах массового отдыха населения на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водных объектах;</a:t>
            </a:r>
          </a:p>
          <a:p>
            <a:pPr algn="just" eaLnBrk="1" hangingPunct="1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объектов города, подключенных к аппаратно-программному</a:t>
            </a:r>
          </a:p>
          <a:p>
            <a:pPr algn="just" eaLnBrk="1" hangingPunct="1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комплексу «Безопасный город».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913"/>
            <a:ext cx="9144000" cy="6669087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 typeface="Courier New" pitchFamily="49" charset="0"/>
              <a:buChar char="o"/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 реализации муниципальной программы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Реализация основных программных мероприятий к 2021 году позволит: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уровень защищенности населения и территории от опасностей и угроз мирного и военного времени    (снизить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количество погибших людей на 8%, снизить количество пострадавшего населения на 6%, снизить материальный ущерб на 6%);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дальнейшее развитие системы информирования предприятий и организаций о прогнозах чрезвычайных ситуаций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(повысить полноту охвата системами информирования на 3%);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создать оптимальную и эффективную организационную структуру органов управления и сил, специально предназначенных 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привлекаемых для решения проблем и задач защиты населения и территорий от чрезвычайных ситуаций, пожаров, опасностей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на водных объектах, а также обеспечить более эффективное регулирование их деятельности;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необходимый уровень безопасности населения и защищенности критически важных объектов;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эффективное управление силами и средствами гражданской обороны, ликвидации угроз чрезвычайных ситуаций;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уровень информационной безопасности при осуществлении деятельности в области снижения рисков чрезвычайных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ситуаций;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увеличить процент территории города, где обеспечиваются нормы пожарной безопасности, до 98%;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своевременное и гарантированное доведение до каждого человека достоверной информации об угрозе или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о возникновении чрезвычайной ситуации, правилах поведения и способах защиты;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сократить время оповещения и информирования населения; 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-укрепить материально-техническую базу курсов гражданской обороны города.</a:t>
            </a:r>
          </a:p>
          <a:p>
            <a:pPr marL="0" indent="358775" eaLnBrk="1" hangingPunct="1">
              <a:buFont typeface="Courier New" pitchFamily="49" charset="0"/>
              <a:buChar char="o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области гражданской обороны в особый период (при переводе гражданской обороны с мирного на военное положение) будет обеспечена непрерывность управления гражданской обороной, поступления информации и сигналов оповещения.</a:t>
            </a:r>
          </a:p>
          <a:p>
            <a:pPr eaLnBrk="1" hangingPunct="1">
              <a:lnSpc>
                <a:spcPct val="70000"/>
              </a:lnSpc>
              <a:buFont typeface="Courier New" pitchFamily="49" charset="0"/>
              <a:buChar char="o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области безопасности людей на водных объектах: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до 2021 года снизить на 15% количество погибших людей на водных объектах;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создать необходимые условия для повышения защищенности населения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на водных объектах;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создать общественные спасательные посты в организованных местах массового отдыха населения на водных объектах;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обучить спасателей для общественных спасательных постов;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сократить количество погибших на водных объектах за счет осуществления профилактических мероприятий;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ежегодно обучать 14,3% учащихся общеобразовательных учебных заведений плаванию и приемам спасания на воде;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ответственность должностных лиц (водопользователей) за выполнение мероприятий по обеспечению безопасности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людей на водных объектах, охраны их жизни и здоровья.</a:t>
            </a:r>
          </a:p>
          <a:p>
            <a:pPr eaLnBrk="1" hangingPunct="1">
              <a:lnSpc>
                <a:spcPct val="70000"/>
              </a:lnSpc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экономической сфере будет способствовать развитию субъектов экономики, промышленности, систем связи и телекоммуникации.</a:t>
            </a:r>
          </a:p>
          <a:p>
            <a:pPr eaLnBrk="1" hangingPunct="1">
              <a:lnSpc>
                <a:spcPct val="70000"/>
              </a:lnSpc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социальной сфере позволит: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безопасность жизнедеятельности населения за счет формирования у него культуры поведения при возникновении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чрезвычайных ситуаций;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имидж различных муниципальных и государственных служб, обеспечивающих безопасность населения;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-обеспечить равные условия защищенности для всех социальных групп населения;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-обеспечить возможность контроля автомобильных потоков на всех въездах (выездах) в город;</a:t>
            </a:r>
          </a:p>
          <a:p>
            <a:pPr marL="87313" indent="-87313" eaLnBrk="1" hangingPunct="1">
              <a:lnSpc>
                <a:spcPct val="7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-обеспечить возможность передачи в реальном масштабе времени информации об обстановке на потенциально опасных объектах, в местах с массовым пребыванием людей, а также на объектах изменение обстановки на которых может привести к возникновению угроз безопасности для жителей города.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5750"/>
            <a:ext cx="9144000" cy="1058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«Обеспечение доступным и комфортным жильем </a:t>
            </a:r>
            <a:b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населения города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Коврова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 </a:t>
            </a:r>
          </a:p>
        </p:txBody>
      </p:sp>
      <p:pic>
        <p:nvPicPr>
          <p:cNvPr id="49155" name="Picture 4" descr="images (9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4175125" cy="26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images (3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48295"/>
            <a:ext cx="4032448" cy="260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9157" name="Picture 6" descr="e9a2ad22a1e30585e49cd821fa258f04_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292600"/>
            <a:ext cx="38163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 descr="скачанные файл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1557338"/>
            <a:ext cx="381793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916832"/>
            <a:ext cx="417646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496300" cy="597535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Обеспечение населения города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доступным жильем путем реализации механизмов государственной  поддержки и развития жилищного строительства и стимулирования спроса на рынке жилья.</a:t>
            </a:r>
          </a:p>
          <a:p>
            <a:pPr eaLnBrk="1" hangingPunct="1">
              <a:lnSpc>
                <a:spcPct val="7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1.Годовой объем ввода жилья.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2.Количество земельных участков, в т.ч. предоставленных многодетным семьям, обеспеченных инженерной и транспортной инфраструктурой.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3.Разработка (корректировка)  генерального плана города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карты градостроительного зонирования, разработка проектов планировки микрорайонов.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4. Количество граждан, улучшивших жилищные условия.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5.Увеличение муниципального жилищного фонда.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6.Количество молодых семей, получивших поддержку на улучшение жилищных условий.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7.Количество граждан города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перед которыми государство имеет обязательство по обеспечению жилыми помещениями в соответствии с законодательством, получивших государственную поддержку.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8.Количество многодетных семей, получивших поддержку на улучшение жилищных условий.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42875"/>
            <a:ext cx="8784976" cy="65008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70000"/>
              </a:lnSpc>
              <a:buNone/>
              <a:defRPr/>
            </a:pPr>
            <a:endParaRPr lang="ru-RU" sz="1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buNone/>
              <a:defRPr/>
            </a:pPr>
            <a:endParaRPr lang="ru-RU" sz="1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buNone/>
              <a:defRPr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</a:t>
            </a:r>
          </a:p>
          <a:p>
            <a:pPr algn="ctr" eaLnBrk="1" hangingPunct="1">
              <a:lnSpc>
                <a:spcPct val="70000"/>
              </a:lnSpc>
              <a:buNone/>
              <a:defRPr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оценка планируемой эффективности</a:t>
            </a:r>
          </a:p>
          <a:p>
            <a:pPr marL="3175" indent="-3175" eaLnBrk="1" hangingPunct="1">
              <a:lnSpc>
                <a:spcPct val="70000"/>
              </a:lnSpc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175" indent="-317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создание условий для повышения уровня обеспеченности  жильем  граждан.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формирование эффективных механизмов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градорегулирования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развития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коммунальной инфраструктуры;</a:t>
            </a:r>
          </a:p>
          <a:p>
            <a:pPr marL="180975" indent="-18097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формирование земельных участков под строительство малоэтажного жилья, </a:t>
            </a:r>
          </a:p>
          <a:p>
            <a:pPr marL="85725" indent="-8572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отвечающего требованиям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экологичности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 также ценовой     доступности;                                                                                                                              </a:t>
            </a:r>
          </a:p>
          <a:p>
            <a:pPr marL="180975" indent="-18097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снижение административных барьеров и сокращение сроков строительства объектов;</a:t>
            </a:r>
          </a:p>
          <a:p>
            <a:pPr marL="180975" indent="-18097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содействие в обеспечении жильем за счет средств федерального бюджета, областного  бюджета и местного бюджета не менее 122 молодых семей и 64 детей –сирот детей, оставшихся без попечения родителей, а также лиц из их числа;</a:t>
            </a:r>
          </a:p>
          <a:p>
            <a:pPr marL="180975" indent="-18097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обеспечение ежегодного прироста доли семей, имеющих возможность приобрести   жилье, соответствующее стандартам обеспечения жилыми помещениями, с помощью  собственных и заемных средств, с увеличением значения данного показателя до 19 %;</a:t>
            </a:r>
          </a:p>
          <a:p>
            <a:pPr marL="180975" indent="-180975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обеспечение инженерной и транспортной инфраструктурой земельных участков,   предоставленных многодетным семьям.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764704"/>
            <a:ext cx="8208912" cy="72008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«Комплексные меры профилактики правонарушений </a:t>
            </a:r>
            <a:b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в городе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»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FFFF00"/>
                </a:solidFill>
              </a:rPr>
              <a:t/>
            </a:r>
            <a:br>
              <a:rPr lang="ru-RU" sz="1800" dirty="0" smtClean="0">
                <a:solidFill>
                  <a:srgbClr val="FFFF00"/>
                </a:solidFill>
              </a:rPr>
            </a:br>
            <a:endParaRPr lang="ru-RU" sz="1800" dirty="0" smtClean="0">
              <a:solidFill>
                <a:srgbClr val="FFFF00"/>
              </a:solidFill>
            </a:endParaRPr>
          </a:p>
        </p:txBody>
      </p:sp>
      <p:pic>
        <p:nvPicPr>
          <p:cNvPr id="52227" name="Picture 4" descr="1_525511f44c342525511f44c3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268760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2228" name="Picture 5" descr="скачанные файлы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3" y="2780928"/>
            <a:ext cx="288032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netnarkotik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4293096"/>
            <a:ext cx="2921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38164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15816" y="2606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понятия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1" y="404665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1600" b="1" dirty="0" smtClean="0"/>
              <a:t>Бюджет – форма образования и расходования денежных средств, предназначенных</a:t>
            </a:r>
          </a:p>
          <a:p>
            <a:r>
              <a:rPr lang="ru-RU" sz="1600" b="1" dirty="0" smtClean="0"/>
              <a:t> для финансового обеспечения задач и функций местного самоуправления </a:t>
            </a:r>
            <a:endParaRPr lang="ru-RU" sz="1600" dirty="0"/>
          </a:p>
        </p:txBody>
      </p:sp>
      <p:sp>
        <p:nvSpPr>
          <p:cNvPr id="6" name="Волна 5"/>
          <p:cNvSpPr/>
          <p:nvPr/>
        </p:nvSpPr>
        <p:spPr>
          <a:xfrm>
            <a:off x="323528" y="1484784"/>
            <a:ext cx="2376264" cy="2232248"/>
          </a:xfrm>
          <a:prstGeom prst="wave">
            <a:avLst>
              <a:gd name="adj1" fmla="val 12500"/>
              <a:gd name="adj2" fmla="val 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Доходы бюджета </a:t>
            </a:r>
            <a:r>
              <a:rPr lang="ru-RU" sz="1600" dirty="0" smtClean="0">
                <a:solidFill>
                  <a:schemeClr val="tx1"/>
                </a:solidFill>
              </a:rPr>
              <a:t>– это поступающие в бюджет денежные средства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6588224" y="1412776"/>
            <a:ext cx="2304256" cy="2282552"/>
          </a:xfrm>
          <a:prstGeom prst="wav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Расходы бюджета </a:t>
            </a:r>
            <a:r>
              <a:rPr lang="ru-RU" sz="1600" dirty="0" smtClean="0">
                <a:solidFill>
                  <a:schemeClr val="tx1"/>
                </a:solidFill>
              </a:rPr>
              <a:t>– это выплачиваемые из бюджета денежные средства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357158" y="3857628"/>
            <a:ext cx="4176464" cy="1008112"/>
          </a:xfrm>
          <a:prstGeom prst="downArrowCallou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</a:t>
            </a:r>
            <a:r>
              <a:rPr lang="en-US" dirty="0" smtClean="0">
                <a:solidFill>
                  <a:schemeClr val="tx1"/>
                </a:solidFill>
              </a:rPr>
              <a:t> &gt; </a:t>
            </a:r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714876" y="3857628"/>
            <a:ext cx="4143404" cy="1008112"/>
          </a:xfrm>
          <a:prstGeom prst="downArrowCallou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 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r>
              <a:rPr lang="ru-RU" dirty="0" smtClean="0">
                <a:solidFill>
                  <a:schemeClr val="tx1"/>
                </a:solidFill>
              </a:rPr>
              <a:t> Расходы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4941168"/>
            <a:ext cx="4176464" cy="165618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превышении расходов над доходами принимается решение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 источниках покрытия дефицита,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например, использовать имеющиеся накопления, остатки или взять в долг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4876" y="4929198"/>
            <a:ext cx="4214842" cy="17276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превышении доходов над расходами принимается решение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как их использовать,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например, накапливать резервы или погашать долг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0875" y="836712"/>
            <a:ext cx="8493125" cy="5760938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</a:pP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Обеспечение защиты прав, свобод и законных интересов личности,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общества и государства, противодействие причинам и условиям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совершения правонарушений, снижение уровня преступности.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 (индикаторы)</a:t>
            </a:r>
          </a:p>
          <a:p>
            <a:pPr eaLnBrk="1" hangingPunct="1">
              <a:lnSpc>
                <a:spcPct val="70000"/>
              </a:lnSpc>
            </a:pP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общее количество зарегистрированных преступлений на территории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города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                     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уровень преступности (количество зарегистрированных преступлений в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расчете на 10 тыс. населения);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удельный вес тяжких и особо тяжких преступлений;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удельный вес преступлений, совершенных  несовершеннолетними или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при их соучастии;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удельный вес преступлений, совершенных в состоянии алкогольного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опьянения;                  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удельный вес преступлений, совершенных на улицах и в других общественных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местах;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число выявленных нарушений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антикоррупционного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законодательства;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 количество мероприятий, направленных на профилактику правонарушений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среди учащихся, подростков и молодежи.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692696"/>
            <a:ext cx="8462267" cy="568863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Реализация программы позволит обеспечить к концу 2021 года: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общего количество зарегистрированных   преступлений в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среднем на 50 ежегодно; 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удельного веса тяжких и особо тяжких преступлений на 3%;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удельного веса преступлений, совершенных несовершеннолетними  или при их соучастии до 3 % ;                                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удельного веса преступлений, совершенных в состоянии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алкогольного опьянения, на 1,1 %;                                                                                            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преступлений, совершенных на улицах и в других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общественных местах, на 6 %; 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увеличение числа выявленных фактов взяточничества в среднем на 2   ежегодно.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Кроме  того,  реализация  программы  позволит   повысить   эффективность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городской  системы профилактики правонарушений; уменьшить число учащихся,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состоящих  на всех видах профилактического учета, за счет увеличения количества 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физкультурно-оздоровительных, культурных и других городских мероприятий, 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расширить участие населения в деятельности по охране общественного порядка и 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общественной безопасности.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32656"/>
            <a:ext cx="8640960" cy="136815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«Молодежная и семейная политика города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Коврова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9933"/>
                </a:solidFill>
                <a:latin typeface="Times New Roman" pitchFamily="18" charset="0"/>
              </a:rPr>
            </a:br>
            <a:endParaRPr lang="ru-RU" sz="2000" b="1" dirty="0" smtClean="0">
              <a:solidFill>
                <a:srgbClr val="FF9933"/>
              </a:solidFill>
              <a:latin typeface="Times New Roman" pitchFamily="18" charset="0"/>
            </a:endParaRPr>
          </a:p>
        </p:txBody>
      </p:sp>
      <p:pic>
        <p:nvPicPr>
          <p:cNvPr id="55299" name="Picture 16" descr="2_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5538"/>
            <a:ext cx="885666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404813"/>
            <a:ext cx="8424936" cy="5761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</a:pP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Содействие развитию потенциала, успешной социализации и  самореализации детей, подростков и молодежи в интересах развития города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eaLnBrk="1" hangingPunct="1">
              <a:lnSpc>
                <a:spcPct val="70000"/>
              </a:lnSpc>
            </a:pP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Доля молодежи, трудоустроенной в каникулярный период;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Доля несовершеннолетних в общей численности граждан, состоящих на учете потребителей наркотических и психотропных средств;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Доля молодежи, включенной в работу общественных организаций и объединений, органов студенческого и молодежного самоуправления;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Доля молодежи, принимающей участие в выборах органов власти всех уровней.</a:t>
            </a:r>
          </a:p>
          <a:p>
            <a:pPr eaLnBrk="1" hangingPunct="1">
              <a:lnSpc>
                <a:spcPct val="70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eaLnBrk="1" hangingPunct="1">
              <a:lnSpc>
                <a:spcPct val="70000"/>
              </a:lnSpc>
            </a:pPr>
            <a:endParaRPr lang="ru-RU" sz="1600" dirty="0" smtClean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трудоустроенной молодежи;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Сокращение доли несовершеннолетних в общей численности граждан, состоящих на       учете потребителей наркотических и психотропных средств.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молодежи, включенной в работу общественных организаций и 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объединений, органов студенческого и молодежного самоуправления.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молодежи, участвующей в городских мероприятиях.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семей, участвующих в городских мероприятиях.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3625" y="188913"/>
            <a:ext cx="8080375" cy="79181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«Развитие культуры и туризма на территории города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Коврова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57347" name="Picture 4" descr="images (4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96975"/>
            <a:ext cx="3240359" cy="25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images (4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2924945"/>
            <a:ext cx="2808311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Туриз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933056"/>
            <a:ext cx="2736304" cy="26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31775"/>
            <a:ext cx="8785225" cy="6626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</a:pPr>
            <a:endParaRPr lang="ru-RU" sz="12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Развитие культурного потенциала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Развитие туризма на территории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Обеспечение прав граждан на равный доступ к культурным ценностям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Формирование гармонично развитой личности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Сохранение исторического и культурного наследия и его использование для воспитания и образования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Создание условий для реализации каждым человеком его творческого потенциала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Обеспечение гражданам доступа к знаниям, информации и культурным ценностям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Уровень удовлетворенности граждан качеством предоставления муниципальных услуг в сфере культуры (процент от числа опрошенных)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укрепление единого культурного пространства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выравнивание уровня доступности культурных благ и художественного  образования независимо от размера доходов, места проживания и социального статуса граждан;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формирование культурной среды, отвечающей растущим потребностям личности и 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общества;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повышение качества, разнообразия и эффективности услуг в сферах культуры и туризма;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создание условий для доступности участия всего населения в культурной жизни, а </a:t>
            </a:r>
          </a:p>
          <a:p>
            <a:pPr indent="-1619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также вовлеченности детей, молодежи, лиц пожилого возраста в активную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социокультурную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деятельность;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обеспечение широкого доступа каждого гражданина к культурным ценностям через </a:t>
            </a:r>
          </a:p>
          <a:p>
            <a:pPr indent="-1619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публичных электронных библиотек и музейных Интернет-ресурсов;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повышение уровня социального обеспечения работников культуры, финансовой поддержки </a:t>
            </a:r>
          </a:p>
          <a:p>
            <a:pPr indent="-1619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творческих коллективов, социально значимых проектов;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-укрепление имиджа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как муниципального образования с высоким уровнем культуры;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увеличение доли учреждений культуры и искусства, находящихся в муниципальной собственности, состояние которых является удовлетворительным, до 90% общего количества учреждений культуры и искусства, находящихся в муниципальной собственности;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приведение уровня обеспеченности организаций культуры в соответствие с социальными нормами, составляющими около  80-90 %;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обеспечение использования исторического и культурного наследия для воспитания и образования     подрастающего поколения. </a:t>
            </a:r>
          </a:p>
          <a:p>
            <a:pPr marL="180975" indent="-95250" eaLnBrk="1" hangingPunct="1">
              <a:lnSpc>
                <a:spcPct val="70000"/>
              </a:lnSpc>
              <a:buFontTx/>
              <a:buChar char="-"/>
            </a:pPr>
            <a:endParaRPr lang="ru-RU" sz="1200" dirty="0" smtClean="0"/>
          </a:p>
          <a:p>
            <a:pPr marL="85725" indent="0" eaLnBrk="1" hangingPunct="1">
              <a:lnSpc>
                <a:spcPct val="70000"/>
              </a:lnSpc>
              <a:buFontTx/>
              <a:buChar char="-"/>
            </a:pPr>
            <a:endParaRPr lang="ru-RU" sz="1200" dirty="0" smtClean="0"/>
          </a:p>
          <a:p>
            <a:pPr indent="-257175" eaLnBrk="1" hangingPunct="1">
              <a:lnSpc>
                <a:spcPct val="70000"/>
              </a:lnSpc>
              <a:buFontTx/>
              <a:buChar char="-"/>
            </a:pPr>
            <a:endParaRPr lang="ru-RU" sz="1200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9144000" cy="104866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«Развитие транспортной системы </a:t>
            </a:r>
            <a:b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и транспортной доступности города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Коврова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59395" name="Picture 4" descr="2012013116404092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790700"/>
            <a:ext cx="3671887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chelovechek-i-igrushechnyjj-avtobus-300x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93096"/>
            <a:ext cx="381635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9397" name="Picture 6" descr="foto_proez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3088"/>
            <a:ext cx="35274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908720"/>
            <a:ext cx="8280920" cy="496855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eaLnBrk="1" hangingPunct="1">
              <a:lnSpc>
                <a:spcPct val="70000"/>
              </a:lnSpc>
            </a:pPr>
            <a:endParaRPr lang="ru-RU" sz="1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обеспечение равной доступности услуг общественного транспорта;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повышение безопасности участников дорожного движения на территории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снижение дорожно-транспортных происшествий (далее - ДТП),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обеспечение охраны жизни, здоровья граждан и их имущества,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сокращение количества лиц, погибших в результате ДТП,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обеспечение безопасного и бесперебойного движения транспортных средств,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1400" dirty="0" smtClean="0"/>
              <a:t>-совершенствование условий движения по улично-дорожной сети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;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400" dirty="0" smtClean="0"/>
              <a:t>- защита жизни и здоровья населения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 на транспорте от актов незаконного вмешательства, в том числе террористической направленности, а также чрезвычайных ситуаций природного и техногенного характера.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endParaRPr lang="ru-RU" sz="1400" dirty="0" smtClean="0"/>
          </a:p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Целевые показатели (индикаторы)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14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количество проданных единых социальных проездных билетов;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количество автобусных маршрутов;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количество социальных автобусных маршрутов;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количество троллейбусных маршрутов; 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количество лиц, погибших в результате ДТП;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количество детей, погибших и пострадавших в результате ДТП;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400" dirty="0" smtClean="0"/>
              <a:t>- количество ДТП с погибшими и пострадавшими;    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400" dirty="0" smtClean="0"/>
              <a:t>- снижение транспортного риска (количество лиц, погибших на 10 тыс. транспортных средств);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снижение социального риска (количество лиц, погибших в результате ДТП, на 10 тыс.  населения);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снижение тяжести последствий (количество лиц, погибших в результате ДТП, на 100 пострадавших);</a:t>
            </a:r>
            <a:r>
              <a:rPr lang="ru-RU" sz="1200" dirty="0" smtClean="0"/>
              <a:t>    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404813"/>
            <a:ext cx="8820150" cy="388778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70000"/>
              </a:lnSpc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</a:t>
            </a:r>
          </a:p>
          <a:p>
            <a:pPr algn="ctr" eaLnBrk="1" hangingPunct="1">
              <a:lnSpc>
                <a:spcPct val="70000"/>
              </a:lnSpc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оценка планируемой эффективности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сокращение социального риска к 2021 году в 1,5 раза по сравнению с 2018 годом;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обеспечение равной доступности услуг общественного транспорта;</a:t>
            </a:r>
          </a:p>
          <a:p>
            <a:pPr marL="85725" indent="-85725"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снижение затрат перевозчикам по предоставлению мер социальной  поддержки отдельных категорий граждан при проезде на транспорте;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повышение уровня безопасности и благополучия граждан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сокращение количества мест концентрации ДТП,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совершенствование условий движения по улично-дорожной сети  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85725" indent="-85725"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сокращение смертности от ДТП, в том числе детской смертности, к 2021  году на 20% по сравнению с 2018 годом;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сокращение транспортного риска к 2021 году в 1,5 раза по сравнению с 2018 годом;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снижение тяжести последствий к 2021 году в 1,5 раза по сравнению с 2018 годом </a:t>
            </a:r>
          </a:p>
        </p:txBody>
      </p:sp>
      <p:pic>
        <p:nvPicPr>
          <p:cNvPr id="61443" name="Picture 4" descr="obl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4365105"/>
            <a:ext cx="5589587" cy="230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92100"/>
            <a:ext cx="8064896" cy="7985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«Дорожное хозяйство города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Коврова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62467" name="Picture 4" descr="1_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320357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 descr="images (2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708275"/>
            <a:ext cx="3182937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1_1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860800"/>
            <a:ext cx="33131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2945" name="Group 1"/>
          <p:cNvGrpSpPr>
            <a:grpSpLocks noChangeAspect="1"/>
          </p:cNvGrpSpPr>
          <p:nvPr/>
        </p:nvGrpSpPr>
        <p:grpSpPr bwMode="auto">
          <a:xfrm>
            <a:off x="683568" y="1268760"/>
            <a:ext cx="8065046" cy="5256584"/>
            <a:chOff x="2360" y="9071"/>
            <a:chExt cx="7265" cy="4430"/>
          </a:xfrm>
        </p:grpSpPr>
        <p:sp>
          <p:nvSpPr>
            <p:cNvPr id="82960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0" y="9071"/>
              <a:ext cx="7200" cy="44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959" name="Text Box 15"/>
            <p:cNvSpPr txBox="1">
              <a:spLocks noChangeArrowheads="1"/>
            </p:cNvSpPr>
            <p:nvPr/>
          </p:nvSpPr>
          <p:spPr bwMode="auto">
            <a:xfrm>
              <a:off x="4630" y="11195"/>
              <a:ext cx="1622" cy="10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Бюджеты городских округов (5)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958" name="Text Box 14"/>
            <p:cNvSpPr txBox="1">
              <a:spLocks noChangeArrowheads="1"/>
            </p:cNvSpPr>
            <p:nvPr/>
          </p:nvSpPr>
          <p:spPr bwMode="auto">
            <a:xfrm>
              <a:off x="5733" y="10357"/>
              <a:ext cx="3697" cy="3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Местные бюджеты (127)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957" name="Text Box 13"/>
            <p:cNvSpPr txBox="1">
              <a:spLocks noChangeArrowheads="1"/>
            </p:cNvSpPr>
            <p:nvPr/>
          </p:nvSpPr>
          <p:spPr bwMode="auto">
            <a:xfrm>
              <a:off x="6771" y="11175"/>
              <a:ext cx="2530" cy="10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Консолидированные бюджеты муниципальных районов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2490" y="10357"/>
              <a:ext cx="2789" cy="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Областной бюджет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4760" y="12726"/>
              <a:ext cx="1492" cy="775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Бюджеты муниципальных районов (16)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947" name="Text Box 3"/>
            <p:cNvSpPr txBox="1">
              <a:spLocks noChangeArrowheads="1"/>
            </p:cNvSpPr>
            <p:nvPr/>
          </p:nvSpPr>
          <p:spPr bwMode="auto">
            <a:xfrm>
              <a:off x="6641" y="12715"/>
              <a:ext cx="1362" cy="78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Бюджеты городских поселений (26)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946" name="Text Box 2"/>
            <p:cNvSpPr txBox="1">
              <a:spLocks noChangeArrowheads="1"/>
            </p:cNvSpPr>
            <p:nvPr/>
          </p:nvSpPr>
          <p:spPr bwMode="auto">
            <a:xfrm>
              <a:off x="8328" y="12726"/>
              <a:ext cx="1297" cy="775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Бюджеты сельских поселений (80)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9632" y="404664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Структура консолидированного бюджета</a:t>
            </a:r>
          </a:p>
          <a:p>
            <a:r>
              <a:rPr lang="ru-RU" sz="2400" b="1" dirty="0" smtClean="0"/>
              <a:t> Владимирской области</a:t>
            </a:r>
          </a:p>
          <a:p>
            <a:endParaRPr lang="ru-RU" b="1" dirty="0"/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3059832" y="1556793"/>
            <a:ext cx="3168352" cy="64807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Консолидированный бюджет Владимирской области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419872" y="2276872"/>
            <a:ext cx="36004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5724128" y="2276872"/>
            <a:ext cx="360040" cy="432048"/>
          </a:xfrm>
          <a:prstGeom prst="downArrow">
            <a:avLst>
              <a:gd name="adj1" fmla="val 50000"/>
              <a:gd name="adj2" fmla="val 452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499992" y="3284984"/>
            <a:ext cx="504056" cy="432048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308304" y="3284984"/>
            <a:ext cx="432048" cy="432048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7668344" y="5085184"/>
            <a:ext cx="432048" cy="504056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6516216" y="5085184"/>
            <a:ext cx="432048" cy="504056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8" name="Стрелка влево 27"/>
          <p:cNvSpPr/>
          <p:nvPr/>
        </p:nvSpPr>
        <p:spPr>
          <a:xfrm rot="19144678">
            <a:off x="4857781" y="5093001"/>
            <a:ext cx="838720" cy="4218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908720"/>
            <a:ext cx="8173343" cy="51125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Развитие современной, эффективной транспортной инфраструктуры, обеспечивающей снижение  транспортных издержек, создание условий для сохранения социальной стабильности, развития  экономики путем удовлетворения спроса и доступности в автомобильных перевозках, включая вопросы  обеспечения безопасности дорожного движения;</a:t>
            </a:r>
          </a:p>
          <a:p>
            <a:pPr indent="-257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Обеспечение  доступности дорог и тротуаров для транспортных средств и граждан в любое время года;</a:t>
            </a:r>
          </a:p>
          <a:p>
            <a:pPr indent="-257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Увеличение межремонтных и гарантийных сроков эксплуатации дорог, тротуаров и инженерных сооружений;</a:t>
            </a:r>
          </a:p>
          <a:p>
            <a:pPr indent="-257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Снижение аварийности на дорогах и обеспечение безопасности дорожного движения.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Прирост протяженности автомобильных дорог муниципального  значения, отвечающих нормативным   требованиям, ежегодно  на 4 км;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Прирост количества улиц 4-й категории,  отвечающих нормативным требованиям к дорогам общего   пользования с твёрдым покрытием,  ежегодно на 5 единиц;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 Прирост автомобильных дорог общего пользования муниципального  значения и искусственных   сооружений на них, на которых выполнены работы по реконструкции, капитальному ремонту к 2021 году    на   12 единиц;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4. Прирост тротуаров с твердым покрытием на улицах города, на которых проведены работы капитального   характера, ежегодно  на 2 единицы.;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5. Продлить межремонтные сроки  сети автомобильных дорог общего пользования муниципального   значения, межквартальных проездов  с твердым покрытием  на 5%;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6. Снижение на 3% от уровня 2018 года  количества дорожно-транспортных происшествий по причинам,  связанным с состоянием улично-дорожной сети;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7. Обустройство тротуаров и остановочных пунктов общественного транспорта в соответствии с требованиями для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групп населения от общего количества ремонтируемых;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8. Реконструкция (ремонт) светофорных объектов в соответствии с требованиями для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групп населения от общего количества реконструируемых  (ремонтируемых);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9. Оборудование на каждой стоянке (остановке) автотранспортных средств около предприятий торговли и сферы услуг, медицинских, спортивных, культурных учреждений на бесплатной основе не менее 10% мест (но не менее 1 места) для парковки специальных автотранспортных средств инвалидов.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Реализация мероприятий Программы позволит: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увеличить протяженность сети автомобильных дорог общего пользования муниципального значения,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межквартальных проездов  с твердым покрытием  к 2021 году  на 20  км;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увеличить протяженность сети тротуаров с твёрдым покрытием общего пользования к 2021 году на 10 км;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сокращение сроков межремонтных работ  на автомобильных дорогах и тротуарах к 2021 году  на 5%.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292100"/>
            <a:ext cx="7453833" cy="8858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«Жилищное хозяйство города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Коврова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484784"/>
            <a:ext cx="8637587" cy="493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908720"/>
            <a:ext cx="8280920" cy="5112568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Создание благоприятных и безопасных условий проживания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граждан. Ликвидация жилья с высоким процентом износа,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непригодного для проживания,  и аварийного жилищного фонда,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переселение граждан в благоустроенное жилье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расселенных жилых помещений;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переселенных граждан;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снесенных домов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Улучшение жилищных условий  12 гражданам, проживающим в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аварийном жилищном фонде.</a:t>
            </a:r>
          </a:p>
          <a:p>
            <a:pPr marL="0" indent="0" eaLnBrk="1" hangingPunct="1"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Снос 3 многоквартирных домов, признанных аварийными в связи с физическим износом и пострадавшими от стихийного бедствия.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4797152"/>
            <a:ext cx="410445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80920" cy="49266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«Развитие коммунального хозяйства»</a:t>
            </a:r>
            <a:endParaRPr lang="ru-RU" sz="1800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648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08720"/>
            <a:ext cx="7992888" cy="487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70000"/>
              </a:lnSpc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Цель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    Обеспечение эффективного устойчивого функционирования и развития коммунального хозяйства. Модернизация и строительство объектов коммунального хозяйства. Развитие коммунальной инфраструктуры с использованием </a:t>
            </a:r>
            <a:r>
              <a:rPr lang="ru-RU" sz="1200" dirty="0" err="1" smtClean="0">
                <a:cs typeface="Times New Roman" pitchFamily="18" charset="0"/>
              </a:rPr>
              <a:t>энергоэффективных</a:t>
            </a:r>
            <a:r>
              <a:rPr lang="ru-RU" sz="1200" dirty="0" smtClean="0">
                <a:cs typeface="Times New Roman" pitchFamily="18" charset="0"/>
              </a:rPr>
              <a:t> технологий.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Целевые показатели (индикаторы)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-экономия по видам энергетических ресурсов в натуральном и стоимостном выражении;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-снижение удельных расходов энергетических ресурсов, потребляемых бюджетными учреждениями, расчеты за которые осуществляются с использованием приборов учета;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снижение затрат организаций ТЭК на аварийные и текущие ремонты и обслуживание оборудования;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перечень целевых показателей, определенных постановлением Правительства РФ от 31.12.2009 № 1225;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количество </a:t>
            </a:r>
            <a:r>
              <a:rPr lang="ru-RU" sz="1200" dirty="0" err="1" smtClean="0">
                <a:cs typeface="Times New Roman" pitchFamily="18" charset="0"/>
              </a:rPr>
              <a:t>негазафицированных</a:t>
            </a:r>
            <a:r>
              <a:rPr lang="ru-RU" sz="1200" dirty="0" smtClean="0">
                <a:cs typeface="Times New Roman" pitchFamily="18" charset="0"/>
              </a:rPr>
              <a:t> квартир в жилищном фонде,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-удельный вес проб воды, отбор которых произведен из водопроводной сети, не отвечающих гигиеническим нормативам по санитарно-химическим показателям,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доля уличных водопроводных и канализационных сетей, нуждающихся в замене. 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endParaRPr lang="ru-RU" sz="12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снижение удельного веса затрат на топливо и энергию в общем объеме производства тепловой энергии на 20 %,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увеличение доли многоквартирных домов, в которых проведены энергетические обследования, до 30%,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увеличение доли энергосберегающих ламп в системах освещения мест общего пользования жилых домов до 90%,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доведение доли объемов электрической, тепловой энергии, воды, природного газа, оплата которых осуществляется с использованием коллективных (</a:t>
            </a:r>
            <a:r>
              <a:rPr lang="ru-RU" sz="1200" dirty="0" err="1" smtClean="0">
                <a:cs typeface="Times New Roman" pitchFamily="18" charset="0"/>
              </a:rPr>
              <a:t>общедомовых</a:t>
            </a:r>
            <a:r>
              <a:rPr lang="ru-RU" sz="1200" dirty="0" smtClean="0">
                <a:cs typeface="Times New Roman" pitchFamily="18" charset="0"/>
              </a:rPr>
              <a:t>) приборов учета, в общем объеме ресурсов, потребляемых в многоквартирных домах, до 100%,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 уменьшение расходов бюджета на оплату топливно-энергетических ресурсов организаций социальной сферы,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-формирование комфортной и безопасной среды жизнедеятельности населения, наиболее полно удовлетворяющей материальным и духовным потребностям человека,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-повышение уровня социального и инженерного обустройства города и обеспечение для городских жителей доступности и общественно приемлемого качества базовых социальных благ,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-значительное снижение социальной напряженности в городе за счет улучшения водоснабжения населения,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200" dirty="0" smtClean="0">
                <a:cs typeface="Times New Roman" pitchFamily="18" charset="0"/>
              </a:rPr>
              <a:t>предотвращение нанесения вреда здоровью людей (снижение удельного веса проб воды, не отвечающих гигиеническим нормативам по санитарно-химическим показателям с 4% в 2015 году до 1% к 2021 году),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200" dirty="0" smtClean="0">
                <a:cs typeface="Times New Roman" pitchFamily="18" charset="0"/>
              </a:rPr>
              <a:t>устранение прямых и косвенных потерь в системах водоснабжения и водоотведения (уменьшение доли уличных водопроводных и канализационных сетей, нуждающихся в замене, с 35% и 43% в 2015 году соответственно до 28% и 39% к 2021 году),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200" dirty="0" smtClean="0">
                <a:cs typeface="Times New Roman" pitchFamily="18" charset="0"/>
              </a:rPr>
              <a:t>предотвращение загрязнения и оздоровление главной водной артерии г.Ковров – реки </a:t>
            </a:r>
            <a:r>
              <a:rPr lang="ru-RU" sz="1200" dirty="0" err="1" smtClean="0">
                <a:cs typeface="Times New Roman" pitchFamily="18" charset="0"/>
              </a:rPr>
              <a:t>Клязьма</a:t>
            </a:r>
            <a:r>
              <a:rPr lang="ru-RU" sz="1200" dirty="0" smtClean="0">
                <a:cs typeface="Times New Roman" pitchFamily="18" charset="0"/>
              </a:rPr>
              <a:t> за счет реконструкции очистных сооружений биологической очистки.</a:t>
            </a:r>
          </a:p>
          <a:p>
            <a:pPr algn="just" eaLnBrk="1" hangingPunct="1">
              <a:lnSpc>
                <a:spcPct val="70000"/>
              </a:lnSpc>
            </a:pPr>
            <a:endParaRPr lang="ru-RU" sz="1200" dirty="0" smtClean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3600" y="620688"/>
            <a:ext cx="7452816" cy="86409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«Благоустройство и охрана </a:t>
            </a:r>
            <a:b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окружающей среды»</a:t>
            </a:r>
            <a:b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endParaRPr lang="ru-RU" sz="18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8611" name="Picture 13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82804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908720"/>
            <a:ext cx="8425060" cy="5544616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Совершенствование системы комплексного благоустройства  на территории муниципального образования город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Ковров, улучшение качества окружающей среды города, стабилизация экологической  обстановки и обеспечение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экологической безопасности жителей города.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несанкционированных мест размещения отходов производства и потребления;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количество деревьев, кустарников, цветников на территории города;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количество договоров на вывоз отходов со специализированной организацией, заключенных с объектами малого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предпринимательства, жителями частного сектора, садово-огородническими обществами и гаражными кооперативами;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уменьшение количества поступающих обращений  от населения на состояние объектов благоустройства и территории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города;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количество приобретаемых урн  для  мусора,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покупка техники  для организации санитарной очистки территории 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вывоза твердых бытовых   отходов,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объемы собранного и вывезенного мусора  в  рамках проведения работ  по  очистке  территории 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от  мусора. 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экологической безопасности и благоприятной экологической обстановки на территории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снижение негативного воздействия отходов на окружающую среду,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сокращение числа несанкционированных свалок на территории города,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решение проблемы сбора, хранения, транспортировки и утилизации отработанных люминесцентных ламп,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благоустройство зон рекреации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озеленение территории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повышение экологической культуры подрастающего поколения,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-единое управление комплексным благоустройством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определение перспективы улучшения благоустройства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создание условий для работы и отдыха жителей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улучшение состояния территорий муниципального образования г. Ковров,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привитие жителям города любви и уважения к родной земле, к соблюдению чистоты и порядка на территории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улучшение состояния качества окружающей природной среды на территории МО г.Ковров за счет проведения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органами местного самоуправления ряда мероприятий, направленных на благоустройство,  уборку и содержание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территории города.</a:t>
            </a:r>
          </a:p>
          <a:p>
            <a:pPr algn="just" eaLnBrk="1" hangingPunct="1">
              <a:lnSpc>
                <a:spcPct val="70000"/>
              </a:lnSpc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92100"/>
            <a:ext cx="8208912" cy="9766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«РАЗВИТИЕ ФИЗИЧЕСКОЙ КУЛЬТУРЫ И СПОРТА ГОРОДА КОВРОВА»</a:t>
            </a:r>
            <a:endParaRPr lang="ru-RU" sz="1800" b="1" i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0659" name="Picture 5" descr="Ia_Vibirayu_S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81057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908720"/>
            <a:ext cx="8820472" cy="568863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создание условий для занятий населения физической культурой и спортом</a:t>
            </a:r>
          </a:p>
          <a:p>
            <a:pPr eaLnBrk="1" hangingPunct="1">
              <a:lnSpc>
                <a:spcPct val="70000"/>
              </a:lnSpc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доля граждан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систематически занимающихся физической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культурой и спортом, от общей численности населения города;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уровень обеспеченности населения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спортивными сооружениями,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исходя из единовременной пропускной способности;</a:t>
            </a:r>
          </a:p>
          <a:p>
            <a:pPr marL="85725" indent="-85725">
              <a:lnSpc>
                <a:spcPct val="8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доля граждан, выполнивших нормативы Всероссийского физкультурно-спортивного комплекса «Готов к труду и обороне» (ГТО), в общей численности населения, принявшего участие в сдаче нормативов ГТО.</a:t>
            </a:r>
          </a:p>
          <a:p>
            <a:pPr marL="85725" indent="-85725">
              <a:lnSpc>
                <a:spcPct val="80000"/>
              </a:lnSpc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устойчивое развитие физической культуры и спорта на территории города, что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характеризуется ростом количественных показателей и качественной оценкой изменений,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происходящих в сфере физической культуры и спорта;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привлечение широких масс населения к систематическим занятиям физической культурой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и спортом, что окажет положительное влияние на улучшение качества жизни граждан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итогам реализации программы к 2021 году ожидается достижение следующих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количественных показателей: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доля граждан города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систематически занимающихся физической культурой 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спортом, от общей численности населения города – до 41 %;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уровень обеспеченности населения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спортивными сооружениями, исходя из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единовременной пропускной способности, до 52 % по отношению к утвержденному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нормативу Владимирской области;</a:t>
            </a:r>
          </a:p>
          <a:p>
            <a:pPr marL="85725" indent="-85725">
              <a:lnSpc>
                <a:spcPct val="7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доля граждан, выполнивших нормативы Всероссийского физкультурно-спортивного комплекса «Готов к труду и обороне» (ГТО), в общей численности населения, принявшего участие в сдаче нормативов ГТО.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32048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«Капитальный ремонт многоквартирных домов в городе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Коврове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»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81642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861048"/>
            <a:ext cx="3960440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692696"/>
            <a:ext cx="525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Основные документы, в соответствии с которыми формировались  параметры  городского бюджета на 2019-2021 годы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785926"/>
            <a:ext cx="7889530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</a:pPr>
            <a:endParaRPr lang="ru-RU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 распоряжение администрации  Владимирской области от 9.07.2018 №473-р «Об утверждении исходных данных для составления проекта областного бюджета на 2019 год и на плановый период 2020 и 2021 годов»</a:t>
            </a:r>
          </a:p>
          <a:p>
            <a:pPr algn="just" eaLnBrk="1" hangingPunct="1">
              <a:lnSpc>
                <a:spcPct val="70000"/>
              </a:lnSpc>
            </a:pPr>
            <a:endParaRPr lang="ru-RU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постановление администрации города от 26.07.2018 № 1798 «Об основных направлениях налоговой политики, бюджетной политики и других исходных данных для  составления проекта городского бюджета и исходных данных для составления проекта городского бюджета на 2019 год и на плановый период 2020 и 2021 годов»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dirty="0" smtClean="0"/>
              <a:t> 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проект закона Владимирской области «Об областном бюджете на 2019 год и на плановый период 2020 и 2021 годов»</a:t>
            </a:r>
          </a:p>
        </p:txBody>
      </p:sp>
      <p:pic>
        <p:nvPicPr>
          <p:cNvPr id="4" name="Picture 4" descr="kkkkkkkkkkk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365104"/>
            <a:ext cx="41044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9928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/>
              <a:t>обеспечение сохранности многоквартирных домов;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600" dirty="0" smtClean="0"/>
              <a:t>-улучшение комфортности и условий проживания граждан в многоквартирном доме;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600" dirty="0" smtClean="0"/>
              <a:t>-повышение эффективности эксплуатации многоквартирных домов.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endParaRPr lang="ru-RU" sz="1600" dirty="0" smtClean="0"/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Целевые показатели (индикаторы)</a:t>
            </a:r>
          </a:p>
          <a:p>
            <a:pPr algn="l" eaLnBrk="1" hangingPunct="1">
              <a:lnSpc>
                <a:spcPct val="70000"/>
              </a:lnSpc>
            </a:pPr>
            <a:endParaRPr lang="ru-RU" sz="16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/>
              <a:t> количество многоквартирных домов, участвующих в программе капитального ремонта;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/>
              <a:t> количество многоквартирных домов, на которых проведены работы по капитальному ремонту.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endParaRPr lang="ru-RU" sz="1600" dirty="0" smtClean="0"/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Ожидаемые конечные результаты, оценка планируемой эффективности</a:t>
            </a:r>
          </a:p>
          <a:p>
            <a:pPr algn="l" eaLnBrk="1" hangingPunct="1">
              <a:lnSpc>
                <a:spcPct val="70000"/>
              </a:lnSpc>
            </a:pPr>
            <a:endParaRPr lang="ru-RU" sz="16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/>
              <a:t>-повышение комфортности и условий проживания граждан; 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/>
              <a:t>улучшение качества предоставляемых жилищно-коммунальных услуг;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/>
              <a:t>соответствие многоквартирных домов требованиям нормативно-технической документации.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33056"/>
            <a:ext cx="338437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3056"/>
            <a:ext cx="3312368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92101"/>
            <a:ext cx="8136904" cy="90465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«Управление муниципальным имуществом </a:t>
            </a:r>
            <a:b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</a:b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и земельными ресурсами в городе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Коврове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74755" name="Picture 4" descr="460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13690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8680"/>
            <a:ext cx="9144000" cy="630932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Blip>
                <a:blip r:embed="rId2"/>
              </a:buBlip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обеспечение эффективного  владения, пользования  и распоряжения  муниципальной собственностью;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увеличение доходов бюджета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совершенствование системы налогового  администрирования, создание полного и достоверного источника информации, используемого для целей  налогообложения;                                 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совершенствование муниципальных услуг, оказываемых гражданам, организациям, а также органам государственной власти и  местного самоуправления;                                  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-обеспечение эффективного использования муниципального жилищного фонда;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-повышение качества жизни горожан и планомерного развития экономического потенциал.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Blip>
                <a:blip r:embed="rId2"/>
              </a:buBlip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муниципальных объектов недвижимости, на которые  оформлены свидетельства о государственной регистрации права;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кадастровых паспортов (технических планов) муниципального недвижимого имущества;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повышение эффективности    владения, пользования и распоряжения муниципальным имуществом;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уровень информационного наполнения кадастра объектов недвижимости;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рост совокупных поступлений в бюджет города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полученных от сбора земельного налога и арендной платы за земельные участки.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Наличие к концу 2020 года: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жилых помещений муниципального жилищного фонда, оборудованных индивидуальными приборами учета коммунальных  ресурсов – 100%;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жилых помещений муниципального жилищного фонда в нормативном техническом состоянии – 100%;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жилых помещений муниципального жилищного фонда, по которым отсутствует задолженность за пользование жилым помещением  (платы за наем) – 100%;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повышение индекса качества жизни, рост численности  населения;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увеличение количества рабочих мест.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420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Ожидаемые конечные результаты, оценка планируемой эффективности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Оформление кадастровых паспортов (технических планов) и государственная регистрация права собственности муниципального образования город Ковров на муниципальные объекты недвижимости; увеличение доходов бюджета </a:t>
            </a:r>
            <a:r>
              <a:rPr lang="ru-RU" sz="1400" dirty="0" err="1" smtClean="0"/>
              <a:t>г.Коврова</a:t>
            </a:r>
            <a:r>
              <a:rPr lang="ru-RU" sz="1400" dirty="0" smtClean="0"/>
              <a:t>.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</a:t>
            </a:r>
            <a:endParaRPr lang="ru-RU" sz="1400" b="1" dirty="0" smtClean="0"/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v"/>
            </a:pPr>
            <a:r>
              <a:rPr lang="ru-RU" sz="1600" b="1" dirty="0" smtClean="0"/>
              <a:t>Реализация программы позволит создать условия для:  </a:t>
            </a:r>
            <a:r>
              <a:rPr lang="ru-RU" sz="1600" dirty="0" smtClean="0"/>
              <a:t>      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обеспечения эффективного использования муниципального имущества,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реализации  полномочий  муниципального образования город Ковров как собственника в части  владения, пользования и   распоряжения муниципальной собственностью,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получения полных, объективных и точных сведений о составе, количестве и характеристиках  муниципального имущества,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государственной регистрации прав хозяйственного ведения муниципальных предприятия и оперативного управления   муниципальных учреждений на переданное им имущество;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создания единой базы данных о земельных участках и связанных с ними объектах недвижимости как объектах оборота и   налогообложения;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увеличения поступлений земельного налога, налога на имущество физических лиц и арендной платы за землю в бюджет города;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проведения разграничения государственной собственности на землю, регистрации прав муниципальной собственности на  земельные участки;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создания информационной базы о единых объектах недвижимости, позволяющей сформировать в налоговых органах реестр налогоплательщиков в целях  перехода на взимание налога на недвижимость.;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сокращение незаконно размещенных средств наружной рекламы и информации на территории МО город Ковров на рекламных конструкциях.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  Оборудование жилых помещений муниципального жилищного фонда индивидуальными приборами учета коммунальных ресурсов.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Соответствие жилых помещений муниципального жилищного фонда техническим нормам и правилам. Отсутствие задолженности нанимателей за пользование жилым помещением (платы за наем)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725144"/>
            <a:ext cx="3384376" cy="19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292100"/>
            <a:ext cx="6696744" cy="7985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«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Развитие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образования в городе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Коврове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» </a:t>
            </a:r>
            <a:endParaRPr lang="ru-RU" sz="18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6803" name="Picture 9" descr="global_education_reading_1600_clr-380x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82073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836712"/>
            <a:ext cx="8964612" cy="6021288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Clr>
                <a:schemeClr val="tx1"/>
              </a:buClr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Обеспечение высокого качества образования в соответствии с меняющимися запросами населения и перспективными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задачами развития общества и экономики</a:t>
            </a:r>
          </a:p>
          <a:p>
            <a:pPr eaLnBrk="1" hangingPunct="1">
              <a:lnSpc>
                <a:spcPct val="70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Tx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eaLnBrk="1" hangingPunct="1">
              <a:lnSpc>
                <a:spcPct val="70000"/>
              </a:lnSpc>
            </a:pPr>
            <a:endParaRPr lang="ru-RU" sz="5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Доступность дошкольного образования (отношение численности детей 3 - 7 лет,  получающих дошкольное образование в текущем году, к  сумме численности детей в возрасте 3 - 7 лет, получающих дошкольное образование в текущем году, и численности детей в возрасте 3-7 лет , находящихся в очереди на получение в текущем году дошкольного образования).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Удельный вес численности населения в возрасте 5 - 18 лет, охваченного образованием, в общей численности населения в 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возрасте 5 - 18 лет.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 Отношение среднего балла Единого государственного экзамена (в расчете на 2 обязательных предмета) в 10 процентах 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кол с лучшими результатами ЕГЭ к среднему баллу ЕГЭ (в  расчете на 2 обязательных предмета) в 10 процентах школ с худшими результатами единого государственного экзамена.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4. Удельный вес численности обучающихся муниципальных общеобразовательных организаций, которым предоставлена 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возможность обучаться в соответствии с основными современными требованиями (с учетом федеральных государственных образовательных стандартов), в общей численности обучающихся муниципальных общеобразовательных организаций.</a:t>
            </a:r>
          </a:p>
          <a:p>
            <a:pPr eaLnBrk="1" hangingPunct="1">
              <a:lnSpc>
                <a:spcPct val="70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Tx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оценка планируемой эффективности</a:t>
            </a:r>
          </a:p>
          <a:p>
            <a:pPr eaLnBrk="1" hangingPunct="1">
              <a:lnSpc>
                <a:spcPct val="70000"/>
              </a:lnSpc>
            </a:pPr>
            <a:endParaRPr lang="ru-RU" sz="5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Tx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дошкольного образования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будет создана инфраструктура поддержки раннего развития детей (2 мес. - 3 года);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будет обеспечено отсутствие очереди на зачисление детей в возрасте от 1 до 7 лет в дошкольные образовательные организации.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Tx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системе общего образования: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- 99,8% численности населения города в возрасте 7 - 18 лет будет охвачено общим образованием;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отношение среднего балла ЕГЭ в 10% школ с лучшими результатами к среднему баллу ЕГЭ в 10% школ с худшими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результатами составит 1,5;</a:t>
            </a:r>
          </a:p>
          <a:p>
            <a:pPr eaLnBrk="1" hangingPunct="1">
              <a:lnSpc>
                <a:spcPct val="70000"/>
              </a:lnSpc>
            </a:pPr>
            <a:endParaRPr lang="ru-RU" sz="5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Tx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системе дополнительного образования детей:</a:t>
            </a:r>
          </a:p>
          <a:p>
            <a:pPr eaLnBrk="1" hangingPunct="1">
              <a:lnSpc>
                <a:spcPct val="70000"/>
              </a:lnSpc>
              <a:buClrTx/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программами дополнительного образования не менее 75% детей в возрасте 5-18 лет.</a:t>
            </a:r>
          </a:p>
          <a:p>
            <a:pPr eaLnBrk="1" hangingPunct="1">
              <a:lnSpc>
                <a:spcPct val="70000"/>
              </a:lnSpc>
              <a:buClrTx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развитии кадрового потенциала: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увеличится доля учителей в возрасте до 35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лет в общей численности учителей общеобразовательных организаций до 14,4%;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средняя заработная плата педагогических работников общеобразовательных организаций составит не менее 100% от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средней заработной платы в регионе;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средняя заработная плата педагогов дошкольных образовательных организаций составит не менее 100% от средней заработной платы в сфере общего образования в регионе;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средняя заработная плата работников дополнительного образования детей составит не менее 100% от средней заработной платы в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регионе;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3671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«Противодействие терроризму и экстремизму в городе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Коврове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2809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06489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Реализация политики в области профилактики терроризма и экстремизма в РФ;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Совершенствование системы профилактических мер антитеррористической и </a:t>
            </a:r>
            <a:r>
              <a:rPr lang="ru-RU" sz="1400" dirty="0" err="1" smtClean="0"/>
              <a:t>антиэкстремистской</a:t>
            </a:r>
            <a:r>
              <a:rPr lang="ru-RU" sz="1400" dirty="0" smtClean="0"/>
              <a:t> направленности;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Предупреждение террористических и экстремистских проявлений на территории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Укрепление межнационального согласия;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Достижение взаимодействия и взаимного уважения в вопросах межэтнического и межкультурного сотрудничества.</a:t>
            </a:r>
          </a:p>
          <a:p>
            <a:pPr algn="l" eaLnBrk="1" hangingPunct="1">
              <a:lnSpc>
                <a:spcPct val="70000"/>
              </a:lnSpc>
            </a:pPr>
            <a:endParaRPr lang="ru-RU" sz="1000" dirty="0" smtClean="0"/>
          </a:p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Ожидаемые конечные результаты, оценка планируемой эффективности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400" dirty="0" smtClean="0">
                <a:solidFill>
                  <a:srgbClr val="FFFF00"/>
                </a:solidFill>
              </a:rPr>
              <a:t>  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400" dirty="0" smtClean="0"/>
              <a:t>Реализация мероприятий Программы позволит снизить возможность совершения террористических актов на территории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, создать систему технической защиты объектов социальной сферы и объектов с массовым пребыванием людей.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068960"/>
            <a:ext cx="6096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305800" cy="64807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cap="none" dirty="0" smtClean="0">
                <a:ln w="1143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«Создание новых мест в общеобразовательных организациях в соответствии с прогнозируемой потребностью и современными условиями обучения»</a:t>
            </a:r>
            <a:endParaRPr lang="ru-RU" sz="2000" b="1" i="1" cap="none" dirty="0">
              <a:ln w="11430"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92088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0728"/>
            <a:ext cx="8352928" cy="446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Создание новых мест в общеобразовательных организациях в соответствии с прогнозируемой потребностью и современными требованиями к условиям обучения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/>
          </a:p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Целевые показатели (индикаторы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Число новых мест в общеобразовательных  организациях – 4500 к 2026 году,, в том числе введенных путем строительства объектов инфраструктуры общего образования – 4200 мест;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Удельный вес численности обучающихся, занимающихся в одну смену, в общей численности обучающихся в общеобразовательных организациях, - 100% в 2026 году, в том числе обучающихся по программам начального общего образования – 100% в 2021 году, основного общего образования – 100% в 2026 году, среднего общего образования – 100% в 2021 году.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/>
          </a:p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Ожидаемые конечные результаты, оценка планируемой эффективности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При реализации </a:t>
            </a:r>
            <a:r>
              <a:rPr lang="en-US" sz="1400" dirty="0" smtClean="0"/>
              <a:t>I </a:t>
            </a:r>
            <a:r>
              <a:rPr lang="ru-RU" sz="1400" dirty="0" smtClean="0"/>
              <a:t>этапа Программы (2016-2020 годы):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-к 2021 году 1-4 классы и 10-11 классы в общеобразовательных организациях перейдут на обучение в одну смену;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-будет удержан существующий односменный режим обучения.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endParaRPr lang="ru-RU" sz="1400" dirty="0" smtClean="0"/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При реализации </a:t>
            </a:r>
            <a:r>
              <a:rPr lang="en-US" sz="1400" dirty="0" smtClean="0"/>
              <a:t>II </a:t>
            </a:r>
            <a:r>
              <a:rPr lang="ru-RU" sz="1400" dirty="0" smtClean="0"/>
              <a:t>этапа Программы (2021-2025 годы):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-к 2026 году в одну смену станут обучаться все 5-9 классы в общеобразовательных организациях;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-будет удержан существующий односменный режим обучения.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endParaRPr lang="ru-RU" sz="1400" dirty="0" smtClean="0"/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По итогам реализации Программы все обучающиеся в общеобразовательных организациях станут обучаться в одну смену;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100% обучающихся перейдут из зданий с износом 50% и выше в новые здания общеобразовательных организаций.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3" y="1582436"/>
          <a:ext cx="8176420" cy="4489770"/>
        </p:xfrm>
        <a:graphic>
          <a:graphicData uri="http://schemas.openxmlformats.org/drawingml/2006/table">
            <a:tbl>
              <a:tblPr/>
              <a:tblGrid>
                <a:gridCol w="3376658"/>
                <a:gridCol w="884016"/>
                <a:gridCol w="630724"/>
                <a:gridCol w="657004"/>
                <a:gridCol w="657004"/>
                <a:gridCol w="630724"/>
                <a:gridCol w="670145"/>
                <a:gridCol w="670145"/>
              </a:tblGrid>
              <a:tr h="3565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i="0" u="none" strike="noStrike" kern="1200" dirty="0">
                          <a:solidFill>
                            <a:srgbClr val="00002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  <a:p>
                      <a:pPr marL="0" algn="ctr" rtl="0" eaLnBrk="1" fontAlgn="ctr" latinLnBrk="0" hangingPunct="1"/>
                      <a:r>
                        <a:rPr kumimoji="0" lang="ru-RU" sz="1200" b="1" i="0" u="none" strike="noStrike" kern="1200" dirty="0">
                          <a:solidFill>
                            <a:srgbClr val="00002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i="0" u="none" strike="noStrike" kern="12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Отчет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rtl="0" eaLnBrk="1" fontAlgn="ctr" latinLnBrk="0" hangingPunct="1"/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22"/>
                        </a:solidFill>
                        <a:latin typeface="Times New Roman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22"/>
                        </a:solidFill>
                        <a:latin typeface="Times New Roman Cyr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i="0" u="none" strike="noStrike" kern="12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1" i="0" u="none" strike="noStrike" kern="12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4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муниципального образования (среднегодовая) - всего</a:t>
                      </a: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тыс.человек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138,1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малых предприятий, всего (по состоянию на конец года)</a:t>
                      </a: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средних предприятий, всего (по состоянию на конец года)</a:t>
                      </a: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Число индивидуальных предпринимателей (физических лиц, действующих без образования юридического лица)</a:t>
                      </a: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</a:t>
                      </a:r>
                      <a:r>
                        <a:rPr lang="ru-RU" sz="11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экономически активного населения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76 588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75 121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73 000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зарегистрированных в государственных учреждениях службы занятости населения 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тыс.кв.м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Жилищный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фонд </a:t>
                      </a: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кв. 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3 535,4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603,9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709,9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761,9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813,9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приходящаяся в среднем на одного жителя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43608" y="69269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Основные  экономические показатели развития экономики </a:t>
            </a:r>
            <a:r>
              <a:rPr lang="ru-RU" sz="1600" b="1" dirty="0" err="1" smtClean="0"/>
              <a:t>г.Коврова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в соответствии с прогнозом социально-экономического развития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764704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«Благоустройство территории  города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Коврова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233488"/>
            <a:ext cx="7808913" cy="50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08720"/>
            <a:ext cx="8064896" cy="588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</a:pPr>
            <a:endParaRPr lang="ru-RU" sz="12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Повышение качества и комфорта городской среды</a:t>
            </a:r>
          </a:p>
          <a:p>
            <a:pPr algn="l" eaLnBrk="1" hangingPunct="1">
              <a:lnSpc>
                <a:spcPct val="70000"/>
              </a:lnSpc>
            </a:pPr>
            <a:endParaRPr lang="ru-RU" sz="1200" dirty="0" smtClean="0"/>
          </a:p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Целевые показатели (индикаторы)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благоустроенных дворовых территорий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Доля благоустроенных дворовых территорий от общего количества дворовых территорий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Доля проектов благоустройства дворовых территорий, реализованных с финансовым участием граждан, заинтересованных организаций, от общего количества дворовых территорий, включенных в программу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Доля проектов благоустройства дворовых территорий, реализованных с трудовым участием граждан, заинтересованных организаций, от общего количества дворовых территорий, включенных в программу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благоустроенных общественных территорий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Доля благоустроенных общественных территорий от общего количества общественных территорий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Площадь благоустроенных мест массового отдыха населения (городских парков)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Доля площади благоустроенных мест массового отдыха населения (городских парков) от общей площади парков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200" dirty="0" smtClean="0"/>
              <a:t> 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Ожидаемые конечные результаты, оценка планируемой эффективности</a:t>
            </a:r>
          </a:p>
          <a:p>
            <a:pPr algn="l" eaLnBrk="1" hangingPunct="1">
              <a:lnSpc>
                <a:spcPct val="70000"/>
              </a:lnSpc>
            </a:pPr>
            <a:endParaRPr lang="ru-RU" sz="1200" dirty="0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Реализация мероприятий программы к концу 2021 года позволит достигнуть следующих результатов: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количества благоустроенных дворовых территорий на 729 объектов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благоустроенных дворовых территорий от общего количества дворовых территорий на 77,72%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проектов благоустройства дворовых территорий, реализованных с финансовым участием граждан, заинтересованных организаций, от общего количества дворовых территорий, включенных в программу, до 100%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проектов благоустройства дворовых территорий, реализованных с трудовым участием граждан, заинтересованных организаций, от общего количества дворовых территорий, включенных в программу, до 100%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количества благоустроенных общественных территорий на 22 объекта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благоустроенных общественных территорий от общего количества общественных территорий на 61,11%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площади благоустроенных мест массового отдыха населения (городских парков) на 329,56 тыс.м2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площади благоустроенных мест массового отдыха населения (городских парков) на 67,4%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endParaRPr lang="ru-RU" sz="1400" dirty="0" smtClean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908720"/>
            <a:ext cx="51125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r>
              <a:rPr lang="ru-RU" sz="4400" b="1" dirty="0" smtClean="0"/>
              <a:t>Межбюджетные отношения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597217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15616" y="2060848"/>
          <a:ext cx="7128792" cy="3882126"/>
        </p:xfrm>
        <a:graphic>
          <a:graphicData uri="http://schemas.openxmlformats.org/drawingml/2006/table">
            <a:tbl>
              <a:tblPr/>
              <a:tblGrid>
                <a:gridCol w="3046134"/>
                <a:gridCol w="4082658"/>
              </a:tblGrid>
              <a:tr h="940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Calibri,Bold"/>
                          <a:ea typeface="Calibri"/>
                          <a:cs typeface="Calibri,Bold"/>
                        </a:rPr>
                        <a:t>Виды межбюджетных трансфертов</a:t>
                      </a:r>
                      <a:endParaRPr lang="ru-RU" sz="7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Calibri,Bold"/>
                          <a:ea typeface="Calibri"/>
                          <a:cs typeface="Calibri,Bold"/>
                        </a:rPr>
                        <a:t>Определение</a:t>
                      </a:r>
                      <a:endParaRPr lang="ru-RU" sz="7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78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Дотации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Dotatio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дар,пожертвование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без определения конкретной цели их использования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107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Субвенции (от лат. «Subvenire» - приходить на помощь)</a:t>
                      </a:r>
                      <a:endParaRPr lang="ru-RU" sz="70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на финансирование «переданных» другим публично-правовым образованиям полномочий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7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Субсидии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Subsidium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поддержка)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на условиях долевого 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софинансирования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 расходов других бюджетов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59421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,Bold"/>
              </a:rPr>
              <a:t>         Межбюджетные трансферты – основной вид безвозмездных перечислений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dirty="0" smtClean="0">
                <a:latin typeface="Calibri" pitchFamily="34" charset="0"/>
                <a:ea typeface="Calibri" pitchFamily="34" charset="0"/>
                <a:cs typeface="Calibri,Bold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,Bold"/>
              </a:rPr>
              <a:t>Межбюджетные трансферты – это денежные средства, перечисляемые из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,Bold"/>
              </a:rPr>
              <a:t> одного бюджета бюджетной системы Российской Федерации другому.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467544" y="1700808"/>
          <a:ext cx="842493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9979" y="1340768"/>
            <a:ext cx="102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тыс.руб.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1916832"/>
            <a:ext cx="159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1 174 717,2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416" y="476672"/>
            <a:ext cx="6939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Безвозмездные поступления из бюджетов других уровней  </a:t>
            </a:r>
          </a:p>
          <a:p>
            <a:r>
              <a:rPr lang="ru-RU" sz="2000" b="1" dirty="0" smtClean="0"/>
              <a:t>в 2018-2021 годах</a:t>
            </a:r>
            <a:endParaRPr lang="ru-RU" sz="20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95536" y="1397000"/>
          <a:ext cx="4104456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4427984" y="1412776"/>
          <a:ext cx="424847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043608" y="3789040"/>
          <a:ext cx="51845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8" y="260648"/>
            <a:ext cx="676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УДЕЛЬНЫЙ  ВЕС  БЕЗВОЗМЕЗДНЫХ  ПОСТУПЛЕНИЙ</a:t>
            </a:r>
          </a:p>
          <a:p>
            <a:r>
              <a:rPr lang="ru-RU" b="1" smtClean="0"/>
              <a:t> В  ОБЩИХ  ДОХОДАХ  ГОРОДСКОГО  </a:t>
            </a:r>
            <a:r>
              <a:rPr lang="ru-RU" b="1" dirty="0" smtClean="0"/>
              <a:t>БЮДЖЕТА </a:t>
            </a:r>
          </a:p>
          <a:p>
            <a:r>
              <a:rPr lang="ru-RU" b="1" dirty="0" smtClean="0"/>
              <a:t>В 2019-2021 ГОДАХ</a:t>
            </a:r>
            <a:endParaRPr lang="ru-RU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7933" y="2420888"/>
            <a:ext cx="4362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Спасибо </a:t>
            </a:r>
          </a:p>
          <a:p>
            <a:r>
              <a:rPr lang="ru-RU" sz="5400" b="1" dirty="0" smtClean="0"/>
              <a:t>за внимание</a:t>
            </a:r>
            <a:endParaRPr lang="ru-RU" sz="5400" b="1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6"/>
            <a:ext cx="60486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Основные характеристики городского бюджета </a:t>
            </a:r>
            <a:br>
              <a:rPr lang="ru-RU" sz="4400" b="1" dirty="0" smtClean="0"/>
            </a:br>
            <a:r>
              <a:rPr lang="ru-RU" sz="4400" b="1" dirty="0" smtClean="0"/>
              <a:t>на 2019-2021 годы</a:t>
            </a:r>
            <a:endParaRPr lang="ru-RU" sz="4400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645024"/>
            <a:ext cx="56166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15348</TotalTime>
  <Words>6774</Words>
  <Application>Microsoft Office PowerPoint</Application>
  <PresentationFormat>Экран (4:3)</PresentationFormat>
  <Paragraphs>1012</Paragraphs>
  <Slides>86</Slides>
  <Notes>29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Поток</vt:lpstr>
      <vt:lpstr>Диаграмма</vt:lpstr>
      <vt:lpstr>Worksheet</vt:lpstr>
      <vt:lpstr>Лист Microsoft Office Excel 97-2003</vt:lpstr>
      <vt:lpstr>БРОШЮРА  «БЮДЖЕТ ДЛЯ ГРАЖДАН»  по проекту  бюджета  города Коврова  на 2019 год  и на плановый период  2020 и 2021 годов </vt:lpstr>
      <vt:lpstr>Содержание:</vt:lpstr>
      <vt:lpstr>ВВОДНАЯ ЧАСТЬ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БЕЗВОЗМЕЗДНЫЕ ПОСТУПЛЕНИЯ  В   2018-2021   ГОДАХ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«Защита населения и территорий от чрезвычайных ситуаций, обеспечение первичных  мер пожарной безопасности и безопасности  людей на водных объектах»</vt:lpstr>
      <vt:lpstr>Слайд 44</vt:lpstr>
      <vt:lpstr>Слайд 45</vt:lpstr>
      <vt:lpstr>«Обеспечение доступным и комфортным жильем  населения города Коврова» </vt:lpstr>
      <vt:lpstr>Слайд 47</vt:lpstr>
      <vt:lpstr>Слайд 48</vt:lpstr>
      <vt:lpstr>«Комплексные меры профилактики правонарушений  в городе Коврове »  </vt:lpstr>
      <vt:lpstr>Слайд 50</vt:lpstr>
      <vt:lpstr>Слайд 51</vt:lpstr>
      <vt:lpstr>«Молодежная и семейная политика города Коврова»    </vt:lpstr>
      <vt:lpstr>Слайд 53</vt:lpstr>
      <vt:lpstr>«Развитие культуры и туризма на территории города Коврова»</vt:lpstr>
      <vt:lpstr>Слайд 55</vt:lpstr>
      <vt:lpstr>«Развитие транспортной системы  и транспортной доступности города Коврова»</vt:lpstr>
      <vt:lpstr>Слайд 57</vt:lpstr>
      <vt:lpstr>Слайд 58</vt:lpstr>
      <vt:lpstr>«Дорожное хозяйство города Коврова»</vt:lpstr>
      <vt:lpstr>Слайд 60</vt:lpstr>
      <vt:lpstr>«Жилищное хозяйство города Коврова»</vt:lpstr>
      <vt:lpstr>Слайд 62</vt:lpstr>
      <vt:lpstr>«Развитие коммунального хозяйства»</vt:lpstr>
      <vt:lpstr>Слайд 64</vt:lpstr>
      <vt:lpstr>«Благоустройство и охрана  окружающей среды» </vt:lpstr>
      <vt:lpstr>Слайд 66</vt:lpstr>
      <vt:lpstr>«РАЗВИТИЕ ФИЗИЧЕСКОЙ КУЛЬТУРЫ И СПОРТА ГОРОДА КОВРОВА»</vt:lpstr>
      <vt:lpstr>Слайд 68</vt:lpstr>
      <vt:lpstr>«Капитальный ремонт многоквартирных домов в городе Коврове »</vt:lpstr>
      <vt:lpstr>Слайд 70</vt:lpstr>
      <vt:lpstr>«Управление муниципальным имуществом  и земельными ресурсами в городе Коврове»</vt:lpstr>
      <vt:lpstr>Слайд 72</vt:lpstr>
      <vt:lpstr>Слайд 73</vt:lpstr>
      <vt:lpstr>«Развитие образования в городе Коврове» </vt:lpstr>
      <vt:lpstr>Слайд 75</vt:lpstr>
      <vt:lpstr>Слайд 76</vt:lpstr>
      <vt:lpstr>Слайд 77</vt:lpstr>
      <vt:lpstr>«Создание новых мест в общеобразовательных организациях в соответствии с прогнозируемой потребностью и современными условиями обучения»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БРОШЮРА «БЮДЖЕТ ДЛЯ ГРАЖДАН» по проекту бюджета города Коврова на 2015 год и на плановый период 2016 и 2017 годов</dc:title>
  <dc:creator>Admin</dc:creator>
  <cp:lastModifiedBy>User</cp:lastModifiedBy>
  <cp:revision>1419</cp:revision>
  <dcterms:created xsi:type="dcterms:W3CDTF">2014-12-04T08:37:53Z</dcterms:created>
  <dcterms:modified xsi:type="dcterms:W3CDTF">2018-12-17T09:34:24Z</dcterms:modified>
</cp:coreProperties>
</file>