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58"/>
  </p:notesMasterIdLst>
  <p:sldIdLst>
    <p:sldId id="256" r:id="rId2"/>
    <p:sldId id="281" r:id="rId3"/>
    <p:sldId id="257" r:id="rId4"/>
    <p:sldId id="309" r:id="rId5"/>
    <p:sldId id="310" r:id="rId6"/>
    <p:sldId id="301" r:id="rId7"/>
    <p:sldId id="302" r:id="rId8"/>
    <p:sldId id="258" r:id="rId9"/>
    <p:sldId id="311" r:id="rId10"/>
    <p:sldId id="259" r:id="rId11"/>
    <p:sldId id="260" r:id="rId12"/>
    <p:sldId id="312" r:id="rId13"/>
    <p:sldId id="261" r:id="rId14"/>
    <p:sldId id="262" r:id="rId15"/>
    <p:sldId id="276" r:id="rId16"/>
    <p:sldId id="280" r:id="rId17"/>
    <p:sldId id="283" r:id="rId18"/>
    <p:sldId id="314" r:id="rId19"/>
    <p:sldId id="282" r:id="rId20"/>
    <p:sldId id="315" r:id="rId21"/>
    <p:sldId id="316" r:id="rId22"/>
    <p:sldId id="317" r:id="rId23"/>
    <p:sldId id="263" r:id="rId24"/>
    <p:sldId id="265" r:id="rId25"/>
    <p:sldId id="267" r:id="rId26"/>
    <p:sldId id="319" r:id="rId27"/>
    <p:sldId id="320" r:id="rId28"/>
    <p:sldId id="305" r:id="rId29"/>
    <p:sldId id="321" r:id="rId30"/>
    <p:sldId id="322" r:id="rId31"/>
    <p:sldId id="323" r:id="rId32"/>
    <p:sldId id="324" r:id="rId33"/>
    <p:sldId id="325" r:id="rId34"/>
    <p:sldId id="271" r:id="rId35"/>
    <p:sldId id="272" r:id="rId36"/>
    <p:sldId id="285" r:id="rId37"/>
    <p:sldId id="286" r:id="rId38"/>
    <p:sldId id="287" r:id="rId39"/>
    <p:sldId id="288" r:id="rId40"/>
    <p:sldId id="306" r:id="rId41"/>
    <p:sldId id="289" r:id="rId42"/>
    <p:sldId id="290" r:id="rId43"/>
    <p:sldId id="273" r:id="rId44"/>
    <p:sldId id="291" r:id="rId45"/>
    <p:sldId id="292" r:id="rId46"/>
    <p:sldId id="293" r:id="rId47"/>
    <p:sldId id="295" r:id="rId48"/>
    <p:sldId id="296" r:id="rId49"/>
    <p:sldId id="297" r:id="rId50"/>
    <p:sldId id="298" r:id="rId51"/>
    <p:sldId id="299" r:id="rId52"/>
    <p:sldId id="300" r:id="rId53"/>
    <p:sldId id="307" r:id="rId54"/>
    <p:sldId id="326" r:id="rId55"/>
    <p:sldId id="327" r:id="rId56"/>
    <p:sldId id="328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553A3"/>
    <a:srgbClr val="000000"/>
    <a:srgbClr val="25FB8B"/>
    <a:srgbClr val="FF00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scene3d>
          <a:camera prst="orthographicFront"/>
          <a:lightRig rig="threePt" dir="t"/>
        </a:scene3d>
        <a:sp3d>
          <a:bevelT/>
        </a:sp3d>
      </c:spPr>
    </c:sideWall>
    <c:backWall>
      <c:spPr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549702</c:v>
                </c:pt>
                <c:pt idx="1">
                  <c:v>8796</c:v>
                </c:pt>
                <c:pt idx="2">
                  <c:v>108165</c:v>
                </c:pt>
                <c:pt idx="3">
                  <c:v>4294</c:v>
                </c:pt>
                <c:pt idx="4">
                  <c:v>13020</c:v>
                </c:pt>
                <c:pt idx="5">
                  <c:v>184041</c:v>
                </c:pt>
                <c:pt idx="6">
                  <c:v>18126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589562</c:v>
                </c:pt>
                <c:pt idx="1">
                  <c:v>8765</c:v>
                </c:pt>
                <c:pt idx="2">
                  <c:v>104527</c:v>
                </c:pt>
                <c:pt idx="3">
                  <c:v>6399</c:v>
                </c:pt>
                <c:pt idx="4">
                  <c:v>23748</c:v>
                </c:pt>
                <c:pt idx="5">
                  <c:v>207865</c:v>
                </c:pt>
                <c:pt idx="6">
                  <c:v>19814</c:v>
                </c:pt>
              </c:numCache>
            </c:numRef>
          </c:val>
        </c:ser>
        <c:gapWidth val="27"/>
        <c:shape val="cylinder"/>
        <c:axId val="91692416"/>
        <c:axId val="91698304"/>
        <c:axId val="0"/>
      </c:bar3DChart>
      <c:catAx>
        <c:axId val="91692416"/>
        <c:scaling>
          <c:orientation val="minMax"/>
        </c:scaling>
        <c:axPos val="b"/>
        <c:tickLblPos val="nextTo"/>
        <c:txPr>
          <a:bodyPr rot="840000"/>
          <a:lstStyle/>
          <a:p>
            <a:pPr>
              <a:defRPr sz="1200"/>
            </a:pPr>
            <a:endParaRPr lang="ru-RU"/>
          </a:p>
        </c:txPr>
        <c:crossAx val="91698304"/>
        <c:crosses val="autoZero"/>
        <c:auto val="1"/>
        <c:lblAlgn val="ctr"/>
        <c:lblOffset val="100"/>
        <c:tickLblSkip val="1"/>
      </c:catAx>
      <c:valAx>
        <c:axId val="91698304"/>
        <c:scaling>
          <c:orientation val="minMax"/>
          <c:max val="600000"/>
        </c:scaling>
        <c:axPos val="l"/>
        <c:majorGridlines/>
        <c:numFmt formatCode="General" sourceLinked="1"/>
        <c:tickLblPos val="none"/>
        <c:txPr>
          <a:bodyPr rot="600000"/>
          <a:lstStyle/>
          <a:p>
            <a:pPr>
              <a:defRPr sz="1400"/>
            </a:pPr>
            <a:endParaRPr lang="ru-RU"/>
          </a:p>
        </c:txPr>
        <c:crossAx val="91692416"/>
        <c:crosses val="autoZero"/>
        <c:crossBetween val="between"/>
        <c:majorUnit val="10000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33900708563246146"/>
          <c:y val="2.4557749560878611E-2"/>
          <c:w val="0.6076224199210537"/>
          <c:h val="0.88636090364080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1"/>
              <c:layout>
                <c:manualLayout>
                  <c:x val="2.1104017882153766E-2"/>
                  <c:y val="2.2325226873526039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89999.4</c:v>
                </c:pt>
                <c:pt idx="1">
                  <c:v>24</c:v>
                </c:pt>
                <c:pt idx="2">
                  <c:v>129077</c:v>
                </c:pt>
                <c:pt idx="3">
                  <c:v>13438.5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1.8089158184703125E-2"/>
                  <c:y val="8.9300907494104034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88086.3</c:v>
                </c:pt>
                <c:pt idx="1">
                  <c:v>24</c:v>
                </c:pt>
                <c:pt idx="2">
                  <c:v>123866.3</c:v>
                </c:pt>
                <c:pt idx="3">
                  <c:v>13374.9</c:v>
                </c:pt>
              </c:numCache>
            </c:numRef>
          </c:val>
        </c:ser>
        <c:dLbls>
          <c:showVal val="1"/>
        </c:dLbls>
        <c:shape val="pyramid"/>
        <c:axId val="100416512"/>
        <c:axId val="100426496"/>
        <c:axId val="0"/>
      </c:bar3DChart>
      <c:catAx>
        <c:axId val="100416512"/>
        <c:scaling>
          <c:orientation val="minMax"/>
        </c:scaling>
        <c:axPos val="l"/>
        <c:tickLblPos val="nextTo"/>
        <c:crossAx val="100426496"/>
        <c:crosses val="autoZero"/>
        <c:auto val="1"/>
        <c:lblAlgn val="ctr"/>
        <c:lblOffset val="100"/>
      </c:catAx>
      <c:valAx>
        <c:axId val="100426496"/>
        <c:scaling>
          <c:orientation val="minMax"/>
        </c:scaling>
        <c:axPos val="b"/>
        <c:majorGridlines/>
        <c:numFmt formatCode="#,##0.0" sourceLinked="1"/>
        <c:tickLblPos val="nextTo"/>
        <c:crossAx val="10041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572818594712515E-4"/>
          <c:y val="0"/>
          <c:w val="0.11799781030977551"/>
          <c:h val="0.1016029864473567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3.2334370255156855E-2"/>
          <c:y val="0.11051574803149609"/>
          <c:w val="0.93533125948968665"/>
          <c:h val="0.7304165846456681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0"/>
              <c:layout>
                <c:manualLayout>
                  <c:x val="4.4713341710076113E-2"/>
                  <c:y val="-2.5195613185836546E-2"/>
                </c:manualLayout>
              </c:layout>
              <c:showVal val="1"/>
            </c:dLbl>
            <c:dLbl>
              <c:idx val="1"/>
              <c:layout>
                <c:manualLayout>
                  <c:x val="3.2292969012832691E-2"/>
                  <c:y val="-4.7241774723443423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121921.9</c:v>
                </c:pt>
                <c:pt idx="1">
                  <c:v>116222.5</c:v>
                </c:pt>
              </c:numCache>
            </c:numRef>
          </c:val>
        </c:ser>
        <c:dLbls>
          <c:showVal val="1"/>
        </c:dLbls>
        <c:shape val="cylinder"/>
        <c:axId val="100460032"/>
        <c:axId val="100461568"/>
        <c:axId val="100446208"/>
      </c:bar3DChart>
      <c:catAx>
        <c:axId val="100460032"/>
        <c:scaling>
          <c:orientation val="minMax"/>
        </c:scaling>
        <c:axPos val="b"/>
        <c:tickLblPos val="nextTo"/>
        <c:crossAx val="100461568"/>
        <c:crosses val="autoZero"/>
        <c:auto val="1"/>
        <c:lblAlgn val="ctr"/>
        <c:lblOffset val="100"/>
      </c:catAx>
      <c:valAx>
        <c:axId val="10046156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00460032"/>
        <c:crosses val="autoZero"/>
        <c:crossBetween val="between"/>
      </c:valAx>
      <c:serAx>
        <c:axId val="100446208"/>
        <c:scaling>
          <c:orientation val="minMax"/>
        </c:scaling>
        <c:delete val="1"/>
        <c:axPos val="b"/>
        <c:tickLblPos val="none"/>
        <c:crossAx val="10046156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-4.6823705920581464E-3"/>
                  <c:y val="-2.0093601374592193E-2"/>
                </c:manualLayout>
              </c:layout>
              <c:showVal val="1"/>
            </c:dLbl>
            <c:dLbl>
              <c:idx val="1"/>
              <c:layout>
                <c:manualLayout>
                  <c:x val="-3.1215803947054108E-3"/>
                  <c:y val="-5.2745703608304495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ЧС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#,##0">
                  <c:v>29561</c:v>
                </c:pt>
                <c:pt idx="1">
                  <c:v>980.8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1.2558500859120122E-2"/>
                </c:manualLayout>
              </c:layout>
              <c:showVal val="1"/>
            </c:dLbl>
            <c:dLbl>
              <c:idx val="1"/>
              <c:layout>
                <c:manualLayout>
                  <c:x val="7.8039509867635221E-3"/>
                  <c:y val="-3.0140402061888283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ЧС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30693</c:v>
                </c:pt>
                <c:pt idx="1">
                  <c:v>1000</c:v>
                </c:pt>
              </c:numCache>
            </c:numRef>
          </c:val>
        </c:ser>
        <c:dLbls>
          <c:showVal val="1"/>
        </c:dLbls>
        <c:shape val="cylinder"/>
        <c:axId val="100579584"/>
        <c:axId val="100581376"/>
        <c:axId val="100448448"/>
      </c:bar3DChart>
      <c:catAx>
        <c:axId val="100579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0581376"/>
        <c:crosses val="autoZero"/>
        <c:auto val="1"/>
        <c:lblAlgn val="ctr"/>
        <c:lblOffset val="100"/>
      </c:catAx>
      <c:valAx>
        <c:axId val="100581376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00579584"/>
        <c:crosses val="autoZero"/>
        <c:crossBetween val="between"/>
      </c:valAx>
      <c:serAx>
        <c:axId val="100448448"/>
        <c:scaling>
          <c:orientation val="minMax"/>
        </c:scaling>
        <c:axPos val="b"/>
        <c:tickLblPos val="nextTo"/>
        <c:crossAx val="10058137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Лист1!$A$2:$A$5</c:f>
              <c:strCache>
                <c:ptCount val="4"/>
                <c:pt idx="0">
                  <c:v>Заседания межведомственной комиссии по вопросам оплаты труда</c:v>
                </c:pt>
                <c:pt idx="1">
                  <c:v>Рейды по проверке нестационарных торговых точек</c:v>
                </c:pt>
                <c:pt idx="2">
                  <c:v>Заседания межведомственной комиссии по мобилизации доходов</c:v>
                </c:pt>
                <c:pt idx="3">
                  <c:v>Заседания комиссии по вопросам взыскания задолженности за аренду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>
          <c:showVal val="1"/>
        </c:dLbls>
        <c:shape val="cylinder"/>
        <c:axId val="94877952"/>
        <c:axId val="94883840"/>
        <c:axId val="0"/>
      </c:bar3DChart>
      <c:catAx>
        <c:axId val="94877952"/>
        <c:scaling>
          <c:orientation val="minMax"/>
        </c:scaling>
        <c:axPos val="l"/>
        <c:tickLblPos val="nextTo"/>
        <c:crossAx val="94883840"/>
        <c:crosses val="autoZero"/>
        <c:auto val="1"/>
        <c:lblAlgn val="ctr"/>
        <c:lblOffset val="100"/>
      </c:catAx>
      <c:valAx>
        <c:axId val="94883840"/>
        <c:scaling>
          <c:orientation val="minMax"/>
        </c:scaling>
        <c:axPos val="b"/>
        <c:majorGridlines/>
        <c:numFmt formatCode="General" sourceLinked="1"/>
        <c:tickLblPos val="nextTo"/>
        <c:crossAx val="948779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Проверки соблюдения земельного законодательства</c:v>
                </c:pt>
                <c:pt idx="1">
                  <c:v>Предписание об устранении нарушений земельного законодательства</c:v>
                </c:pt>
                <c:pt idx="2">
                  <c:v>Досудебные предупреждения по вопросам аренды имущества</c:v>
                </c:pt>
                <c:pt idx="3">
                  <c:v>Досудебные предупреждения должникам по договорам аренды земельных участков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119</c:v>
                </c:pt>
                <c:pt idx="1">
                  <c:v>51</c:v>
                </c:pt>
                <c:pt idx="2">
                  <c:v>63</c:v>
                </c:pt>
                <c:pt idx="3">
                  <c:v>421</c:v>
                </c:pt>
              </c:numCache>
            </c:numRef>
          </c:val>
        </c:ser>
        <c:dLbls>
          <c:showVal val="1"/>
        </c:dLbls>
        <c:shape val="cylinder"/>
        <c:axId val="94982144"/>
        <c:axId val="94983680"/>
        <c:axId val="0"/>
      </c:bar3DChart>
      <c:catAx>
        <c:axId val="94982144"/>
        <c:scaling>
          <c:orientation val="minMax"/>
        </c:scaling>
        <c:axPos val="l"/>
        <c:tickLblPos val="nextTo"/>
        <c:crossAx val="94983680"/>
        <c:crosses val="autoZero"/>
        <c:auto val="1"/>
        <c:lblAlgn val="ctr"/>
        <c:lblOffset val="100"/>
      </c:catAx>
      <c:valAx>
        <c:axId val="94983680"/>
        <c:scaling>
          <c:orientation val="minMax"/>
        </c:scaling>
        <c:axPos val="b"/>
        <c:majorGridlines/>
        <c:numFmt formatCode="General" sourceLinked="1"/>
        <c:tickLblPos val="nextTo"/>
        <c:crossAx val="94982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2553838</c:v>
                </c:pt>
                <c:pt idx="1">
                  <c:v>2457145</c:v>
                </c:pt>
              </c:numCache>
            </c:numRef>
          </c:val>
        </c:ser>
        <c:shape val="box"/>
        <c:axId val="35098624"/>
        <c:axId val="35100160"/>
        <c:axId val="0"/>
      </c:bar3DChart>
      <c:catAx>
        <c:axId val="35098624"/>
        <c:scaling>
          <c:orientation val="minMax"/>
        </c:scaling>
        <c:axPos val="b"/>
        <c:numFmt formatCode="General" sourceLinked="1"/>
        <c:tickLblPos val="nextTo"/>
        <c:crossAx val="35100160"/>
        <c:crosses val="autoZero"/>
        <c:auto val="1"/>
        <c:lblAlgn val="ctr"/>
        <c:lblOffset val="100"/>
      </c:catAx>
      <c:valAx>
        <c:axId val="35100160"/>
        <c:scaling>
          <c:orientation val="minMax"/>
        </c:scaling>
        <c:axPos val="l"/>
        <c:majorGridlines/>
        <c:numFmt formatCode="#,##0" sourceLinked="0"/>
        <c:tickLblPos val="nextTo"/>
        <c:crossAx val="350986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6246499676674152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FF"/>
              </a:solidFill>
            </c:spPr>
          </c:dPt>
          <c:dLbls>
            <c:dLbl>
              <c:idx val="0"/>
              <c:layout/>
              <c:dLblPos val="bestFit"/>
              <c:showVal val="1"/>
            </c:dLbl>
            <c:dLbl>
              <c:idx val="1"/>
              <c:layout/>
              <c:dLblPos val="bestFit"/>
              <c:showVal val="1"/>
            </c:dLbl>
            <c:dLbl>
              <c:idx val="2"/>
              <c:layout/>
              <c:dLblPos val="bestFit"/>
              <c:showVal val="1"/>
            </c:dLbl>
            <c:dLbl>
              <c:idx val="3"/>
              <c:layout>
                <c:manualLayout>
                  <c:x val="4.4024904165444113E-2"/>
                  <c:y val="4.2827582649546964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8.8895037303547544E-2"/>
                  <c:y val="-3.2087208564127888E-3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674682</c:v>
                </c:pt>
                <c:pt idx="1">
                  <c:v>588556.30000000005</c:v>
                </c:pt>
                <c:pt idx="2">
                  <c:v>89571.3</c:v>
                </c:pt>
                <c:pt idx="3">
                  <c:v>30438.9</c:v>
                </c:pt>
                <c:pt idx="4">
                  <c:v>69622.7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888024934383315"/>
          <c:y val="3.9567913385826811E-2"/>
          <c:w val="0.33861975065616801"/>
          <c:h val="0.93762992125984368"/>
        </c:manualLayout>
      </c:layout>
      <c:spPr>
        <a:solidFill>
          <a:schemeClr val="accent2">
            <a:lumMod val="20000"/>
            <a:lumOff val="80000"/>
          </a:schemeClr>
        </a:solidFill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-1.6581728335977906E-2"/>
                  <c:y val="-1.9596588033428411E-2"/>
                </c:manualLayout>
              </c:layout>
              <c:showVal val="1"/>
            </c:dLbl>
            <c:dLbl>
              <c:idx val="1"/>
              <c:layout>
                <c:manualLayout>
                  <c:x val="3.0148596974505209E-3"/>
                  <c:y val="-4.8991470083570972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120992.2</c:v>
                </c:pt>
                <c:pt idx="1">
                  <c:v>2978.3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2611447730878961E-2"/>
                  <c:y val="-2.4495735041785482E-2"/>
                </c:manualLayout>
              </c:layout>
              <c:showVal val="1"/>
            </c:dLbl>
            <c:dLbl>
              <c:idx val="1"/>
              <c:layout>
                <c:manualLayout>
                  <c:x val="9.0445790923515609E-3"/>
                  <c:y val="-3.4294029058499674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124338.3</c:v>
                </c:pt>
                <c:pt idx="1">
                  <c:v>3017</c:v>
                </c:pt>
              </c:numCache>
            </c:numRef>
          </c:val>
        </c:ser>
        <c:dLbls>
          <c:showVal val="1"/>
        </c:dLbls>
        <c:shape val="cylinder"/>
        <c:axId val="99560448"/>
        <c:axId val="99570432"/>
        <c:axId val="99549632"/>
      </c:bar3DChart>
      <c:catAx>
        <c:axId val="99560448"/>
        <c:scaling>
          <c:orientation val="minMax"/>
        </c:scaling>
        <c:axPos val="b"/>
        <c:tickLblPos val="nextTo"/>
        <c:crossAx val="99570432"/>
        <c:crosses val="autoZero"/>
        <c:auto val="1"/>
        <c:lblAlgn val="ctr"/>
        <c:lblOffset val="100"/>
      </c:catAx>
      <c:valAx>
        <c:axId val="9957043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99560448"/>
        <c:crosses val="autoZero"/>
        <c:crossBetween val="between"/>
      </c:valAx>
      <c:serAx>
        <c:axId val="99549632"/>
        <c:scaling>
          <c:orientation val="minMax"/>
        </c:scaling>
        <c:delete val="1"/>
        <c:axPos val="b"/>
        <c:tickLblPos val="none"/>
        <c:crossAx val="9957043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0"/>
          <c:y val="4.8103733731482412E-2"/>
          <c:w val="0.62030756913143659"/>
          <c:h val="0.91533190079151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 </c:v>
                </c:pt>
              </c:strCache>
            </c:strRef>
          </c:tx>
          <c:spPr>
            <a:ln w="3175">
              <a:solidFill>
                <a:srgbClr val="000000"/>
              </a:solidFill>
            </a:ln>
          </c:spPr>
          <c:explosion val="25"/>
          <c:dPt>
            <c:idx val="0"/>
            <c:spPr>
              <a:solidFill>
                <a:srgbClr val="7030A0"/>
              </a:solidFill>
              <a:ln w="3175">
                <a:solidFill>
                  <a:srgbClr val="000000"/>
                </a:solidFill>
              </a:ln>
            </c:spPr>
          </c:dPt>
          <c:dPt>
            <c:idx val="1"/>
            <c:explosion val="32"/>
            <c:spPr>
              <a:solidFill>
                <a:schemeClr val="bg2">
                  <a:lumMod val="90000"/>
                </a:schemeClr>
              </a:solidFill>
              <a:ln w="3175">
                <a:solidFill>
                  <a:srgbClr val="000000"/>
                </a:solidFill>
              </a:ln>
            </c:spPr>
          </c:dPt>
          <c:dPt>
            <c:idx val="2"/>
            <c:explosion val="32"/>
            <c:spPr>
              <a:solidFill>
                <a:srgbClr val="00B050"/>
              </a:solidFill>
              <a:ln w="3175">
                <a:solidFill>
                  <a:srgbClr val="000000"/>
                </a:solidFill>
              </a:ln>
            </c:spPr>
          </c:dPt>
          <c:dPt>
            <c:idx val="3"/>
            <c:explosion val="32"/>
            <c:spPr>
              <a:solidFill>
                <a:schemeClr val="bg1"/>
              </a:solidFill>
              <a:ln w="3175">
                <a:solidFill>
                  <a:srgbClr val="000000"/>
                </a:solidFill>
              </a:ln>
            </c:spPr>
          </c:dPt>
          <c:dPt>
            <c:idx val="5"/>
            <c:spPr>
              <a:solidFill>
                <a:srgbClr val="FFC000"/>
              </a:solidFill>
              <a:ln w="3175">
                <a:solidFill>
                  <a:srgbClr val="000000"/>
                </a:solidFill>
              </a:ln>
            </c:spPr>
          </c:dPt>
          <c:dPt>
            <c:idx val="7"/>
            <c:spPr>
              <a:solidFill>
                <a:srgbClr val="FF00FF"/>
              </a:solidFill>
              <a:ln w="3175">
                <a:solidFill>
                  <a:srgbClr val="000000"/>
                </a:solidFill>
              </a:ln>
            </c:spPr>
          </c:dPt>
          <c:dPt>
            <c:idx val="9"/>
            <c:spPr>
              <a:solidFill>
                <a:srgbClr val="FFFF00"/>
              </a:solidFill>
              <a:ln w="3175">
                <a:solidFill>
                  <a:srgbClr val="000000"/>
                </a:solidFill>
              </a:ln>
            </c:spPr>
          </c:dPt>
          <c:dPt>
            <c:idx val="10"/>
            <c:explosion val="29"/>
            <c:spPr>
              <a:solidFill>
                <a:srgbClr val="25FB8B"/>
              </a:solidFill>
              <a:ln w="3175">
                <a:solidFill>
                  <a:srgbClr val="000000"/>
                </a:solidFill>
              </a:ln>
            </c:spPr>
          </c:dPt>
          <c:dPt>
            <c:idx val="12"/>
            <c:spPr>
              <a:solidFill>
                <a:srgbClr val="008000"/>
              </a:solidFill>
              <a:ln w="3175">
                <a:solidFill>
                  <a:srgbClr val="000000"/>
                </a:solidFill>
              </a:ln>
            </c:spPr>
          </c:dPt>
          <c:cat>
            <c:strRef>
              <c:f>Лист1!$A$2:$A$13</c:f>
              <c:strCache>
                <c:ptCount val="12"/>
                <c:pt idx="0">
                  <c:v>Обеспечение жильем 1 инвалида ВОВ - 1188</c:v>
                </c:pt>
                <c:pt idx="1">
                  <c:v>Жилищные субсидии 2 работникам бюджетной сферы    - 1 069</c:v>
                </c:pt>
                <c:pt idx="2">
                  <c:v>Социальные выплаты на приобретение (строительство) жилья для 1 многодетной семьи - 630</c:v>
                </c:pt>
                <c:pt idx="3">
                  <c:v>Социальные выплаты на приобретение (строительство) жилья 24 молодым семьям - 18 590</c:v>
                </c:pt>
                <c:pt idx="4">
                  <c:v>Компенсация стоимости единых социальных проездных билетов - 14 032 </c:v>
                </c:pt>
                <c:pt idx="5">
                  <c:v>Льготные месячные проездные билеты для учащихся - 5 447</c:v>
                </c:pt>
                <c:pt idx="6">
                  <c:v>Приобретение жилых помещений для 15 детей-сирот - 13 734</c:v>
                </c:pt>
                <c:pt idx="7">
                  <c:v>Компенсация части родительской платы за присмотр и уход за детьми в ДОУ - 56 082</c:v>
                </c:pt>
                <c:pt idx="8">
                  <c:v>Содержание ребенка в семье опекуна и приемной семье - 25 856</c:v>
                </c:pt>
                <c:pt idx="9">
                  <c:v>Обеспечение жильем 1 инвалида  - 594</c:v>
                </c:pt>
                <c:pt idx="10">
                  <c:v>Социальная поддержка 97 детей-инвалидов дошкольного возраста - 1 476</c:v>
                </c:pt>
                <c:pt idx="11">
                  <c:v>Оказание других видов социальной помощи - 12 102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1188</c:v>
                </c:pt>
                <c:pt idx="1">
                  <c:v>1069</c:v>
                </c:pt>
                <c:pt idx="2">
                  <c:v>630</c:v>
                </c:pt>
                <c:pt idx="3">
                  <c:v>18590</c:v>
                </c:pt>
                <c:pt idx="4">
                  <c:v>14032</c:v>
                </c:pt>
                <c:pt idx="5">
                  <c:v>5447</c:v>
                </c:pt>
                <c:pt idx="6">
                  <c:v>13734</c:v>
                </c:pt>
                <c:pt idx="7">
                  <c:v>56082</c:v>
                </c:pt>
                <c:pt idx="8">
                  <c:v>25856</c:v>
                </c:pt>
                <c:pt idx="9">
                  <c:v>594</c:v>
                </c:pt>
                <c:pt idx="10">
                  <c:v>1476</c:v>
                </c:pt>
                <c:pt idx="11">
                  <c:v>12102</c:v>
                </c:pt>
              </c:numCache>
            </c:numRef>
          </c:val>
        </c:ser>
        <c:firstSliceAng val="0"/>
      </c:pieChart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23664537774081"/>
          <c:y val="0"/>
          <c:w val="0.33810007096308875"/>
          <c:h val="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dLbl>
              <c:idx val="0"/>
              <c:layout>
                <c:manualLayout>
                  <c:x val="1.055200894107682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6581728335977906E-2"/>
                  <c:y val="-4.5810205792429989E-3"/>
                </c:manualLayout>
              </c:layout>
              <c:showVal val="1"/>
            </c:dLbl>
            <c:dLbl>
              <c:idx val="2"/>
              <c:layout>
                <c:manualLayout>
                  <c:x val="1.6581728335977795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Реконструкция трибун и мотобольного поля</c:v>
                </c:pt>
                <c:pt idx="1">
                  <c:v>Организация , проведение и участие в спортивно-массовых мероприятиях</c:v>
                </c:pt>
                <c:pt idx="2">
                  <c:v>Обеспечение деятельности муниципальных учреждений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40000</c:v>
                </c:pt>
                <c:pt idx="1">
                  <c:v>1618</c:v>
                </c:pt>
                <c:pt idx="2">
                  <c:v>74735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Lbls>
            <c:dLbl>
              <c:idx val="0"/>
              <c:layout>
                <c:manualLayout>
                  <c:x val="1.808915818470302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5074298487252599E-2"/>
                  <c:y val="2.2905102896215047E-3"/>
                </c:manualLayout>
              </c:layout>
              <c:showVal val="1"/>
            </c:dLbl>
            <c:dLbl>
              <c:idx val="2"/>
              <c:layout>
                <c:manualLayout>
                  <c:x val="1.6581728335977795E-2"/>
                  <c:y val="-2.2905102896215047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Реконструкция трибун и мотобольного поля</c:v>
                </c:pt>
                <c:pt idx="1">
                  <c:v>Организация , проведение и участие в спортивно-массовых мероприятиях</c:v>
                </c:pt>
                <c:pt idx="2">
                  <c:v>Обеспечение деятельности муниципальных учреждений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70000</c:v>
                </c:pt>
                <c:pt idx="1">
                  <c:v>1618</c:v>
                </c:pt>
                <c:pt idx="2">
                  <c:v>74735</c:v>
                </c:pt>
              </c:numCache>
            </c:numRef>
          </c:val>
        </c:ser>
        <c:dLbls>
          <c:showVal val="1"/>
        </c:dLbls>
        <c:shape val="box"/>
        <c:axId val="100098816"/>
        <c:axId val="100100352"/>
        <c:axId val="0"/>
      </c:bar3DChart>
      <c:catAx>
        <c:axId val="10009881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0100352"/>
        <c:crosses val="autoZero"/>
        <c:auto val="1"/>
        <c:lblAlgn val="l"/>
        <c:lblOffset val="100"/>
      </c:catAx>
      <c:valAx>
        <c:axId val="100100352"/>
        <c:scaling>
          <c:orientation val="minMax"/>
        </c:scaling>
        <c:axPos val="b"/>
        <c:majorGridlines/>
        <c:numFmt formatCode="General" sourceLinked="1"/>
        <c:tickLblPos val="nextTo"/>
        <c:crossAx val="1000988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2356543717364734E-3"/>
          <c:y val="0.16843673213798788"/>
          <c:w val="0.11652050235159066"/>
          <c:h val="0.16837631316578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38118310928415439"/>
          <c:y val="2.4250777691367641E-2"/>
          <c:w val="0.5531965198311295"/>
          <c:h val="0.8877813923452956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8.818464615042796E-3"/>
                  <c:y val="6.6138484612820892E-3"/>
                </c:manualLayout>
              </c:layout>
              <c:showVal val="1"/>
            </c:dLbl>
            <c:dLbl>
              <c:idx val="1"/>
              <c:layout>
                <c:manualLayout>
                  <c:x val="1.0288208717549902E-2"/>
                  <c:y val="1.1023080768803487E-2"/>
                </c:manualLayout>
              </c:layout>
              <c:showVal val="1"/>
            </c:dLbl>
            <c:dLbl>
              <c:idx val="2"/>
              <c:layout>
                <c:manualLayout>
                  <c:x val="1.3227696922564158E-2"/>
                  <c:y val="-8.81846461504279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4985649742621192E-2"/>
                  <c:y val="5.5115403844017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241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17579528200570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172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181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Общеэкономические вопросы</c:v>
                </c:pt>
                <c:pt idx="1">
                  <c:v>Сельское хозяйство и рыболовство</c:v>
                </c:pt>
                <c:pt idx="2">
                  <c:v>Транспорт</c:v>
                </c:pt>
                <c:pt idx="3">
                  <c:v>Дорожное хозяйство</c:v>
                </c:pt>
                <c:pt idx="4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600</c:v>
                </c:pt>
                <c:pt idx="1">
                  <c:v>295.5</c:v>
                </c:pt>
                <c:pt idx="2">
                  <c:v>600</c:v>
                </c:pt>
                <c:pt idx="3" formatCode="#,##0.0">
                  <c:v>197989.7</c:v>
                </c:pt>
                <c:pt idx="4" formatCode="#,##0.0">
                  <c:v>64470.6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0288208717549848E-2"/>
                  <c:y val="4.4092323075214006E-3"/>
                </c:manualLayout>
              </c:layout>
              <c:showVal val="1"/>
            </c:dLbl>
            <c:dLbl>
              <c:idx val="1"/>
              <c:layout>
                <c:manualLayout>
                  <c:x val="1.0288208717549848E-2"/>
                  <c:y val="8.818464615042796E-3"/>
                </c:manualLayout>
              </c:layout>
              <c:showVal val="1"/>
            </c:dLbl>
            <c:dLbl>
              <c:idx val="2"/>
              <c:layout>
                <c:manualLayout>
                  <c:x val="1.7636929230085516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7636929230085571E-2"/>
                  <c:y val="-6.61384846128208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153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773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0576417435099834E-2"/>
                  <c:y val="-2.20461615376069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60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065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Общеэкономические вопросы</c:v>
                </c:pt>
                <c:pt idx="1">
                  <c:v>Сельское хозяйство и рыболовство</c:v>
                </c:pt>
                <c:pt idx="2">
                  <c:v>Транспорт</c:v>
                </c:pt>
                <c:pt idx="3">
                  <c:v>Дорожное хозяйство</c:v>
                </c:pt>
                <c:pt idx="4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600</c:v>
                </c:pt>
                <c:pt idx="1">
                  <c:v>196.5</c:v>
                </c:pt>
                <c:pt idx="2">
                  <c:v>599.6</c:v>
                </c:pt>
                <c:pt idx="3" formatCode="#,##0.0">
                  <c:v>153772.79999999999</c:v>
                </c:pt>
                <c:pt idx="4" formatCode="#,##0.0">
                  <c:v>60065.1</c:v>
                </c:pt>
              </c:numCache>
            </c:numRef>
          </c:val>
        </c:ser>
        <c:dLbls>
          <c:showVal val="1"/>
        </c:dLbls>
        <c:shape val="cylinder"/>
        <c:axId val="99618816"/>
        <c:axId val="99620352"/>
        <c:axId val="0"/>
      </c:bar3DChart>
      <c:catAx>
        <c:axId val="9961881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9620352"/>
        <c:crosses val="autoZero"/>
        <c:auto val="1"/>
        <c:lblAlgn val="ctr"/>
        <c:lblOffset val="100"/>
      </c:catAx>
      <c:valAx>
        <c:axId val="99620352"/>
        <c:scaling>
          <c:orientation val="minMax"/>
        </c:scaling>
        <c:axPos val="b"/>
        <c:majorGridlines/>
        <c:numFmt formatCode="#,##0" sourceLinked="0"/>
        <c:tickLblPos val="nextTo"/>
        <c:crossAx val="9961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44983352544161759"/>
          <c:w val="0.10755436895900454"/>
          <c:h val="0.1223791106543716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E7742-48EF-4D20-9C42-D007E1729DEC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181E8B8-CA16-4E97-9319-33EEA0659C93}">
      <dgm:prSet phldrT="[Текст]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Доходы бюджета в </a:t>
          </a:r>
          <a:r>
            <a: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2017 </a:t>
          </a:r>
          <a:r>
            <a: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году - 2 </a:t>
          </a:r>
          <a:r>
            <a: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442 290 </a:t>
          </a:r>
          <a:r>
            <a: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тыс.руб.</a:t>
          </a:r>
        </a:p>
      </dgm:t>
    </dgm:pt>
    <dgm:pt modelId="{ACB098C7-FF57-4146-8975-DC2A78E7DEAF}" type="parTrans" cxnId="{7E35E689-0BD0-40D3-B9CE-51D0686ED143}">
      <dgm:prSet/>
      <dgm:spPr/>
      <dgm:t>
        <a:bodyPr/>
        <a:lstStyle/>
        <a:p>
          <a:endParaRPr lang="ru-RU"/>
        </a:p>
      </dgm:t>
    </dgm:pt>
    <dgm:pt modelId="{048D2A75-B3AB-4C9E-BAB7-8E1FB43C727B}" type="sibTrans" cxnId="{7E35E689-0BD0-40D3-B9CE-51D0686ED143}">
      <dgm:prSet/>
      <dgm:spPr/>
      <dgm:t>
        <a:bodyPr/>
        <a:lstStyle/>
        <a:p>
          <a:endParaRPr lang="ru-RU"/>
        </a:p>
      </dgm:t>
    </dgm:pt>
    <dgm:pt modelId="{6CBF051A-D560-4353-82EB-411050D5CD62}">
      <dgm:prSet phldrT="[Текст]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Налоговые доходы 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960 680 </a:t>
          </a: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тыс.руб.</a:t>
          </a:r>
        </a:p>
      </dgm:t>
    </dgm:pt>
    <dgm:pt modelId="{BD446888-EDED-4AE9-8206-3C3E7F200C09}" type="parTrans" cxnId="{1544704E-0722-467B-B586-D4F0D2E3E3D0}">
      <dgm:prSet/>
      <dgm:spPr/>
      <dgm:t>
        <a:bodyPr/>
        <a:lstStyle/>
        <a:p>
          <a:endParaRPr lang="ru-RU"/>
        </a:p>
      </dgm:t>
    </dgm:pt>
    <dgm:pt modelId="{DD2B09FF-4FE1-442F-887A-BD1B1F553A7E}" type="sibTrans" cxnId="{1544704E-0722-467B-B586-D4F0D2E3E3D0}">
      <dgm:prSet/>
      <dgm:spPr/>
      <dgm:t>
        <a:bodyPr/>
        <a:lstStyle/>
        <a:p>
          <a:endParaRPr lang="ru-RU"/>
        </a:p>
      </dgm:t>
    </dgm:pt>
    <dgm:pt modelId="{25E48617-7467-4A73-823B-29E5DCD8C86E}">
      <dgm:prSet phldrT="[Текст]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Неналоговые доходы 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146 721 </a:t>
          </a: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тыс.руб.</a:t>
          </a:r>
        </a:p>
      </dgm:t>
    </dgm:pt>
    <dgm:pt modelId="{E1655950-BD78-4EDC-BFF8-4EF0AE3ACB56}" type="parTrans" cxnId="{31552880-FC35-4670-BEF1-86E3821641E2}">
      <dgm:prSet/>
      <dgm:spPr/>
      <dgm:t>
        <a:bodyPr/>
        <a:lstStyle/>
        <a:p>
          <a:endParaRPr lang="ru-RU"/>
        </a:p>
      </dgm:t>
    </dgm:pt>
    <dgm:pt modelId="{E57010CB-9E01-40E6-A817-077C0D13CE8A}" type="sibTrans" cxnId="{31552880-FC35-4670-BEF1-86E3821641E2}">
      <dgm:prSet/>
      <dgm:spPr/>
      <dgm:t>
        <a:bodyPr/>
        <a:lstStyle/>
        <a:p>
          <a:endParaRPr lang="ru-RU"/>
        </a:p>
      </dgm:t>
    </dgm:pt>
    <dgm:pt modelId="{051936C0-2260-4B70-8610-3A66E0AF9C45}">
      <dgm:prSet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поступления - 1 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334 889 </a:t>
          </a: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8BEF7707-38AD-4F9C-A67C-6486A3272CD9}" type="parTrans" cxnId="{C38F61DA-A79D-45A6-BE26-B67BAE4A53EB}">
      <dgm:prSet/>
      <dgm:spPr/>
      <dgm:t>
        <a:bodyPr/>
        <a:lstStyle/>
        <a:p>
          <a:endParaRPr lang="ru-RU"/>
        </a:p>
      </dgm:t>
    </dgm:pt>
    <dgm:pt modelId="{C2F1FF3B-C2DC-48C8-AD5A-B5214214F458}" type="sibTrans" cxnId="{C38F61DA-A79D-45A6-BE26-B67BAE4A53EB}">
      <dgm:prSet/>
      <dgm:spPr/>
      <dgm:t>
        <a:bodyPr/>
        <a:lstStyle/>
        <a:p>
          <a:endParaRPr lang="ru-RU"/>
        </a:p>
      </dgm:t>
    </dgm:pt>
    <dgm:pt modelId="{6B64F7A1-17C9-4E3E-8F0F-E1D5F77CD5C0}" type="pres">
      <dgm:prSet presAssocID="{C3EE7742-48EF-4D20-9C42-D007E1729D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6BA808-DE77-4D03-B3A6-EF1E3B0E3B97}" type="pres">
      <dgm:prSet presAssocID="{9181E8B8-CA16-4E97-9319-33EEA0659C93}" presName="parentLin" presStyleCnt="0"/>
      <dgm:spPr/>
    </dgm:pt>
    <dgm:pt modelId="{EE9A618F-E8E3-4014-B4A8-FD4F626F1D49}" type="pres">
      <dgm:prSet presAssocID="{9181E8B8-CA16-4E97-9319-33EEA0659C9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732A981-3D5F-4538-AEA0-FB67AE1B0EFF}" type="pres">
      <dgm:prSet presAssocID="{9181E8B8-CA16-4E97-9319-33EEA0659C93}" presName="parentText" presStyleLbl="node1" presStyleIdx="0" presStyleCnt="4" custScaleX="97336" custScaleY="235447" custLinFactNeighborX="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98055-8F57-4E6D-9572-E1E2B402A7DD}" type="pres">
      <dgm:prSet presAssocID="{9181E8B8-CA16-4E97-9319-33EEA0659C93}" presName="negativeSpace" presStyleCnt="0"/>
      <dgm:spPr/>
    </dgm:pt>
    <dgm:pt modelId="{234916C5-E1F0-484D-A8D8-02A2C6568CBF}" type="pres">
      <dgm:prSet presAssocID="{9181E8B8-CA16-4E97-9319-33EEA0659C93}" presName="childText" presStyleLbl="conFgAcc1" presStyleIdx="0" presStyleCnt="4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5E024DD6-F839-4FB9-8EBD-FB22436A904F}" type="pres">
      <dgm:prSet presAssocID="{048D2A75-B3AB-4C9E-BAB7-8E1FB43C727B}" presName="spaceBetweenRectangles" presStyleCnt="0"/>
      <dgm:spPr/>
    </dgm:pt>
    <dgm:pt modelId="{0EEED258-9D67-421A-832F-ED0BA0377267}" type="pres">
      <dgm:prSet presAssocID="{6CBF051A-D560-4353-82EB-411050D5CD62}" presName="parentLin" presStyleCnt="0"/>
      <dgm:spPr/>
    </dgm:pt>
    <dgm:pt modelId="{4276EE09-AE15-42C0-9712-2808AAA2C198}" type="pres">
      <dgm:prSet presAssocID="{6CBF051A-D560-4353-82EB-411050D5CD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858C47D-43EB-4C96-BF47-3694B0C4342B}" type="pres">
      <dgm:prSet presAssocID="{6CBF051A-D560-4353-82EB-411050D5CD6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0D5F0-F8C9-4338-A058-492E9397E850}" type="pres">
      <dgm:prSet presAssocID="{6CBF051A-D560-4353-82EB-411050D5CD62}" presName="negativeSpace" presStyleCnt="0"/>
      <dgm:spPr/>
    </dgm:pt>
    <dgm:pt modelId="{D51ED628-8C9D-43B5-8102-020C2419719B}" type="pres">
      <dgm:prSet presAssocID="{6CBF051A-D560-4353-82EB-411050D5CD62}" presName="childText" presStyleLbl="conFgAcc1" presStyleIdx="1" presStyleCnt="4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2B9137D4-DBF6-417F-9C1B-BFFE7228ED9A}" type="pres">
      <dgm:prSet presAssocID="{DD2B09FF-4FE1-442F-887A-BD1B1F553A7E}" presName="spaceBetweenRectangles" presStyleCnt="0"/>
      <dgm:spPr/>
    </dgm:pt>
    <dgm:pt modelId="{29AEAE01-48A0-4FEE-968C-D5E09C145B8F}" type="pres">
      <dgm:prSet presAssocID="{25E48617-7467-4A73-823B-29E5DCD8C86E}" presName="parentLin" presStyleCnt="0"/>
      <dgm:spPr/>
    </dgm:pt>
    <dgm:pt modelId="{931BF696-4242-4580-8CA2-1F031F40D9BC}" type="pres">
      <dgm:prSet presAssocID="{25E48617-7467-4A73-823B-29E5DCD8C86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F26F6B1-5EDA-4E35-B6FC-0E8C932FAEEA}" type="pres">
      <dgm:prSet presAssocID="{25E48617-7467-4A73-823B-29E5DCD8C8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77286-5F65-4501-8D9E-D828D29A4B07}" type="pres">
      <dgm:prSet presAssocID="{25E48617-7467-4A73-823B-29E5DCD8C86E}" presName="negativeSpace" presStyleCnt="0"/>
      <dgm:spPr/>
    </dgm:pt>
    <dgm:pt modelId="{0377AF04-01C0-4B31-8FB4-6210940DD2B7}" type="pres">
      <dgm:prSet presAssocID="{25E48617-7467-4A73-823B-29E5DCD8C86E}" presName="childText" presStyleLbl="conFgAcc1" presStyleIdx="2" presStyleCnt="4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415154A7-52D1-4C89-A057-B0FF0C90E8D6}" type="pres">
      <dgm:prSet presAssocID="{E57010CB-9E01-40E6-A817-077C0D13CE8A}" presName="spaceBetweenRectangles" presStyleCnt="0"/>
      <dgm:spPr/>
    </dgm:pt>
    <dgm:pt modelId="{4D5A04CE-AFF3-4C78-BC26-A023B1E99112}" type="pres">
      <dgm:prSet presAssocID="{051936C0-2260-4B70-8610-3A66E0AF9C45}" presName="parentLin" presStyleCnt="0"/>
      <dgm:spPr/>
    </dgm:pt>
    <dgm:pt modelId="{7836EEB1-11EA-43E6-A13F-E3DA25B9A40D}" type="pres">
      <dgm:prSet presAssocID="{051936C0-2260-4B70-8610-3A66E0AF9C4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B6D344B-1B70-41F4-89F6-711BE7EBD3D3}" type="pres">
      <dgm:prSet presAssocID="{051936C0-2260-4B70-8610-3A66E0AF9C4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B462F-8A91-4E2F-9F8C-850680C2E069}" type="pres">
      <dgm:prSet presAssocID="{051936C0-2260-4B70-8610-3A66E0AF9C45}" presName="negativeSpace" presStyleCnt="0"/>
      <dgm:spPr/>
    </dgm:pt>
    <dgm:pt modelId="{BC76A46D-B040-44D4-B322-D1462D5E8687}" type="pres">
      <dgm:prSet presAssocID="{051936C0-2260-4B70-8610-3A66E0AF9C45}" presName="childText" presStyleLbl="conFgAcc1" presStyleIdx="3" presStyleCnt="4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</dgm:ptLst>
  <dgm:cxnLst>
    <dgm:cxn modelId="{1544704E-0722-467B-B586-D4F0D2E3E3D0}" srcId="{C3EE7742-48EF-4D20-9C42-D007E1729DEC}" destId="{6CBF051A-D560-4353-82EB-411050D5CD62}" srcOrd="1" destOrd="0" parTransId="{BD446888-EDED-4AE9-8206-3C3E7F200C09}" sibTransId="{DD2B09FF-4FE1-442F-887A-BD1B1F553A7E}"/>
    <dgm:cxn modelId="{31552880-FC35-4670-BEF1-86E3821641E2}" srcId="{C3EE7742-48EF-4D20-9C42-D007E1729DEC}" destId="{25E48617-7467-4A73-823B-29E5DCD8C86E}" srcOrd="2" destOrd="0" parTransId="{E1655950-BD78-4EDC-BFF8-4EF0AE3ACB56}" sibTransId="{E57010CB-9E01-40E6-A817-077C0D13CE8A}"/>
    <dgm:cxn modelId="{048BAB7D-577F-4F36-A9F7-0537B4F0D412}" type="presOf" srcId="{9181E8B8-CA16-4E97-9319-33EEA0659C93}" destId="{EE9A618F-E8E3-4014-B4A8-FD4F626F1D49}" srcOrd="0" destOrd="0" presId="urn:microsoft.com/office/officeart/2005/8/layout/list1"/>
    <dgm:cxn modelId="{6CD57B49-7E8F-4BB6-9942-D9E6612FFFC2}" type="presOf" srcId="{051936C0-2260-4B70-8610-3A66E0AF9C45}" destId="{8B6D344B-1B70-41F4-89F6-711BE7EBD3D3}" srcOrd="1" destOrd="0" presId="urn:microsoft.com/office/officeart/2005/8/layout/list1"/>
    <dgm:cxn modelId="{57B5CBBB-9E3A-449D-8B1E-8D405FD88435}" type="presOf" srcId="{6CBF051A-D560-4353-82EB-411050D5CD62}" destId="{6858C47D-43EB-4C96-BF47-3694B0C4342B}" srcOrd="1" destOrd="0" presId="urn:microsoft.com/office/officeart/2005/8/layout/list1"/>
    <dgm:cxn modelId="{CE586242-3EE5-4B71-A43C-8A0BF719F6E9}" type="presOf" srcId="{25E48617-7467-4A73-823B-29E5DCD8C86E}" destId="{4F26F6B1-5EDA-4E35-B6FC-0E8C932FAEEA}" srcOrd="1" destOrd="0" presId="urn:microsoft.com/office/officeart/2005/8/layout/list1"/>
    <dgm:cxn modelId="{48B95BA6-FEDC-43B6-A68D-4FCBE21EE59A}" type="presOf" srcId="{6CBF051A-D560-4353-82EB-411050D5CD62}" destId="{4276EE09-AE15-42C0-9712-2808AAA2C198}" srcOrd="0" destOrd="0" presId="urn:microsoft.com/office/officeart/2005/8/layout/list1"/>
    <dgm:cxn modelId="{F9A384E7-F6DA-4515-95AB-E3EA0FF8A405}" type="presOf" srcId="{051936C0-2260-4B70-8610-3A66E0AF9C45}" destId="{7836EEB1-11EA-43E6-A13F-E3DA25B9A40D}" srcOrd="0" destOrd="0" presId="urn:microsoft.com/office/officeart/2005/8/layout/list1"/>
    <dgm:cxn modelId="{E4CC07B4-5102-48FF-949D-37A45225B8B8}" type="presOf" srcId="{25E48617-7467-4A73-823B-29E5DCD8C86E}" destId="{931BF696-4242-4580-8CA2-1F031F40D9BC}" srcOrd="0" destOrd="0" presId="urn:microsoft.com/office/officeart/2005/8/layout/list1"/>
    <dgm:cxn modelId="{CC60F2C9-0A77-4974-9C4D-C0442335F676}" type="presOf" srcId="{C3EE7742-48EF-4D20-9C42-D007E1729DEC}" destId="{6B64F7A1-17C9-4E3E-8F0F-E1D5F77CD5C0}" srcOrd="0" destOrd="0" presId="urn:microsoft.com/office/officeart/2005/8/layout/list1"/>
    <dgm:cxn modelId="{C38F61DA-A79D-45A6-BE26-B67BAE4A53EB}" srcId="{C3EE7742-48EF-4D20-9C42-D007E1729DEC}" destId="{051936C0-2260-4B70-8610-3A66E0AF9C45}" srcOrd="3" destOrd="0" parTransId="{8BEF7707-38AD-4F9C-A67C-6486A3272CD9}" sibTransId="{C2F1FF3B-C2DC-48C8-AD5A-B5214214F458}"/>
    <dgm:cxn modelId="{7E35E689-0BD0-40D3-B9CE-51D0686ED143}" srcId="{C3EE7742-48EF-4D20-9C42-D007E1729DEC}" destId="{9181E8B8-CA16-4E97-9319-33EEA0659C93}" srcOrd="0" destOrd="0" parTransId="{ACB098C7-FF57-4146-8975-DC2A78E7DEAF}" sibTransId="{048D2A75-B3AB-4C9E-BAB7-8E1FB43C727B}"/>
    <dgm:cxn modelId="{A28F42EF-445C-4478-B46C-797925C4FC89}" type="presOf" srcId="{9181E8B8-CA16-4E97-9319-33EEA0659C93}" destId="{F732A981-3D5F-4538-AEA0-FB67AE1B0EFF}" srcOrd="1" destOrd="0" presId="urn:microsoft.com/office/officeart/2005/8/layout/list1"/>
    <dgm:cxn modelId="{543F9CA1-C81E-4EF6-93CB-42BF523DBE68}" type="presParOf" srcId="{6B64F7A1-17C9-4E3E-8F0F-E1D5F77CD5C0}" destId="{346BA808-DE77-4D03-B3A6-EF1E3B0E3B97}" srcOrd="0" destOrd="0" presId="urn:microsoft.com/office/officeart/2005/8/layout/list1"/>
    <dgm:cxn modelId="{E9985667-A3D3-4FC3-840F-A40BD392FD27}" type="presParOf" srcId="{346BA808-DE77-4D03-B3A6-EF1E3B0E3B97}" destId="{EE9A618F-E8E3-4014-B4A8-FD4F626F1D49}" srcOrd="0" destOrd="0" presId="urn:microsoft.com/office/officeart/2005/8/layout/list1"/>
    <dgm:cxn modelId="{C1BDC51C-45D8-4253-B03B-96DC5750EECF}" type="presParOf" srcId="{346BA808-DE77-4D03-B3A6-EF1E3B0E3B97}" destId="{F732A981-3D5F-4538-AEA0-FB67AE1B0EFF}" srcOrd="1" destOrd="0" presId="urn:microsoft.com/office/officeart/2005/8/layout/list1"/>
    <dgm:cxn modelId="{29CDBF6D-15BB-4E23-8953-6DEA4BF485AD}" type="presParOf" srcId="{6B64F7A1-17C9-4E3E-8F0F-E1D5F77CD5C0}" destId="{A4798055-8F57-4E6D-9572-E1E2B402A7DD}" srcOrd="1" destOrd="0" presId="urn:microsoft.com/office/officeart/2005/8/layout/list1"/>
    <dgm:cxn modelId="{D68A6DC1-D1EA-4AD2-A8F4-582FC2E30244}" type="presParOf" srcId="{6B64F7A1-17C9-4E3E-8F0F-E1D5F77CD5C0}" destId="{234916C5-E1F0-484D-A8D8-02A2C6568CBF}" srcOrd="2" destOrd="0" presId="urn:microsoft.com/office/officeart/2005/8/layout/list1"/>
    <dgm:cxn modelId="{8A61DDE4-2B77-42EF-BEFA-89A2CBC2A03D}" type="presParOf" srcId="{6B64F7A1-17C9-4E3E-8F0F-E1D5F77CD5C0}" destId="{5E024DD6-F839-4FB9-8EBD-FB22436A904F}" srcOrd="3" destOrd="0" presId="urn:microsoft.com/office/officeart/2005/8/layout/list1"/>
    <dgm:cxn modelId="{8EC7321A-5786-4C15-AD66-43B3C6ECC148}" type="presParOf" srcId="{6B64F7A1-17C9-4E3E-8F0F-E1D5F77CD5C0}" destId="{0EEED258-9D67-421A-832F-ED0BA0377267}" srcOrd="4" destOrd="0" presId="urn:microsoft.com/office/officeart/2005/8/layout/list1"/>
    <dgm:cxn modelId="{E3B27D1E-82AA-4111-8E24-D39701E4E669}" type="presParOf" srcId="{0EEED258-9D67-421A-832F-ED0BA0377267}" destId="{4276EE09-AE15-42C0-9712-2808AAA2C198}" srcOrd="0" destOrd="0" presId="urn:microsoft.com/office/officeart/2005/8/layout/list1"/>
    <dgm:cxn modelId="{31C3CE8C-FCDB-42AA-BA18-E0F9DF10EE30}" type="presParOf" srcId="{0EEED258-9D67-421A-832F-ED0BA0377267}" destId="{6858C47D-43EB-4C96-BF47-3694B0C4342B}" srcOrd="1" destOrd="0" presId="urn:microsoft.com/office/officeart/2005/8/layout/list1"/>
    <dgm:cxn modelId="{B74D11A8-7B99-41C0-950A-C5C3B97A7F31}" type="presParOf" srcId="{6B64F7A1-17C9-4E3E-8F0F-E1D5F77CD5C0}" destId="{67C0D5F0-F8C9-4338-A058-492E9397E850}" srcOrd="5" destOrd="0" presId="urn:microsoft.com/office/officeart/2005/8/layout/list1"/>
    <dgm:cxn modelId="{9BB61A6F-2C1A-41FF-B1B6-F6B201E4A5F2}" type="presParOf" srcId="{6B64F7A1-17C9-4E3E-8F0F-E1D5F77CD5C0}" destId="{D51ED628-8C9D-43B5-8102-020C2419719B}" srcOrd="6" destOrd="0" presId="urn:microsoft.com/office/officeart/2005/8/layout/list1"/>
    <dgm:cxn modelId="{408564A8-2B5B-4659-8F14-8C13B4E34179}" type="presParOf" srcId="{6B64F7A1-17C9-4E3E-8F0F-E1D5F77CD5C0}" destId="{2B9137D4-DBF6-417F-9C1B-BFFE7228ED9A}" srcOrd="7" destOrd="0" presId="urn:microsoft.com/office/officeart/2005/8/layout/list1"/>
    <dgm:cxn modelId="{87C12262-47E2-4163-8043-BFBD3AC615A4}" type="presParOf" srcId="{6B64F7A1-17C9-4E3E-8F0F-E1D5F77CD5C0}" destId="{29AEAE01-48A0-4FEE-968C-D5E09C145B8F}" srcOrd="8" destOrd="0" presId="urn:microsoft.com/office/officeart/2005/8/layout/list1"/>
    <dgm:cxn modelId="{32FE7E43-BED6-4FF9-B6A9-70FEC15D18E9}" type="presParOf" srcId="{29AEAE01-48A0-4FEE-968C-D5E09C145B8F}" destId="{931BF696-4242-4580-8CA2-1F031F40D9BC}" srcOrd="0" destOrd="0" presId="urn:microsoft.com/office/officeart/2005/8/layout/list1"/>
    <dgm:cxn modelId="{1CB539EE-0BD1-48D3-9EF4-8E6F4FA19375}" type="presParOf" srcId="{29AEAE01-48A0-4FEE-968C-D5E09C145B8F}" destId="{4F26F6B1-5EDA-4E35-B6FC-0E8C932FAEEA}" srcOrd="1" destOrd="0" presId="urn:microsoft.com/office/officeart/2005/8/layout/list1"/>
    <dgm:cxn modelId="{A18E294A-6D14-4F81-B35A-75D525875F91}" type="presParOf" srcId="{6B64F7A1-17C9-4E3E-8F0F-E1D5F77CD5C0}" destId="{23D77286-5F65-4501-8D9E-D828D29A4B07}" srcOrd="9" destOrd="0" presId="urn:microsoft.com/office/officeart/2005/8/layout/list1"/>
    <dgm:cxn modelId="{F2218AC3-F61F-4192-9656-0604919B964B}" type="presParOf" srcId="{6B64F7A1-17C9-4E3E-8F0F-E1D5F77CD5C0}" destId="{0377AF04-01C0-4B31-8FB4-6210940DD2B7}" srcOrd="10" destOrd="0" presId="urn:microsoft.com/office/officeart/2005/8/layout/list1"/>
    <dgm:cxn modelId="{C700FAB3-64A8-4680-83AD-F4C5C7F038D1}" type="presParOf" srcId="{6B64F7A1-17C9-4E3E-8F0F-E1D5F77CD5C0}" destId="{415154A7-52D1-4C89-A057-B0FF0C90E8D6}" srcOrd="11" destOrd="0" presId="urn:microsoft.com/office/officeart/2005/8/layout/list1"/>
    <dgm:cxn modelId="{5332B4AE-00BF-4CC2-81EC-EE5575261221}" type="presParOf" srcId="{6B64F7A1-17C9-4E3E-8F0F-E1D5F77CD5C0}" destId="{4D5A04CE-AFF3-4C78-BC26-A023B1E99112}" srcOrd="12" destOrd="0" presId="urn:microsoft.com/office/officeart/2005/8/layout/list1"/>
    <dgm:cxn modelId="{D04795B5-574C-4803-954D-A55472395BC4}" type="presParOf" srcId="{4D5A04CE-AFF3-4C78-BC26-A023B1E99112}" destId="{7836EEB1-11EA-43E6-A13F-E3DA25B9A40D}" srcOrd="0" destOrd="0" presId="urn:microsoft.com/office/officeart/2005/8/layout/list1"/>
    <dgm:cxn modelId="{E0F898B5-EAAB-40B0-980A-1E4737778CAB}" type="presParOf" srcId="{4D5A04CE-AFF3-4C78-BC26-A023B1E99112}" destId="{8B6D344B-1B70-41F4-89F6-711BE7EBD3D3}" srcOrd="1" destOrd="0" presId="urn:microsoft.com/office/officeart/2005/8/layout/list1"/>
    <dgm:cxn modelId="{444492FE-73AF-4088-847B-7E15AC80543F}" type="presParOf" srcId="{6B64F7A1-17C9-4E3E-8F0F-E1D5F77CD5C0}" destId="{0A2B462F-8A91-4E2F-9F8C-850680C2E069}" srcOrd="13" destOrd="0" presId="urn:microsoft.com/office/officeart/2005/8/layout/list1"/>
    <dgm:cxn modelId="{2CB3EBA3-75A4-483C-84B5-6EB8C231EBD4}" type="presParOf" srcId="{6B64F7A1-17C9-4E3E-8F0F-E1D5F77CD5C0}" destId="{BC76A46D-B040-44D4-B322-D1462D5E868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4916C5-E1F0-484D-A8D8-02A2C6568CBF}">
      <dsp:nvSpPr>
        <dsp:cNvPr id="0" name=""/>
        <dsp:cNvSpPr/>
      </dsp:nvSpPr>
      <dsp:spPr>
        <a:xfrm>
          <a:off x="0" y="1181199"/>
          <a:ext cx="7200800" cy="3780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2A981-3D5F-4538-AEA0-FB67AE1B0EFF}">
      <dsp:nvSpPr>
        <dsp:cNvPr id="0" name=""/>
        <dsp:cNvSpPr/>
      </dsp:nvSpPr>
      <dsp:spPr>
        <a:xfrm>
          <a:off x="360040" y="360040"/>
          <a:ext cx="4901488" cy="104255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Доходы бюджета в </a:t>
          </a:r>
          <a:r>
            <a:rPr lang="ru-RU" sz="15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2017 </a:t>
          </a: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году - 2 </a:t>
          </a:r>
          <a:r>
            <a:rPr lang="ru-RU" sz="15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442 290 </a:t>
          </a: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тыс.руб.</a:t>
          </a:r>
        </a:p>
      </dsp:txBody>
      <dsp:txXfrm>
        <a:off x="360040" y="360040"/>
        <a:ext cx="4901488" cy="1042559"/>
      </dsp:txXfrm>
    </dsp:sp>
    <dsp:sp modelId="{D51ED628-8C9D-43B5-8102-020C2419719B}">
      <dsp:nvSpPr>
        <dsp:cNvPr id="0" name=""/>
        <dsp:cNvSpPr/>
      </dsp:nvSpPr>
      <dsp:spPr>
        <a:xfrm>
          <a:off x="0" y="1861599"/>
          <a:ext cx="7200800" cy="3780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C47D-43EB-4C96-BF47-3694B0C4342B}">
      <dsp:nvSpPr>
        <dsp:cNvPr id="0" name=""/>
        <dsp:cNvSpPr/>
      </dsp:nvSpPr>
      <dsp:spPr>
        <a:xfrm>
          <a:off x="360040" y="1640199"/>
          <a:ext cx="5040560" cy="4428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Налоговые доходы </a:t>
          </a:r>
          <a:r>
            <a:rPr lang="ru-RU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960 680 </a:t>
          </a:r>
          <a:r>
            <a:rPr lang="ru-RU" sz="15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тыс.руб.</a:t>
          </a:r>
        </a:p>
      </dsp:txBody>
      <dsp:txXfrm>
        <a:off x="360040" y="1640199"/>
        <a:ext cx="5040560" cy="442800"/>
      </dsp:txXfrm>
    </dsp:sp>
    <dsp:sp modelId="{0377AF04-01C0-4B31-8FB4-6210940DD2B7}">
      <dsp:nvSpPr>
        <dsp:cNvPr id="0" name=""/>
        <dsp:cNvSpPr/>
      </dsp:nvSpPr>
      <dsp:spPr>
        <a:xfrm>
          <a:off x="0" y="2541999"/>
          <a:ext cx="7200800" cy="3780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6F6B1-5EDA-4E35-B6FC-0E8C932FAEEA}">
      <dsp:nvSpPr>
        <dsp:cNvPr id="0" name=""/>
        <dsp:cNvSpPr/>
      </dsp:nvSpPr>
      <dsp:spPr>
        <a:xfrm>
          <a:off x="360040" y="2320599"/>
          <a:ext cx="5040560" cy="4428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Неналоговые доходы </a:t>
          </a:r>
          <a:r>
            <a:rPr lang="ru-RU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146 721 </a:t>
          </a:r>
          <a:r>
            <a:rPr lang="ru-RU" sz="15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тыс.руб.</a:t>
          </a:r>
        </a:p>
      </dsp:txBody>
      <dsp:txXfrm>
        <a:off x="360040" y="2320599"/>
        <a:ext cx="5040560" cy="442800"/>
      </dsp:txXfrm>
    </dsp:sp>
    <dsp:sp modelId="{BC76A46D-B040-44D4-B322-D1462D5E8687}">
      <dsp:nvSpPr>
        <dsp:cNvPr id="0" name=""/>
        <dsp:cNvSpPr/>
      </dsp:nvSpPr>
      <dsp:spPr>
        <a:xfrm>
          <a:off x="0" y="3222399"/>
          <a:ext cx="7200800" cy="3780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D344B-1B70-41F4-89F6-711BE7EBD3D3}">
      <dsp:nvSpPr>
        <dsp:cNvPr id="0" name=""/>
        <dsp:cNvSpPr/>
      </dsp:nvSpPr>
      <dsp:spPr>
        <a:xfrm>
          <a:off x="360040" y="3000999"/>
          <a:ext cx="5040560" cy="4428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поступления - 1 </a:t>
          </a:r>
          <a:r>
            <a:rPr lang="ru-RU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334 889 </a:t>
          </a:r>
          <a:r>
            <a:rPr lang="ru-RU" sz="15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тыс.руб</a:t>
          </a:r>
          <a:r>
            <a:rPr lang="ru-RU" sz="1500" kern="1200" dirty="0">
              <a:solidFill>
                <a:schemeClr val="tx1"/>
              </a:solidFill>
            </a:rPr>
            <a:t>.</a:t>
          </a:r>
        </a:p>
      </dsp:txBody>
      <dsp:txXfrm>
        <a:off x="360040" y="3000999"/>
        <a:ext cx="5040560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0.16239</cdr:x>
      <cdr:y>0.15789</cdr:y>
    </cdr:from>
    <cdr:to>
      <cdr:x>0.27093</cdr:x>
      <cdr:y>0.32498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0.03203</cdr:x>
      <cdr:y>0.00375</cdr:y>
    </cdr:from>
    <cdr:to>
      <cdr:x>0.13911</cdr:x>
      <cdr:y>0.07751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0209978">
          <a:off x="269824" y="20765"/>
          <a:ext cx="902201" cy="40897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+39 860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0.24715</cdr:x>
      <cdr:y>0.47911</cdr:y>
    </cdr:from>
    <cdr:to>
      <cdr:x>0.33418</cdr:x>
      <cdr:y>0.55808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818979">
          <a:off x="2082221" y="2656487"/>
          <a:ext cx="733247" cy="43784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-3 638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0.33928</cdr:x>
      <cdr:y>0.57782</cdr:y>
    </cdr:from>
    <cdr:to>
      <cdr:x>0.42475</cdr:x>
      <cdr:y>0.65336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 rot="19985293">
          <a:off x="2858413" y="3203812"/>
          <a:ext cx="720080" cy="418825"/>
        </a:xfrm>
        <a:prstGeom xmlns:a="http://schemas.openxmlformats.org/drawingml/2006/main" prst="rightArrow">
          <a:avLst>
            <a:gd name="adj1" fmla="val 50000"/>
            <a:gd name="adj2" fmla="val 39418"/>
          </a:avLst>
        </a:prstGeom>
        <a:solidFill xmlns:a="http://schemas.openxmlformats.org/drawingml/2006/main">
          <a:schemeClr val="accent5">
            <a:lumMod val="20000"/>
            <a:lumOff val="8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+2 050</a:t>
          </a:r>
          <a:endParaRPr lang="ru-RU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0.4296</cdr:x>
      <cdr:y>0.57269</cdr:y>
    </cdr:from>
    <cdr:to>
      <cdr:x>0.53283</cdr:x>
      <cdr:y>0.65061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20033178">
          <a:off x="3619368" y="3175327"/>
          <a:ext cx="869707" cy="43204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+10 728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0.51721</cdr:x>
      <cdr:y>0.38713</cdr:y>
    </cdr:from>
    <cdr:to>
      <cdr:x>0.62949</cdr:x>
      <cdr:y>0.46926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20275148">
          <a:off x="4357453" y="2146504"/>
          <a:ext cx="945990" cy="455355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+23 824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0.63271</cdr:x>
      <cdr:y>0.56047</cdr:y>
    </cdr:from>
    <cdr:to>
      <cdr:x>0.72715</cdr:x>
      <cdr:y>0.6384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20445249">
          <a:off x="5330504" y="3107617"/>
          <a:ext cx="795702" cy="43204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+1 688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0.57658</cdr:x>
      <cdr:y>0.05333</cdr:y>
    </cdr:from>
    <cdr:to>
      <cdr:x>0.69098</cdr:x>
      <cdr:y>0.22265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08512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7C19-6856-42A4-B131-52108D4E84B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1DC4D-06D9-4B6B-A73A-9424EEA94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DC4D-06D9-4B6B-A73A-9424EEA9419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DC4D-06D9-4B6B-A73A-9424EEA9419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DC4D-06D9-4B6B-A73A-9424EEA9419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DC4D-06D9-4B6B-A73A-9424EEA9419A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0C4E5-B471-40A0-A4CD-42758190E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E3E84-B3EF-4F05-96DB-3DB7C1FB48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EC22F-23D4-4965-A0E6-24958DD293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1ADF-5611-4671-B48A-9D4BD19A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95400" y="2819400"/>
            <a:ext cx="7086600" cy="3352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22B4-67D8-47EC-A739-AD4D3C240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BF693-7359-4AAA-B9CC-8E488D79A1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16D8AA6-19B9-4988-8128-76DA9131AE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C793E-FA3F-4429-9B59-52A1977D2E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C359E-5ED4-41F4-82DA-8D14EC1044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4B002-5870-47A8-9810-7B22EE2665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91B35-F42A-42E1-9435-2B18A581C4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666DE-4110-4288-90BC-0673AE272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A0A05-9A9E-40B8-AC37-831444C348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885DF6E-B3FB-43F8-B5C5-7BDFB3F243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60848"/>
            <a:ext cx="7851648" cy="14401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i="1" dirty="0">
                <a:solidFill>
                  <a:schemeClr val="tx1"/>
                </a:solidFill>
              </a:rPr>
              <a:t>«</a:t>
            </a:r>
            <a:r>
              <a:rPr lang="ru-RU" sz="4800" i="1" dirty="0">
                <a:solidFill>
                  <a:schemeClr val="tx1"/>
                </a:solidFill>
                <a:latin typeface="Times New Roman" pitchFamily="18" charset="0"/>
              </a:rPr>
              <a:t>БЮДЖЕТ ДЛЯ ГРАЖДАН»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17032"/>
            <a:ext cx="7854696" cy="230425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3600" dirty="0" smtClean="0">
                <a:latin typeface="Times New Roman" pitchFamily="18" charset="0"/>
              </a:rPr>
              <a:t>БРОШЮРА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3600" dirty="0" smtClean="0">
                <a:latin typeface="Times New Roman" pitchFamily="18" charset="0"/>
              </a:rPr>
              <a:t>об исполнении бюджета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3600" dirty="0" smtClean="0">
                <a:latin typeface="Times New Roman" pitchFamily="18" charset="0"/>
              </a:rPr>
              <a:t>города </a:t>
            </a:r>
            <a:r>
              <a:rPr lang="ru-RU" sz="3600" dirty="0" err="1" smtClean="0">
                <a:latin typeface="Times New Roman" pitchFamily="18" charset="0"/>
              </a:rPr>
              <a:t>Коврова</a:t>
            </a:r>
            <a:r>
              <a:rPr lang="ru-RU" sz="3600" dirty="0" smtClean="0">
                <a:latin typeface="Times New Roman" pitchFamily="18" charset="0"/>
              </a:rPr>
              <a:t> за 2017 год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sz="3600" dirty="0" smtClean="0">
              <a:latin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4664"/>
            <a:ext cx="2016224" cy="165618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404664"/>
            <a:ext cx="7767835" cy="79171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Основные показатели социально-экономического развития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города Ковров за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2017 </a:t>
            </a:r>
            <a:r>
              <a:rPr lang="ru-RU" sz="2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год</a:t>
            </a:r>
            <a:r>
              <a:rPr lang="ru-RU" sz="3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9346" name="Group 130"/>
          <p:cNvGraphicFramePr>
            <a:graphicFrameLocks noGrp="1"/>
          </p:cNvGraphicFramePr>
          <p:nvPr>
            <p:ph type="tbl" idx="1"/>
          </p:nvPr>
        </p:nvGraphicFramePr>
        <p:xfrm>
          <a:off x="1042988" y="1341438"/>
          <a:ext cx="7413625" cy="4897139"/>
        </p:xfrm>
        <a:graphic>
          <a:graphicData uri="http://schemas.openxmlformats.org/drawingml/2006/table">
            <a:tbl>
              <a:tblPr/>
              <a:tblGrid>
                <a:gridCol w="3455987"/>
                <a:gridCol w="1303338"/>
                <a:gridCol w="1304925"/>
                <a:gridCol w="1349375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Показатели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2016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2017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Справочно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2017г.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к 2016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Оборот организаций по всем видам деятельности*, млн. руб.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80 591,7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83 903,3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Отгружено товаров собственного производства, выполнено работ и услуг собственными силами по чистым видам экономической деятельности* (млн. руб.)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61 757,5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57 422,8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строительных подрядных работ * (млн. руб.)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сопоставимой оценке  152%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Введено в действие жилья общей площадью (тыс. кв. м.)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Оборот розничной торговли во всех каналах реализации (млн. руб.)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16 559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17 556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товарной массе – 101,1 %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Финансовый результат деятельности предприятий за январь-декабрь, прибыль*, 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13 054,1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8 133 ,2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62,30%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4" name="Group 56"/>
          <p:cNvGraphicFramePr>
            <a:graphicFrameLocks noGrp="1"/>
          </p:cNvGraphicFramePr>
          <p:nvPr>
            <p:ph type="tbl" idx="1"/>
          </p:nvPr>
        </p:nvGraphicFramePr>
        <p:xfrm>
          <a:off x="755576" y="1052513"/>
          <a:ext cx="7920879" cy="1601619"/>
        </p:xfrm>
        <a:graphic>
          <a:graphicData uri="http://schemas.openxmlformats.org/drawingml/2006/table">
            <a:tbl>
              <a:tblPr/>
              <a:tblGrid>
                <a:gridCol w="3760753"/>
                <a:gridCol w="1421099"/>
                <a:gridCol w="1421099"/>
                <a:gridCol w="1317928"/>
              </a:tblGrid>
              <a:tr h="792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Среднемесячная номинальная зарплата в расчете на 1 работника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Январь-декабрь * (руб.)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31 807,4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33 690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Признано безработными за год 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1 367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безработицы на конец года,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7" name="Rectangle 46"/>
          <p:cNvSpPr>
            <a:spLocks noChangeArrowheads="1"/>
          </p:cNvSpPr>
          <p:nvPr/>
        </p:nvSpPr>
        <p:spPr bwMode="auto">
          <a:xfrm>
            <a:off x="1116013" y="331470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sz="1400" b="1" dirty="0">
                <a:latin typeface="Times New Roman" pitchFamily="18" charset="0"/>
              </a:rPr>
              <a:t>* По организациям, не относящимся к субъектам малого предпринимательства</a:t>
            </a:r>
            <a:r>
              <a:rPr kumimoji="0" lang="ru-RU" dirty="0">
                <a:latin typeface="Times New Roman" pitchFamily="18" charset="0"/>
              </a:rPr>
              <a:t>             </a:t>
            </a:r>
            <a:r>
              <a:rPr kumimoji="0"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21528" name="Rectangle 48"/>
          <p:cNvSpPr>
            <a:spLocks noChangeArrowheads="1"/>
          </p:cNvSpPr>
          <p:nvPr/>
        </p:nvSpPr>
        <p:spPr bwMode="auto">
          <a:xfrm>
            <a:off x="684213" y="3985107"/>
            <a:ext cx="8064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kumimoji="0" lang="ru-RU" sz="1400" dirty="0">
                <a:latin typeface="Times New Roman" pitchFamily="18" charset="0"/>
              </a:rPr>
              <a:t>     В </a:t>
            </a:r>
            <a:r>
              <a:rPr kumimoji="0" lang="ru-RU" sz="1400" dirty="0" smtClean="0">
                <a:latin typeface="Times New Roman" pitchFamily="18" charset="0"/>
              </a:rPr>
              <a:t>2017 </a:t>
            </a:r>
            <a:r>
              <a:rPr kumimoji="0" lang="ru-RU" sz="1400" dirty="0">
                <a:latin typeface="Times New Roman" pitchFamily="18" charset="0"/>
              </a:rPr>
              <a:t>году в </a:t>
            </a:r>
            <a:r>
              <a:rPr kumimoji="0" lang="ru-RU" sz="1400" dirty="0" err="1">
                <a:latin typeface="Times New Roman" pitchFamily="18" charset="0"/>
              </a:rPr>
              <a:t>Коврове</a:t>
            </a:r>
            <a:r>
              <a:rPr kumimoji="0" lang="ru-RU" sz="1400" dirty="0">
                <a:latin typeface="Times New Roman" pitchFamily="18" charset="0"/>
              </a:rPr>
              <a:t> осуществляли финансово-хозяйственную деятельность </a:t>
            </a:r>
            <a:r>
              <a:rPr kumimoji="0" lang="ru-RU" sz="1400" dirty="0" smtClean="0">
                <a:latin typeface="Times New Roman" pitchFamily="18" charset="0"/>
              </a:rPr>
              <a:t>183 </a:t>
            </a:r>
            <a:r>
              <a:rPr kumimoji="0" lang="ru-RU" sz="1400" dirty="0">
                <a:latin typeface="Times New Roman" pitchFamily="18" charset="0"/>
              </a:rPr>
              <a:t>крупных и средних </a:t>
            </a:r>
            <a:r>
              <a:rPr kumimoji="0" lang="ru-RU" sz="1400" dirty="0" smtClean="0">
                <a:latin typeface="Times New Roman" pitchFamily="18" charset="0"/>
              </a:rPr>
              <a:t>предприятий</a:t>
            </a:r>
            <a:r>
              <a:rPr kumimoji="0" lang="ru-RU" sz="1400" dirty="0">
                <a:latin typeface="Times New Roman" pitchFamily="18" charset="0"/>
              </a:rPr>
              <a:t>, где трудились </a:t>
            </a:r>
            <a:r>
              <a:rPr kumimoji="0" lang="ru-RU" sz="1400" dirty="0" smtClean="0">
                <a:latin typeface="Times New Roman" pitchFamily="18" charset="0"/>
              </a:rPr>
              <a:t>41 000 работника</a:t>
            </a:r>
            <a:r>
              <a:rPr kumimoji="0" lang="ru-RU" sz="1400" dirty="0">
                <a:latin typeface="Times New Roman" pitchFamily="18" charset="0"/>
              </a:rPr>
              <a:t>. </a:t>
            </a:r>
            <a:r>
              <a:rPr kumimoji="0" lang="ru-RU" sz="1400" dirty="0" smtClean="0">
                <a:latin typeface="Times New Roman" pitchFamily="18" charset="0"/>
              </a:rPr>
              <a:t>Наибольшего роста </a:t>
            </a:r>
            <a:r>
              <a:rPr kumimoji="0" lang="ru-RU" sz="1400" dirty="0">
                <a:latin typeface="Times New Roman" pitchFamily="18" charset="0"/>
              </a:rPr>
              <a:t>объема отгруженной продукции достигли организации по </a:t>
            </a:r>
            <a:r>
              <a:rPr kumimoji="0" lang="ru-RU" sz="1400" dirty="0" smtClean="0">
                <a:latin typeface="Times New Roman" pitchFamily="18" charset="0"/>
              </a:rPr>
              <a:t>обработке древесины и производству изделий из дерева и пробки, кроме мебели, производству изделий из соломки и материалов для плетения – 124,1 %, по производству изделий из пластмасс – 123,1%.      </a:t>
            </a:r>
            <a:endParaRPr kumimoji="0" lang="ru-RU" sz="1400" dirty="0">
              <a:latin typeface="Times New Roman" pitchFamily="18" charset="0"/>
            </a:endParaRPr>
          </a:p>
          <a:p>
            <a:r>
              <a:rPr kumimoji="0" lang="ru-RU" dirty="0">
                <a:latin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F:\5a5d9c2e58e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880320" cy="20162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288032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07904" y="188641"/>
            <a:ext cx="511256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</a:rPr>
              <a:t>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 2017 года в городе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Коврове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реализуется приоритетный проект «Формирование комфортной городской среды».  Благоустроено 25 дворовых территорий, 1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сквер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и 1 парк.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        19 сентября 2017 года состоялось открытие сквера Оружейников на пересечении улиц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Лепсе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и Тимофея Павловского. Сквер находится в центре исторического микрорайона «Красный металлист». Здесь и поныне проживают специалисты завода им. В.А.Дегтярева. Оформление сквера передает суть событий, которые происходили на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ковровской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земле в разные годы. Сквер является связующим звеном всех поколений. Люди старшего возраста уже полюбили лавочки, дети – детскую площадку.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         В 2017 году закончено благоустройство парка им.Пушкина. Теперь он называется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Ковровский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историко-мемориальный парк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Иоанно-Воинский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некрополь».  В парке появился новый объект памяти – жертвам политических репрессий. Проект был разработан художником завода им. В.А.Дегтярева, членом Союза художников России П.Раскиным. Мемориал представляет  собой символический образ, объединяющий в одном барельефе политического заключенного ГУЛАГ.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      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               </a:t>
            </a: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09120"/>
            <a:ext cx="2664296" cy="216024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09120"/>
            <a:ext cx="2664296" cy="216024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509120"/>
            <a:ext cx="2880320" cy="216024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>
          <a:xfrm>
            <a:off x="2843808" y="260648"/>
            <a:ext cx="6120805" cy="597666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900" dirty="0" smtClean="0">
                <a:solidFill>
                  <a:srgbClr val="FFFF00"/>
                </a:solidFill>
              </a:rPr>
              <a:t>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 2017 году началась реализация амбициозного и важного для города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Коврова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проекта – создание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музея Воинской Славы.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Первая очередь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музея, а именно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лазерный тир с дополненной реальностью с использованием нескольких образцов оружия, производимых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Ковровских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предприятиях, а также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лекционный зал  будут открыты в 2018году. Плановая дата открытия всего музейного комплекса – 2020год.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В 4 квартале 2017 года начались работы по реконструкции трибун и мотобольного поля МАУ СК «Мотодром» 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Для реализации этапа 2017 года подпрограммы «Переселение граждан из аварийного жилищного фонда» завершено строительство 109-квартирного 5-ти этажного жилого дома по ул. Белинского, 9а, в который переселены жители аварийных домой № 15 по ул.Октябрьская и № 2 по ул.Володарского.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В 2017 году по региональной программе на 18 многоквартирных домах города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Коврова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проведен капитальный ремонт.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Многодетным семьям в 2017 году бесплатно предоставлено 24 земельных участка под индивидуальное жилищное строительство.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24 молодые семьи получили социальные выплаты на приобретение жилья.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               </a:t>
            </a: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16" y="188640"/>
            <a:ext cx="25916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F:\5a3a0a3d55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2664296" cy="2016224"/>
          </a:xfrm>
          <a:prstGeom prst="rect">
            <a:avLst/>
          </a:prstGeom>
          <a:noFill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509120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09120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09120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</a:rPr>
              <a:t>ИСПОЛНЕНИЕ ГОРОДСКОГО БЮДЖЕТА </a:t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</a:rPr>
              <a:t>ПО ДОХОДАМ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363272" cy="4104456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</a:rPr>
              <a:t>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 2017 году в бюджет  города поступили доходы в сумме 2 442 290 тыс. руб., что составило   100,8 % утвержденного плана на год. Городской бюджет по доходам перевыполнен на 18 625,3 тыс. руб. По сравнению с 2016 годом доходы бюджета города в целом увеличились на 123 308,5 тыс. руб. или на 5 %.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7740650" y="2420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899592" y="2348880"/>
          <a:ext cx="72008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20037" cy="1008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</a:rPr>
              <a:t>    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Структура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доходов </a:t>
            </a:r>
            <a:b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городского 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бюджета в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2015-2017  годах</a:t>
            </a:r>
            <a:r>
              <a:rPr lang="ru-RU" sz="2800" dirty="0">
                <a:solidFill>
                  <a:schemeClr val="tx1"/>
                </a:solidFill>
                <a:effectLst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idx="1"/>
          </p:nvPr>
        </p:nvSpPr>
        <p:spPr>
          <a:xfrm>
            <a:off x="661988" y="1268413"/>
            <a:ext cx="7772400" cy="492443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491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56" name="Диаграмма 1"/>
          <p:cNvGraphicFramePr>
            <a:graphicFrameLocks/>
          </p:cNvGraphicFramePr>
          <p:nvPr/>
        </p:nvGraphicFramePr>
        <p:xfrm>
          <a:off x="179512" y="1340768"/>
          <a:ext cx="8784976" cy="4718050"/>
        </p:xfrm>
        <a:graphic>
          <a:graphicData uri="http://schemas.openxmlformats.org/presentationml/2006/ole">
            <p:oleObj spid="_x0000_s49156" name="Worksheet" r:id="rId3" imgW="5667375" imgH="2676525" progId="Excel.Sheet.8">
              <p:embed/>
            </p:oleObj>
          </a:graphicData>
        </a:graphic>
      </p:graphicFrame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61" name="Rectangle 7"/>
          <p:cNvSpPr>
            <a:spLocks noChangeArrowheads="1"/>
          </p:cNvSpPr>
          <p:nvPr/>
        </p:nvSpPr>
        <p:spPr bwMode="auto">
          <a:xfrm>
            <a:off x="468313" y="4797152"/>
            <a:ext cx="8262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1400" dirty="0">
                <a:latin typeface="Times New Roman" pitchFamily="18" charset="0"/>
              </a:rPr>
              <a:t/>
            </a:r>
            <a:br>
              <a:rPr kumimoji="0" lang="ru-RU" sz="1400" dirty="0">
                <a:latin typeface="Times New Roman" pitchFamily="18" charset="0"/>
              </a:rPr>
            </a:br>
            <a:endParaRPr kumimoji="0" lang="ru-RU" sz="14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908720"/>
            <a:ext cx="1101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4427984" y="4509120"/>
            <a:ext cx="1080120" cy="48463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-28 492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2771800" y="4509120"/>
            <a:ext cx="1296144" cy="504056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+64 105,8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4427984" y="3212976"/>
            <a:ext cx="1080120" cy="504056"/>
          </a:xfrm>
          <a:prstGeom prst="leftArrow">
            <a:avLst>
              <a:gd name="adj1" fmla="val 46069"/>
              <a:gd name="adj2" fmla="val 519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-95 573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2843808" y="3212976"/>
            <a:ext cx="1008112" cy="43204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-15 333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4427984" y="2420888"/>
            <a:ext cx="1080120" cy="43204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+26 951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2771800" y="2420888"/>
            <a:ext cx="1008112" cy="43204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+74536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48680"/>
            <a:ext cx="7086600" cy="9361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ДОЛЯ НАЛОГОВЫХ И НЕНАЛОГОВЫХ ДОХОДОВ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ОБЩИХ ДОХОДАХ БЮДЖЕТА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2014-2017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г.г.</a:t>
            </a:r>
          </a:p>
        </p:txBody>
      </p:sp>
      <p:sp>
        <p:nvSpPr>
          <p:cNvPr id="9" name="Диаграмма 8"/>
          <p:cNvSpPr>
            <a:spLocks noGrp="1"/>
          </p:cNvSpPr>
          <p:nvPr>
            <p:ph type="chart" idx="1"/>
          </p:nvPr>
        </p:nvSpPr>
        <p:spPr>
          <a:xfrm>
            <a:off x="1295400" y="2819400"/>
            <a:ext cx="6732984" cy="2337792"/>
          </a:xfrm>
        </p:spPr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3252" name="Object 4"/>
          <p:cNvGraphicFramePr>
            <a:graphicFrameLocks/>
          </p:cNvGraphicFramePr>
          <p:nvPr/>
        </p:nvGraphicFramePr>
        <p:xfrm>
          <a:off x="539750" y="1557338"/>
          <a:ext cx="8391525" cy="4802187"/>
        </p:xfrm>
        <a:graphic>
          <a:graphicData uri="http://schemas.openxmlformats.org/presentationml/2006/ole">
            <p:oleObj spid="_x0000_s53252" name="Worksheet" r:id="rId3" imgW="5686425" imgH="2133600" progId="Excel.Sheet.8">
              <p:embed/>
            </p:oleObj>
          </a:graphicData>
        </a:graphic>
      </p:graphicFrame>
      <p:sp>
        <p:nvSpPr>
          <p:cNvPr id="53256" name="Rectangle 6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39"/>
            <a:ext cx="7776864" cy="86409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И СТРУКТУРА НАЛОГОВЫХ ДОХОДОВ ОТ </a:t>
            </a:r>
            <a:r>
              <a:rPr lang="ru-RU" sz="20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 ОБЪЕМА 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СОБСТВЕННЫХ ДОХОДОВ </a:t>
            </a:r>
            <a:endParaRPr lang="ru-RU" sz="20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5298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354013" y="1563688"/>
          <a:ext cx="8362950" cy="4838700"/>
        </p:xfrm>
        <a:graphic>
          <a:graphicData uri="http://schemas.openxmlformats.org/presentationml/2006/ole">
            <p:oleObj spid="_x0000_s55298" name="Worksheet" r:id="rId3" imgW="8248650" imgH="477202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848872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Динамика поступления налоговых доходов в 2016-2017 годах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67544" y="1124744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/>
          <p:cNvSpPr/>
          <p:nvPr/>
        </p:nvSpPr>
        <p:spPr>
          <a:xfrm rot="929858">
            <a:off x="1687830" y="4356596"/>
            <a:ext cx="738959" cy="3634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-31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60648"/>
            <a:ext cx="7086600" cy="10801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неналоговых доходов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322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323850" y="1673225"/>
          <a:ext cx="8496300" cy="4591050"/>
        </p:xfrm>
        <a:graphic>
          <a:graphicData uri="http://schemas.openxmlformats.org/presentationml/2006/ole">
            <p:oleObj spid="_x0000_s56322" name="Worksheet" r:id="rId3" imgW="7439025" imgH="40195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7086600" cy="936625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412875"/>
            <a:ext cx="8064500" cy="475932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Вводная часть………………………………..……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Исполнение городского бюджета по доходам …………………………………………………….…….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Исполнение городского бюджета по расходам …………………………………………………………..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4. Источники финансирования дефицита городского бюджета ……………………………..…..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5. Итоги реализации муниципальных программ ………………………………………………..………….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32656"/>
            <a:ext cx="7086600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</a:rPr>
              <a:t>Реализация мер по увеличению доходов бюджета города за 2017 год 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323528" y="1412875"/>
          <a:ext cx="8568952" cy="511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88640"/>
            <a:ext cx="7086600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Реализация мер по увеличению доходов бюджета города за 2017 год </a:t>
            </a:r>
            <a:endParaRPr lang="ru-RU" sz="2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</p:nvPr>
        </p:nvGraphicFramePr>
        <p:xfrm>
          <a:off x="539552" y="1196752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5212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effectLst/>
              </a:rPr>
              <a:t>Проведение работы МБУ «Город»  по снижению задолженности по плате за пользование муниципальными жилыми помещениями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11560" y="1772816"/>
            <a:ext cx="3528392" cy="1404736"/>
          </a:xfrm>
          <a:prstGeom prst="wedgeRoundRectCallout">
            <a:avLst>
              <a:gd name="adj1" fmla="val -20502"/>
              <a:gd name="adj2" fmla="val 7063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Досудебные предупреждения должникам – 716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004048" y="1772816"/>
            <a:ext cx="3600400" cy="1368152"/>
          </a:xfrm>
          <a:prstGeom prst="wedgeRoundRectCallout">
            <a:avLst>
              <a:gd name="adj1" fmla="val -20557"/>
              <a:gd name="adj2" fmla="val 701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8064" y="191683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Заявления в суд о выдаче судебных приказов о взыскании задолженности – 753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11560" y="4149080"/>
            <a:ext cx="3600400" cy="1476744"/>
          </a:xfrm>
          <a:prstGeom prst="wedgeRoundRectCallout">
            <a:avLst>
              <a:gd name="adj1" fmla="val -20833"/>
              <a:gd name="adj2" fmla="val 6959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Исковые заявления о выселении должников в менее благоустроенное жилье - 5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076056" y="4149080"/>
            <a:ext cx="3528392" cy="1440160"/>
          </a:xfrm>
          <a:prstGeom prst="wedgeRoundRectCallout">
            <a:avLst>
              <a:gd name="adj1" fmla="val -20293"/>
              <a:gd name="adj2" fmla="val 691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Соглашения с должниками о погашении задолженности - 51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641"/>
            <a:ext cx="7345362" cy="93610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ИСПОЛНЕНИЕ ГОРОДСКОГО БЮДЖЕТА </a:t>
            </a:r>
            <a:b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ПО РАСХОДАМ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3528392" cy="1296144"/>
          </a:xfrm>
        </p:spPr>
        <p:txBody>
          <a:bodyPr>
            <a:normAutofit/>
          </a:bodyPr>
          <a:lstStyle/>
          <a:p>
            <a:pPr marL="85725" indent="5080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 </a:t>
            </a:r>
            <a:r>
              <a:rPr lang="ru-RU" sz="1400" dirty="0" smtClean="0">
                <a:latin typeface="Times New Roman" pitchFamily="18" charset="0"/>
              </a:rPr>
              <a:t>В пределах поступивших доходов и источников финансирования дефицита бюджета в отчетном периоде произведено расходов в сумме 2 457 145 тыс. руб. или 96 %  плановых назначений, что на 64 323  тыс. рублей больше, чем в 2016 году.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3600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7" name="Диаграмма 6"/>
          <p:cNvGraphicFramePr/>
          <p:nvPr/>
        </p:nvGraphicFramePr>
        <p:xfrm>
          <a:off x="3923928" y="1556792"/>
          <a:ext cx="48245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7236296" y="3284984"/>
            <a:ext cx="1224136" cy="648072"/>
          </a:xfrm>
          <a:prstGeom prst="wedgeRoundRectCallout">
            <a:avLst>
              <a:gd name="adj1" fmla="val -19249"/>
              <a:gd name="adj2" fmla="val 6709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2 457 145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940152" y="1196752"/>
            <a:ext cx="1296144" cy="648072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2 553 838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116632"/>
            <a:ext cx="7086600" cy="11521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Функциональная структура расходов бюджета города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Коврова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за 2017 год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939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23850" y="1412776"/>
          <a:ext cx="8497888" cy="5040560"/>
        </p:xfrm>
        <a:graphic>
          <a:graphicData uri="http://schemas.openxmlformats.org/presentationml/2006/ole">
            <p:oleObj spid="_x0000_s59394" name="Worksheet" r:id="rId3" imgW="7334250" imgH="395287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8680"/>
            <a:ext cx="7488238" cy="7920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РАСХОДЫ БЮДЖЕТА </a:t>
            </a:r>
            <a:r>
              <a:rPr lang="ru-RU" sz="3200" b="1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г.Коврова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за 2017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год</a:t>
            </a:r>
            <a:r>
              <a:rPr lang="ru-RU" sz="3600" b="1" dirty="0">
                <a:solidFill>
                  <a:srgbClr val="FFFF00"/>
                </a:solidFill>
              </a:rPr>
              <a:t/>
            </a:r>
            <a:br>
              <a:rPr lang="ru-RU" sz="3600" b="1" dirty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30830" name="Group 110"/>
          <p:cNvGraphicFramePr>
            <a:graphicFrameLocks noGrp="1"/>
          </p:cNvGraphicFramePr>
          <p:nvPr>
            <p:ph type="tbl" idx="1"/>
          </p:nvPr>
        </p:nvGraphicFramePr>
        <p:xfrm>
          <a:off x="539552" y="1268757"/>
          <a:ext cx="8208912" cy="5400332"/>
        </p:xfrm>
        <a:graphic>
          <a:graphicData uri="http://schemas.openxmlformats.org/drawingml/2006/table">
            <a:tbl>
              <a:tblPr/>
              <a:tblGrid>
                <a:gridCol w="5346881"/>
                <a:gridCol w="1445858"/>
                <a:gridCol w="1416173"/>
              </a:tblGrid>
              <a:tr h="714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 разделов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121 921,9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116 222,5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31 693,0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30 541,8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263 955,8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215 234,0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232 538,9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225 351,5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8 876,3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8 875,6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1 454 905,8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1 452 871,2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124 338,3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123 970,5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152 116,0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150  799,2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146 354,0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116 352,6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733,0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16 405,0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16 193,4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РАСХОДОВ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2 553 838,0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2 457 144,6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88640"/>
            <a:ext cx="7086600" cy="8640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Структура расходов на образование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196752"/>
          <a:ext cx="84249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5157192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В  2017 году на территории  г 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Коврова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функционировало 37 детских дошкольных учреждений (проведена реорганизация 3 детских дошкольных учреждений путем присоединения к другим ДОУ).  17 общеобразовательных школ (проведена реорганизация 1 общеобразовательной школы и 1 вечерней средней общеобразовательной школы путем присоединения), школы –интерната, 8 учреждений по внешкольной работе и 1 загородный оздоровительный лагерь (проведена реорганизация 1 оздоровительного лагеря путем присоединения к другому).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6632"/>
            <a:ext cx="6949008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на культуру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95536" y="1196752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Расходы по разделу «Социальная политика»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836712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548680"/>
            <a:ext cx="74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тыс.руб.</a:t>
            </a:r>
            <a:endParaRPr lang="ru-RU" sz="11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Расходы на физическую культуру и спорт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980728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228600"/>
            <a:ext cx="8280921" cy="8241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ВВОДНАЯ ЧАСТЬ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7966844" cy="5544344"/>
          </a:xfrm>
        </p:spPr>
        <p:txBody>
          <a:bodyPr>
            <a:normAutofit/>
          </a:bodyPr>
          <a:lstStyle/>
          <a:p>
            <a:pPr marL="411480" algn="just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latin typeface="Times New Roman" pitchFamily="18" charset="0"/>
              </a:rPr>
              <a:t>Бюджет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- </a:t>
            </a:r>
            <a:r>
              <a:rPr lang="ru-RU" sz="1600" b="1" dirty="0">
                <a:latin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600" b="1" dirty="0" smtClean="0">
                <a:latin typeface="Times New Roman" pitchFamily="18" charset="0"/>
              </a:rPr>
              <a:t>самоуправления;</a:t>
            </a:r>
          </a:p>
          <a:p>
            <a:pPr marL="411480" algn="just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latin typeface="Times New Roman" pitchFamily="18" charset="0"/>
              </a:rPr>
              <a:t>Доходы </a:t>
            </a:r>
            <a:r>
              <a:rPr lang="ru-RU" b="1" dirty="0">
                <a:latin typeface="Times New Roman" pitchFamily="18" charset="0"/>
              </a:rPr>
              <a:t>бюджета</a:t>
            </a:r>
            <a:r>
              <a:rPr lang="ru-RU" sz="2000" b="1" dirty="0">
                <a:latin typeface="Times New Roman" pitchFamily="18" charset="0"/>
              </a:rPr>
              <a:t> - </a:t>
            </a:r>
            <a:r>
              <a:rPr lang="ru-RU" sz="1600" b="1" dirty="0">
                <a:latin typeface="Times New Roman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marL="411480" algn="just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latin typeface="Times New Roman" pitchFamily="18" charset="0"/>
              </a:rPr>
              <a:t>Расходы </a:t>
            </a:r>
            <a:r>
              <a:rPr lang="ru-RU" b="1" dirty="0">
                <a:latin typeface="Times New Roman" pitchFamily="18" charset="0"/>
              </a:rPr>
              <a:t>бюджета</a:t>
            </a:r>
            <a:r>
              <a:rPr lang="ru-RU" sz="2000" b="1" dirty="0">
                <a:latin typeface="Times New Roman" pitchFamily="18" charset="0"/>
              </a:rPr>
              <a:t> - </a:t>
            </a:r>
            <a:r>
              <a:rPr lang="ru-RU" sz="1600" b="1" dirty="0">
                <a:latin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r>
              <a:rPr lang="ru-RU" sz="1600" b="1" dirty="0" smtClean="0">
                <a:latin typeface="Times New Roman" pitchFamily="18" charset="0"/>
              </a:rPr>
              <a:t>;</a:t>
            </a:r>
          </a:p>
          <a:p>
            <a:pPr marL="411480" algn="just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latin typeface="Times New Roman" pitchFamily="18" charset="0"/>
              </a:rPr>
              <a:t>Дефицит </a:t>
            </a:r>
            <a:r>
              <a:rPr lang="ru-RU" b="1" dirty="0">
                <a:latin typeface="Times New Roman" pitchFamily="18" charset="0"/>
              </a:rPr>
              <a:t>бюджета</a:t>
            </a:r>
            <a:r>
              <a:rPr lang="ru-RU" sz="2000" b="1" dirty="0">
                <a:latin typeface="Times New Roman" pitchFamily="18" charset="0"/>
              </a:rPr>
              <a:t> - </a:t>
            </a:r>
            <a:r>
              <a:rPr lang="ru-RU" sz="1600" b="1" dirty="0">
                <a:latin typeface="Times New Roman" pitchFamily="18" charset="0"/>
              </a:rPr>
              <a:t>превышение расходов бюджета над его доходами;</a:t>
            </a:r>
          </a:p>
          <a:p>
            <a:pPr marL="411480" algn="just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err="1" smtClean="0">
                <a:latin typeface="Times New Roman" pitchFamily="18" charset="0"/>
              </a:rPr>
              <a:t>Профицит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бюджета</a:t>
            </a:r>
            <a:r>
              <a:rPr lang="ru-RU" sz="2000" b="1" dirty="0">
                <a:latin typeface="Times New Roman" pitchFamily="18" charset="0"/>
              </a:rPr>
              <a:t> - </a:t>
            </a:r>
            <a:r>
              <a:rPr lang="ru-RU" sz="1600" b="1" dirty="0">
                <a:latin typeface="Times New Roman" pitchFamily="18" charset="0"/>
              </a:rPr>
              <a:t>превышение доходов бюджета над его расходами </a:t>
            </a:r>
            <a:r>
              <a:rPr lang="ru-RU" sz="1600" b="1" dirty="0" smtClean="0">
                <a:latin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7" y="5157192"/>
            <a:ext cx="324036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Расходы по разделу «Национальная экономика»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764704"/>
          <a:ext cx="86409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Расходы на жилищно-коммунальное хозяйство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836712"/>
          <a:ext cx="84249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Расходы по разделу «Общегосударственные вопросы»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707904" y="1196752"/>
          <a:ext cx="51125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2060848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 содержание органов местного самоуправления фактически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составили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4,8%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 общего объема расходов городского бюджета при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утвержденном постановлением Губернатора Владимирской области от 01.07.2011 № 662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нормативе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5,4%.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7"/>
            <a:ext cx="3191795" cy="223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Расходы по разделу «Национальная безопасность и правоохранительная деятельность»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397000"/>
          <a:ext cx="8136904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32657"/>
            <a:ext cx="7086600" cy="7920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ИСТОЧНИКИ ФИНАНСИРОВАНИЯ </a:t>
            </a:r>
            <a:b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ДЕФИЦИТА БЮДЖЕТА</a:t>
            </a:r>
          </a:p>
        </p:txBody>
      </p:sp>
      <p:graphicFrame>
        <p:nvGraphicFramePr>
          <p:cNvPr id="37967" name="Group 79"/>
          <p:cNvGraphicFramePr>
            <a:graphicFrameLocks noGrp="1"/>
          </p:cNvGraphicFramePr>
          <p:nvPr>
            <p:ph type="tbl" idx="1"/>
          </p:nvPr>
        </p:nvGraphicFramePr>
        <p:xfrm>
          <a:off x="1042988" y="1268760"/>
          <a:ext cx="7561262" cy="2880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24337"/>
                <a:gridCol w="1681163"/>
                <a:gridCol w="1655762"/>
              </a:tblGrid>
              <a:tr h="719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Утверждено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22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Источники финансирования дефицита бюджета – всего: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130 173,3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14 854,7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717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  источники внутреннего финансирования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23 600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23 520</a:t>
                      </a:r>
                    </a:p>
                  </a:txBody>
                  <a:tcPr horzOverflow="overflow"/>
                </a:tc>
              </a:tr>
              <a:tr h="72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106 573,3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-8 665,3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509120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88641"/>
            <a:ext cx="7086600" cy="93610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ИТОГИ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РЕАЛИЗАЦИИ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МУНИЦИПАЛЬНЫХ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ПРОГРАММ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ЗА 2017 ГОД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740352" y="908721"/>
            <a:ext cx="935336" cy="360040"/>
          </a:xfrm>
        </p:spPr>
        <p:txBody>
          <a:bodyPr>
            <a:normAutofit/>
          </a:bodyPr>
          <a:lstStyle/>
          <a:p>
            <a:pPr marL="411480" algn="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dirty="0">
              <a:solidFill>
                <a:srgbClr val="FFFF00"/>
              </a:solidFill>
              <a:latin typeface="Times New Roman" pitchFamily="18" charset="0"/>
            </a:endParaRP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/>
          </a:p>
        </p:txBody>
      </p:sp>
      <p:graphicFrame>
        <p:nvGraphicFramePr>
          <p:cNvPr id="40129" name="Group 193"/>
          <p:cNvGraphicFramePr>
            <a:graphicFrameLocks noGrp="1"/>
          </p:cNvGraphicFramePr>
          <p:nvPr/>
        </p:nvGraphicFramePr>
        <p:xfrm>
          <a:off x="467544" y="1268761"/>
          <a:ext cx="8352928" cy="53765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6839"/>
                <a:gridCol w="3161553"/>
                <a:gridCol w="936104"/>
                <a:gridCol w="1080120"/>
                <a:gridCol w="2808312"/>
              </a:tblGrid>
              <a:tr h="1261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9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«Защита населения и территорий от чрезвычайных ситуаций, обеспечение первичных мер пожарной безопасности и безопасности людей на водных объектах на 2015 – 2020 годы»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29 683,0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28 850,3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памяток по соблюдению требований безопасности. 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штабных тренировок, учебно-методических сборов, мобилизационных тренировок, специальных учений с поисково-спасательным отрядом. В городе работают 19 видеокамер, из них 6 с функцией считывания номеров автомобилей.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спасательных постов с 01.06 по 31.08.2017.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Спасателями отряда было осуществлен 1660 выезд,   спасено  24 человека,   оказана помощь  445 жителям города и района. Организован ежедневный мониторинг  ледового покрова в местах массового выхода людей на лед в  зимний период.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4294967295"/>
          </p:nvPr>
        </p:nvGraphicFramePr>
        <p:xfrm>
          <a:off x="467545" y="260649"/>
          <a:ext cx="8424935" cy="6408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73"/>
                <a:gridCol w="2860694"/>
                <a:gridCol w="864096"/>
                <a:gridCol w="1008112"/>
                <a:gridCol w="3240360"/>
              </a:tblGrid>
              <a:tr h="1045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36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Программа «Обеспечение доступным и комфортным жильем населения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 на 2015 – 2020 годы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«Обеспечение территорий документацией для осуществления градостроительной деятельности»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«Стимулирование развития жилищного строительства»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«Социальное жилье»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«Обеспечение жильем молодых семей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32 259,6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7 859,0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2 306,0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18 590,2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26 650,2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3 754,1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18 590,0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Выполнены мероприятия: </a:t>
                      </a:r>
                    </a:p>
                    <a:p>
                      <a:pPr marL="85725" indent="-85725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(корректировка) проектов      планировки, проектов межевания микрорайонов;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геодезической съемки территории микрорайонов;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описание и постановка на кадастровый учет границ территориальных зон;</a:t>
                      </a:r>
                    </a:p>
                    <a:p>
                      <a:pPr marL="85725" indent="-85725">
                        <a:buFontTx/>
                        <a:buNone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предпроектной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сметной документации на строительство внешних инженерных сетей электроснабжения в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мкр.им.Чкалова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проектных работ жилого дома муниципального жилищного фонда.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Социальные выплаты предоставлены 24 молодым семьям. Четырем молодым семьям выплачена социальная выплата в связи с рождением 1-го ребенка. По состоянию на 31.12.2017 социальные выплаты реализовали все молодые семьи.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5" y="548680"/>
          <a:ext cx="8208911" cy="547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112"/>
                <a:gridCol w="2022147"/>
                <a:gridCol w="1011073"/>
                <a:gridCol w="952187"/>
                <a:gridCol w="3528392"/>
              </a:tblGrid>
              <a:tr h="1105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36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«Создание условий для обеспечения доступным и комфортным жильем отдельных категорий граждан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установленных законодательством»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                   « Обеспечение жильем многодетных семей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2 850,4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2 850,4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630 ,0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 жилищный сертификат предоставлен: 2-м семьям вынужденных переселенцев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Субсидии на приобретение жилья предоставлены 1 инвалиду и 1 ветерану ВОВ. Жилищные субсидии на приобретение жилья предоставлены 2-м работникам бюджетной сферы. Все государственные жилищные сертификаты и все субсидии на приобретение жилья реализованы.</a:t>
                      </a:r>
                    </a:p>
                    <a:p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Социальные выплаты на строительство жилых домов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реализованы 1 семьей.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476672"/>
          <a:ext cx="7992889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998"/>
                <a:gridCol w="2654408"/>
                <a:gridCol w="856488"/>
                <a:gridCol w="672300"/>
                <a:gridCol w="3062695"/>
              </a:tblGrid>
              <a:tr h="108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67628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«Комплексные меры профилактики правонарушений в городе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Коврове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2015-2020  годы»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880,8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2017 году традиционно в учреждениях проводятся профилактические мероприятия и физкультурно-оздоровительные акции среди детей и молодежи под девизом "Спорт против наркотиков». За период 2017 года организовано и проведено более 300 спортивно-массовых мероприятия под девизом «За здоровый образ жизни!» с участием подростков и молодежи. Всего с начала года проведены 305 спортивно-массовых мероприятий, в которых приняли участие более 25000 человек.</a:t>
                      </a:r>
                    </a:p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сувенирной продукции в рамках профилактических мероприятий. Сформирован и постоянно ведется банк данных на учащихся, находящихся в социально-опасном положении.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548681"/>
          <a:ext cx="8136905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2664296"/>
                <a:gridCol w="792088"/>
                <a:gridCol w="1008112"/>
                <a:gridCol w="3096345"/>
              </a:tblGrid>
              <a:tr h="944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8821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«Молодежная и семейная политика города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Коврова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2015-2020 годы»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«Основные мероприятия по реализации городской молодежной и семейной политики»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13 626,2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13 626,2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2017 год было проведено 84 молодежных мероприятия. 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Самыми массовыми и популярными у молодежи города стали: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серия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кинопоказов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популярных фильмов под открытым небом;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фестивали рок-музыки «АТМОСФЕРА» и «Рок - Август»;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молодежный творческий фестиваль исполнительского искусства «Открытый микрофон»;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общегородские спортивные и танцевальная зарядки;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серия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флешмобов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единым названием «Шары Победы»;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фестиваль настольных игр «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КвестоФест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первый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ковровский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АРТ-Базар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открытые городские соревнования по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роуп-скиппингу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/спортивной скакалке;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торжественное награждение номинантов молодежной премии «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ONLINE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</a:rPr>
              <a:t>Бюджетная система Российской Федерации 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96751"/>
          <a:ext cx="8229600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2001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001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001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1340768"/>
            <a:ext cx="1961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На уровне </a:t>
            </a:r>
          </a:p>
          <a:p>
            <a:pPr algn="ctr"/>
            <a:r>
              <a:rPr lang="ru-RU" sz="1400" b="1" dirty="0" smtClean="0"/>
              <a:t>Российской </a:t>
            </a:r>
          </a:p>
          <a:p>
            <a:pPr algn="ctr"/>
            <a:r>
              <a:rPr lang="ru-RU" sz="1400" b="1" dirty="0" smtClean="0"/>
              <a:t>Федерации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636912"/>
            <a:ext cx="1817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На уровне</a:t>
            </a:r>
          </a:p>
          <a:p>
            <a:pPr algn="ctr"/>
            <a:r>
              <a:rPr lang="ru-RU" sz="1400" b="1" dirty="0" smtClean="0"/>
              <a:t> субъекта</a:t>
            </a:r>
          </a:p>
          <a:p>
            <a:pPr algn="ctr"/>
            <a:r>
              <a:rPr lang="ru-RU" sz="1400" b="1" dirty="0" smtClean="0"/>
              <a:t> РФ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5" y="3789040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На уровне </a:t>
            </a:r>
          </a:p>
          <a:p>
            <a:pPr algn="ctr"/>
            <a:r>
              <a:rPr lang="ru-RU" sz="1400" b="1" dirty="0" smtClean="0"/>
              <a:t>местного</a:t>
            </a:r>
          </a:p>
          <a:p>
            <a:pPr algn="ctr"/>
            <a:r>
              <a:rPr lang="ru-RU" sz="1400" b="1" dirty="0" smtClean="0"/>
              <a:t>самоуправления</a:t>
            </a: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5776" y="1340768"/>
            <a:ext cx="2592288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Федеральный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бюджет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0112" y="1340768"/>
            <a:ext cx="266429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Бюджеты государственных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внебюджетных фондов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776" y="2492896"/>
            <a:ext cx="2592288" cy="1008112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Бюджеты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субъектов РФ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5776" y="3717032"/>
            <a:ext cx="2592288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Бюджеты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городских округов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80112" y="2492896"/>
            <a:ext cx="2664296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Бюджеты территориальных государственных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внебюджетных фондов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0112" y="3717032"/>
            <a:ext cx="266429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Бюджеты муниципальных районов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 rot="10800000">
            <a:off x="2555776" y="4797152"/>
            <a:ext cx="1872208" cy="108012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27785" y="50131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Бюджет</a:t>
            </a:r>
          </a:p>
          <a:p>
            <a:pPr algn="ctr"/>
            <a:r>
              <a:rPr lang="ru-RU" sz="1400" b="1" dirty="0" smtClean="0"/>
              <a:t> города </a:t>
            </a:r>
            <a:r>
              <a:rPr lang="ru-RU" sz="1400" b="1" dirty="0" err="1" smtClean="0"/>
              <a:t>Коврова</a:t>
            </a:r>
            <a:endParaRPr lang="ru-RU" sz="1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3" y="476672"/>
          <a:ext cx="8136903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759"/>
                <a:gridCol w="3067357"/>
                <a:gridCol w="968639"/>
                <a:gridCol w="968639"/>
                <a:gridCol w="2486509"/>
              </a:tblGrid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160240"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«Содействие занятости подростков и молодежи»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сети клубов по месту жительства МБУ ДО «ДЮЦ «Гелиос» </a:t>
                      </a:r>
                    </a:p>
                    <a:p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12 826,2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12 826,2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трудоустроенных - 145 человек,  привлечено средств ГКУ «Центр занятости населения» - 185 тыс. руб.</a:t>
                      </a:r>
                    </a:p>
                    <a:p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образовательных объединений –101.  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обучающихся – 1 086 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764704"/>
          <a:ext cx="7848872" cy="475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2736304"/>
                <a:gridCol w="864096"/>
                <a:gridCol w="1080120"/>
                <a:gridCol w="2592288"/>
              </a:tblGrid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175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культуры и туризма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2015-2020 годы»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«Организация досуга населения»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156 687,6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122 866,6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156 664,6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122 862,4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сети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досуговых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учреждений культуры, музеев, библиотек г.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системы безопасности для охраны музейных фондов.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Выполнение индикаторов Плана мероприятий («дорожной карты») «Изменения, направленные на повышение эффективности сферы культуры города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Ведутся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работы по с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озданию музея «Ковров - город воинской Славы». Организована подписка на литературно-художественные журналы.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260649"/>
          <a:ext cx="7872536" cy="6354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2376264"/>
                <a:gridCol w="792088"/>
                <a:gridCol w="1008112"/>
                <a:gridCol w="3120008"/>
              </a:tblGrid>
              <a:tr h="98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3488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«Образование в сфере культуры и искусства»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«Сохранение и развитие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культуры на территории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г.Коврова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31 871,0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31 871,0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1 931,2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деятельности образовательных учреждений дополнительного образования детей сферы культуры и искусства: Детская музыкальная школа №1, Школа искусств им. Иорданского, Детская художественная школа .</a:t>
                      </a:r>
                    </a:p>
                    <a:p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Проведены крупные городские проекты: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Цикл мероприятий к Дню Победы;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Цикл мероприятий в рамках празднования Дня России;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Цикл мероприятий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Ковровского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Филармонического общества;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Фестиваль патриотической песни «Поем о России»;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Хоровая ассамблея, посвященная Дню славянской письменности и культуры;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Марафон семейных традиций, приуроченный к 10-летию празднования Дня семьи, любви и верности, 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- 5 открытый городской фестиваль рок музыки «Рок август»;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День города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профессиональный праздник «День Оружейника».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 2017 год было проведено 50 мероприятий.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07" name="Group 99"/>
          <p:cNvGraphicFramePr>
            <a:graphicFrameLocks noGrp="1"/>
          </p:cNvGraphicFramePr>
          <p:nvPr>
            <p:ph type="tbl" idx="1"/>
          </p:nvPr>
        </p:nvGraphicFramePr>
        <p:xfrm>
          <a:off x="468313" y="260648"/>
          <a:ext cx="8424861" cy="6378525"/>
        </p:xfrm>
        <a:graphic>
          <a:graphicData uri="http://schemas.openxmlformats.org/drawingml/2006/table">
            <a:tbl>
              <a:tblPr/>
              <a:tblGrid>
                <a:gridCol w="492145"/>
                <a:gridCol w="2459414"/>
                <a:gridCol w="792088"/>
                <a:gridCol w="1008112"/>
                <a:gridCol w="3673102"/>
              </a:tblGrid>
              <a:tr h="8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«Развитие транспортной системы и транспортной доступности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2015 – 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«Обеспечение  равной доступности услуг общественного транспорта»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«Обеспечение безопасности дорожного движения»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24 826,4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20 655,5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4 170,9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24 098,5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20 078,8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4 019,7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предоставление субсидий на возмещение затрат перевозчиков, осуществляющих дотируемые перевозки на регулярных автобусных маршрутах маршрутной сети г. Ковров;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компенсацию за предоставление льготных месячных проездных билетов для обучающихся в общеобразовательных школах и учреждениях среднего профессионального образования;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компенсацию за предоставление льгот по единым месячным социальным проездным билетам отдельным категориям граждан.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Изготовление, монтаж, ремонт дорожных ограждений. Оборудование пешеходных переходов светофорами.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Модернизация светофорных объектов.  Приобретение и монтаж дорожных знаков. Демонтаж разделительного ограждения. Устройство инженерно-технических систем обеспечения безопасности дорожного движения. П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роведение ремонта шлагбаума по ул. Ленинградской, бетонного забора по ул. Октябрьская.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уязвимости и утверждение плана обеспечения безопасности путепровода через ж/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пр. Ленина.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620688"/>
          <a:ext cx="7992889" cy="5616624"/>
        </p:xfrm>
        <a:graphic>
          <a:graphicData uri="http://schemas.openxmlformats.org/drawingml/2006/table">
            <a:tbl>
              <a:tblPr/>
              <a:tblGrid>
                <a:gridCol w="432049"/>
                <a:gridCol w="2736304"/>
                <a:gridCol w="936104"/>
                <a:gridCol w="1008112"/>
                <a:gridCol w="2880320"/>
              </a:tblGrid>
              <a:tr h="1054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«Дорожное хозяйство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«Приведение в нормативное состояние улично-дорожной сети»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«Содержание автомобильных дорог и инженерных сооружений на них»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193 818,8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162 211,9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31 606,9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149 753,0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118 843,0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30 910,0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lvl="0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 ямочный ремонт общей площадью  13 551</a:t>
                      </a:r>
                      <a:r>
                        <a:rPr kumimoji="0"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кв.м. Выполнен ремонт ливневой канализации на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пр.Ленина, ул.Жуковского, ул.Комсомольской.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 аварийно-восстановительный ремонт улично-дорожной сети с засыпкой ям щебнем общей площадью 9 403</a:t>
                      </a:r>
                      <a:r>
                        <a:rPr kumimoji="0"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Отремонтировано  76 777 кв.м автомобильных дорог по улицам согласно адресному перечню, включая съезды, тротуары, остановки. Проведена работа по паспортизации дорог, разработке ПСД. Приобретение,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монтаж, демонтаж, техническое обслуживание дорожных знаков и стоек.</a:t>
                      </a: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1" y="332656"/>
          <a:ext cx="8136904" cy="5776370"/>
        </p:xfrm>
        <a:graphic>
          <a:graphicData uri="http://schemas.openxmlformats.org/drawingml/2006/table">
            <a:tbl>
              <a:tblPr/>
              <a:tblGrid>
                <a:gridCol w="502006"/>
                <a:gridCol w="2447277"/>
                <a:gridCol w="1004011"/>
                <a:gridCol w="941261"/>
                <a:gridCol w="3242349"/>
              </a:tblGrid>
              <a:tr h="990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«Жилищное хозяйство города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«Переселение граждан из аварийного жилищного фонда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признанного непригодным для проживания и(или) с высоким уровнем износа»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«Переселение граждан из аварийного жилищного фонда»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65 902,6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2 828,0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63 074,6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65 724,0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2 649,6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63 074,4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Одному собственнику помещения в д.16-18 по ул.Правды выплачено 2 080 тыс.руб.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Выстроен 5-этажный 109-квартирный дом. Переселено 142 человека из д.15 по ул. Октябрьской и д.2 по ул.Володарского.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Снесены д.10 по ул.Правды, д.64а по ул.Октябрьская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1" y="548680"/>
          <a:ext cx="8208914" cy="3473560"/>
        </p:xfrm>
        <a:graphic>
          <a:graphicData uri="http://schemas.openxmlformats.org/drawingml/2006/table">
            <a:tbl>
              <a:tblPr/>
              <a:tblGrid>
                <a:gridCol w="479530"/>
                <a:gridCol w="2256775"/>
                <a:gridCol w="792088"/>
                <a:gridCol w="1080120"/>
                <a:gridCol w="3600401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«Благоустройство и охрана окружающей среды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«Содержание объектов благоустройства»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«Чистый город»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72 287,5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61 777,7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10 509,8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68 480,5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58 007,4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10 473,1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Содержание, текущий и капитальный ремонт сетей уличного освещения. 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Проведены мероприятия по благоустройству города: покос травы, посадка цветов, подрезка деревьев, валка аварийных деревьев, снесение аварийных сараев.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стихийных свалок с улиц города.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49847"/>
          <a:ext cx="8640960" cy="5425193"/>
        </p:xfrm>
        <a:graphic>
          <a:graphicData uri="http://schemas.openxmlformats.org/drawingml/2006/table">
            <a:tbl>
              <a:tblPr/>
              <a:tblGrid>
                <a:gridCol w="504769"/>
                <a:gridCol w="2591576"/>
                <a:gridCol w="864096"/>
                <a:gridCol w="1080120"/>
                <a:gridCol w="3600399"/>
              </a:tblGrid>
              <a:tr h="812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2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«Развитие физической культуры и спорта города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146 354,0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116 352,6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за 2017 год проведено  1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175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спортивно-массовых мероприятий, включая проведенные на территории города и организацию участия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ковровских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спортсменов в выездных соревнованиях. Всего в отчетном периоде в мероприятиях приняли участие 37 672 человек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подготовки к проведению в 2018 году в городе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Коврове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чемпионата мира по мотоболу в октябре 2017 года начались работы по реконструкции стадиона МАУ СК «Мотодром», включающей в себя строительство трибун на 10 тыс.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человек, строительство </a:t>
                      </a:r>
                      <a:r>
                        <a:rPr kumimoji="0" lang="ru-RU" sz="12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картодрома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площадки для игры в мотобол. Завершение работ запланировано на июль 2018 года.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территории города осуществляют деятельность 8 муниципальных учреждений спорта, включая МКУ «Управление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физической культуры и спорта»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 Количество занимающихся в учреждениях спорта в 2017 году – 4 675 человек, из которых 1 565 на бесплатной основе.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1" y="404664"/>
          <a:ext cx="8136904" cy="5904656"/>
        </p:xfrm>
        <a:graphic>
          <a:graphicData uri="http://schemas.openxmlformats.org/drawingml/2006/table">
            <a:tbl>
              <a:tblPr/>
              <a:tblGrid>
                <a:gridCol w="475324"/>
                <a:gridCol w="2370380"/>
                <a:gridCol w="826705"/>
                <a:gridCol w="1080120"/>
                <a:gridCol w="3384375"/>
              </a:tblGrid>
              <a:tr h="1033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1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«Развитие малого и среднего предпринимательства в городе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2015-2020 годы»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Извещение субъектов предпринимательства о проводимых конкурсах. Размещение на сайте администрации в разделе «Предпринимательство» объявлений, информации и т.д. Ведение реестра субъектов предпринимательства -  получателей поддержки. Содействие проведению региональных и межрегиональных деловых встреч с субъектами предпринимательства (конференции, круглые столы, форумы и т.д.). Содействие развитию городской инфраструктуры поддержки малого предпринимательства (бизнес-инкубатор, фонды, союзы).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317361"/>
          <a:ext cx="8208912" cy="5038344"/>
        </p:xfrm>
        <a:graphic>
          <a:graphicData uri="http://schemas.openxmlformats.org/drawingml/2006/table">
            <a:tbl>
              <a:tblPr/>
              <a:tblGrid>
                <a:gridCol w="479531"/>
                <a:gridCol w="2242606"/>
                <a:gridCol w="886277"/>
                <a:gridCol w="1000098"/>
                <a:gridCol w="3600400"/>
              </a:tblGrid>
              <a:tr h="80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«Управление муниципальным имуществом и земельными ресурсами в городе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«Владение, пользование и распоряжение имуществом, находящимся в муниципальной собственности города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«Создание системы кадастра недвижимости в городе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«Организация стратегического планирования города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22 605,0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22 070,4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334,6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22 373,2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21 839,2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Изготовлено 13 технических планов на муниципальные объекты недвижимости. Зарегистрировано право муниципальной собственности на 26 объектов. Проведена оценка 107 объектов с целью их приватизации, передачи в арендное пользование. Подано 753 исковых заявления в суды по взысканию с нанимателей задолженности за пользование жилым помещением.  Собраны документы для оформления выморочного имущества в собственность муниципального образования по 12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помещениям. Уменьшена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за пользование жилыми помещениями. В муниципальных жилых помещениях установлены  индивидуальные приборы учета коммунальных ресурсов.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право 6"/>
          <p:cNvSpPr/>
          <p:nvPr/>
        </p:nvSpPr>
        <p:spPr>
          <a:xfrm>
            <a:off x="755576" y="2276872"/>
            <a:ext cx="2520280" cy="2016224"/>
          </a:xfrm>
          <a:prstGeom prst="rightArrowCallout">
            <a:avLst>
              <a:gd name="adj1" fmla="val 29918"/>
              <a:gd name="adj2" fmla="val 18858"/>
              <a:gd name="adj3" fmla="val 18312"/>
              <a:gd name="adj4" fmla="val 76693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Участие в публичных слушаниях по проекту бюджета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Гражданин и его участие в бюджетном процессе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707904" y="350100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Бюджет</a:t>
            </a:r>
            <a:endParaRPr lang="ru-RU" sz="2800" b="1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755576" y="1124744"/>
            <a:ext cx="7632848" cy="1130424"/>
          </a:xfrm>
          <a:prstGeom prst="downArrowCallout">
            <a:avLst>
              <a:gd name="adj1" fmla="val 46908"/>
              <a:gd name="adj2" fmla="val 29213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Гражданин как налогоплательщик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платит налоги, часть которых поступает в бюджет города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5724128" y="2204864"/>
            <a:ext cx="2642592" cy="2088232"/>
          </a:xfrm>
          <a:prstGeom prst="leftArrowCallout">
            <a:avLst>
              <a:gd name="adj1" fmla="val 25912"/>
              <a:gd name="adj2" fmla="val 19070"/>
              <a:gd name="adj3" fmla="val 19527"/>
              <a:gd name="adj4" fmla="val 76926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Участие в публичных слушаниях по исполнению бюджета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067944" y="4293096"/>
            <a:ext cx="936104" cy="648072"/>
          </a:xfrm>
          <a:prstGeom prst="downArrow">
            <a:avLst>
              <a:gd name="adj1" fmla="val 50000"/>
              <a:gd name="adj2" fmla="val 46693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013176"/>
            <a:ext cx="8424936" cy="12241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Гражданин как получатель социальных гарантий и муниципальных услуг </a:t>
            </a:r>
            <a:r>
              <a:rPr lang="ru-RU" b="1" dirty="0" smtClean="0">
                <a:solidFill>
                  <a:schemeClr val="tx1"/>
                </a:solidFill>
              </a:rPr>
              <a:t>      в учреждениях образования, культуры, физической культуры и спорта, ЖКХ и других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3" y="404665"/>
          <a:ext cx="7992887" cy="6238315"/>
        </p:xfrm>
        <a:graphic>
          <a:graphicData uri="http://schemas.openxmlformats.org/drawingml/2006/table">
            <a:tbl>
              <a:tblPr/>
              <a:tblGrid>
                <a:gridCol w="466912"/>
                <a:gridCol w="2125376"/>
                <a:gridCol w="1008111"/>
                <a:gridCol w="1008112"/>
                <a:gridCol w="3384376"/>
              </a:tblGrid>
              <a:tr h="1026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2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 «Развитие образования в городе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«Развитие дошкольного, общего и дополнительного образования детей»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1 400 803,1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1 364 848,1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1 400 008,0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1 364 056,6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организациях. Охват дошкольным образованием детей в возрасте от 1 до 7 лет – 8 420 чел. Обеспеченность обучающихся общеобразовательных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организаций города учебниками составляет 100% за счет фондов школьных библиотек.  </a:t>
                      </a: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2017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 в загородных оздоровительных лагерях отдохнуло 4 667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детей.  В период летних и осенних каникул 4 635 детей 5-11 классов были охвачены экскурсионным обслуживанием. В школах горячим питанием на дотацию охвачено в среднем 61,5% учащихся. За 2017 год были обеспечены бесплатным питанием учащиеся льготных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категорий  - 1 117 чел. </a:t>
                      </a: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250747"/>
          <a:ext cx="8136903" cy="5923303"/>
        </p:xfrm>
        <a:graphic>
          <a:graphicData uri="http://schemas.openxmlformats.org/drawingml/2006/table">
            <a:tbl>
              <a:tblPr/>
              <a:tblGrid>
                <a:gridCol w="475324"/>
                <a:gridCol w="2163671"/>
                <a:gridCol w="952971"/>
                <a:gridCol w="952971"/>
                <a:gridCol w="3591966"/>
              </a:tblGrid>
              <a:tr h="81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 «Развитие инфраструктуры и обеспечение безопасности муниципальных образовательных организаций»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«Сохранение и развитие кадрового потенциала образовательных учреждений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 «Совершенствование организации питания учащихся в общеобразовательных учреждениях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10 308,0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25 597,0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10 304,9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25 596,5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Аттестация рабочих мест, замер сопротивления, устранение предписаний контролирующих органов. Ремонт кровли в МБДОУ № 34, 41,46, СОШ № 5. Создание инвалидам равного доступа к объектам социального и другого назначения, предоставления возможности равного участия в жизни общества наряду с другими гражданами в МБДОУ №43.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Поощрение лучших учителей – лауреатов областного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конкурса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школах горячим питанием на дотацию охвачено в среднем 61,5% учащихся. За 2017 год были обеспечены бесплатным питанием учащиеся льготных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категорий  - 1 117 чел.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учащихся 1-4 классов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учреждений,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обеспеченных бесплатным горячим питанием, - 100%. Охват учащихся, нуждающихся в социальной поддержке (учащиеся из малообеспеченных семей, учащиеся 5-11 классов коррекционно-развивающего обучения) бесплатным питанием, - 100 %.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908720"/>
          <a:ext cx="8136904" cy="2911224"/>
        </p:xfrm>
        <a:graphic>
          <a:graphicData uri="http://schemas.openxmlformats.org/drawingml/2006/table">
            <a:tbl>
              <a:tblPr/>
              <a:tblGrid>
                <a:gridCol w="475324"/>
                <a:gridCol w="2163672"/>
                <a:gridCol w="952971"/>
                <a:gridCol w="952971"/>
                <a:gridCol w="3591966"/>
              </a:tblGrid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5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«Капитальный ремонт многоквартирных домов в городе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3 570,4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3 570,3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 по капитальному ремонту многоквартирных домов начались в марте 2017 года и были произведены на 18 многоквартирных домах. На 15 домах будут завершены в 2018 году.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404664"/>
          <a:ext cx="8064896" cy="4032448"/>
        </p:xfrm>
        <a:graphic>
          <a:graphicData uri="http://schemas.openxmlformats.org/drawingml/2006/table">
            <a:tbl>
              <a:tblPr/>
              <a:tblGrid>
                <a:gridCol w="471117"/>
                <a:gridCol w="2144524"/>
                <a:gridCol w="944538"/>
                <a:gridCol w="944538"/>
                <a:gridCol w="3560179"/>
              </a:tblGrid>
              <a:tr h="906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 «Финансовое оздоровление и развитие МУП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Жилэкс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 на 2016-2019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МУП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Жилэкс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в целях частичного возмещения затрат, связанных с выполнением работ, оказанием услуг, в целях предупреждения банкротства и восстановления платежеспособности предприятия (санация).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«Создание новых мест в общеобразовательных организациях в соответствии с прогнозируемой потребностью и современными условиями обучения на 2016-2025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7 393,4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6 833,1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ремонта помещений на первом этаже  МБОУ СОШ № 15 ( создание новых мест)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476672"/>
          <a:ext cx="8208913" cy="5229636"/>
        </p:xfrm>
        <a:graphic>
          <a:graphicData uri="http://schemas.openxmlformats.org/drawingml/2006/table">
            <a:tbl>
              <a:tblPr/>
              <a:tblGrid>
                <a:gridCol w="479530"/>
                <a:gridCol w="2182819"/>
                <a:gridCol w="961405"/>
                <a:gridCol w="961405"/>
                <a:gridCol w="3623754"/>
              </a:tblGrid>
              <a:tr h="129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0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 «Благоустройство территории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 2017 году»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«Формирование современной городской среды на территории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 2017 году»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«Обустройство мест массового отдыха населения (городских парков) в городе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 2017 году»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64 461,3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58 246,5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6 214,8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64 457,8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58 246,2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6 211,6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Участниками программы благоустройства в городе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Коврове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стали 25 дворовых территорий, одна территория общего пользования и один парк.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дворовых территорий предусматривало проведение работ по основному (ремонт дворовых проездов, установка скамеек и урн, обеспечение освещения дворовой территории) и дополнительному перечням работ (организация парковок, тротуаров, монтаж ограждения, устройство детских и спортивных площадок),  трудовое  и финансовое участие жителей в рамках дополнительного перечня работ.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60648"/>
          <a:ext cx="8640959" cy="5463952"/>
        </p:xfrm>
        <a:graphic>
          <a:graphicData uri="http://schemas.openxmlformats.org/drawingml/2006/table">
            <a:tbl>
              <a:tblPr/>
              <a:tblGrid>
                <a:gridCol w="504769"/>
                <a:gridCol w="2297705"/>
                <a:gridCol w="797926"/>
                <a:gridCol w="1008112"/>
                <a:gridCol w="4032447"/>
              </a:tblGrid>
              <a:tr h="129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9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 «Противодействие терроризму и экстремизму в городе Ковров на 2017-2022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2017 году проведены обследования 60 учреждений (73 объекта) на предмет антитеррористической защищенности, инженерно-технической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укреплённости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пожарной безопасности объектов, которые в большей степени на сегодняшний день устранены, либо находятся в стадии устранения с утвержденными сроками. На официальном сайте администрации г.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создан раздел по вопросам противодействия терроризму, с размещением видеоматериалов, нормативных актов, информацией о действиях при обнаружении взрывчатых веществ, взрывных устройств, подозрительных предметах.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целью выявления угроз экстремистского и террористического характера отделом по работе со СМИ администрации города еженедельно осуществляется мониторинг средств массовой информации.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1" y="236580"/>
          <a:ext cx="8136904" cy="5659711"/>
        </p:xfrm>
        <a:graphic>
          <a:graphicData uri="http://schemas.openxmlformats.org/drawingml/2006/table">
            <a:tbl>
              <a:tblPr/>
              <a:tblGrid>
                <a:gridCol w="475324"/>
                <a:gridCol w="2044955"/>
                <a:gridCol w="1080120"/>
                <a:gridCol w="1008112"/>
                <a:gridCol w="3528393"/>
              </a:tblGrid>
              <a:tr h="850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2017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 «Ипотечное жилищное кредитование населения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2017-2020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2017 год Владимирским городским ипотечным фондом в рамках программы было выдано 12 кредитов,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том числе 3 кредита на приобретение строящегося жилья и 9 кредитов на приобретение жилья на вторичном рынке.</a:t>
                      </a: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Программа  «Финансовое оздоровление и развитие МУП «САХ» на 2016-2019»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30 977,0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30 977,0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предоставляется предприятию в целях частичного погашения задолженности по договорам предприятия (денежным обязательствам), заключенным в ходе его уставной деятельности, обязательным платежам в бюджетную систему Российской Федерации, просроченным более чем на 1 месяц, в пределах бюджетных ассигнований и лимитов бюджетных обязательств, предусмотренных Управлению городского хозяйства администрации города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соответствии с бюджетной росписью.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по программам: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2 292 469,9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2 205 311,9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2564904"/>
            <a:ext cx="1944216" cy="1656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Доходы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7667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бюджета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1412776"/>
            <a:ext cx="2376264" cy="17281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Источники финансирования дефицита бюджета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2492896"/>
            <a:ext cx="1872208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Расходы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91880" y="4365104"/>
            <a:ext cx="2232248" cy="17784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Бюджет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2555776" y="2060848"/>
            <a:ext cx="936104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5868144" y="1988840"/>
            <a:ext cx="720080" cy="108012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824802">
            <a:off x="2600267" y="4333904"/>
            <a:ext cx="1000363" cy="529393"/>
          </a:xfrm>
          <a:prstGeom prst="rightArrow">
            <a:avLst>
              <a:gd name="adj1" fmla="val 50000"/>
              <a:gd name="adj2" fmla="val 738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3968" y="3212976"/>
            <a:ext cx="576064" cy="10801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9279953">
            <a:off x="5814846" y="4293295"/>
            <a:ext cx="967142" cy="60728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Основная характеристика бюджета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1907704" y="3789040"/>
            <a:ext cx="914400" cy="1008112"/>
          </a:xfrm>
          <a:prstGeom prst="blockArc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6444208" y="3717032"/>
            <a:ext cx="914400" cy="1080120"/>
          </a:xfrm>
          <a:prstGeom prst="blockArc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745432">
            <a:off x="811312" y="3571752"/>
            <a:ext cx="3168352" cy="1935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2522">
            <a:off x="2902824" y="2724046"/>
            <a:ext cx="117100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9229">
            <a:off x="982016" y="2302499"/>
            <a:ext cx="1162033" cy="10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07704" y="1340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4437112"/>
            <a:ext cx="388843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 превышении доходов над расходами принимается решение как их использовать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 rot="20830935">
            <a:off x="5078287" y="3520866"/>
            <a:ext cx="3449634" cy="220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5384">
            <a:off x="7144268" y="2232957"/>
            <a:ext cx="1186891" cy="10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9120">
            <a:off x="5014790" y="2688396"/>
            <a:ext cx="1150917" cy="111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868144" y="1340768"/>
            <a:ext cx="187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96044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ru-RU" sz="1400" dirty="0" smtClean="0"/>
              <a:t>При превышении расходов над доходами принимается решение об источниках покрытия дефицита бюджета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5301208"/>
            <a:ext cx="8640960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Одним  из принципов бюджетной системы РФ является принцип сбалансированности. Сбалансированность бюджета означает, что объем расходов бюджета должен соответствовать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</a:t>
            </a:r>
            <a:r>
              <a:rPr lang="ru-RU" sz="1400" dirty="0" err="1" smtClean="0"/>
              <a:t>бюджетоа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 rot="703266">
            <a:off x="1171972" y="1939771"/>
            <a:ext cx="117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доходы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 rot="20889328">
            <a:off x="4853156" y="2290323"/>
            <a:ext cx="1101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доходы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 rot="754202">
            <a:off x="3044874" y="2368680"/>
            <a:ext cx="118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расходы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 rot="20845425">
            <a:off x="6928580" y="1862675"/>
            <a:ext cx="125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расходы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772816"/>
            <a:ext cx="7534275" cy="432048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2400" dirty="0" smtClean="0"/>
              <a:t>.</a:t>
            </a:r>
          </a:p>
        </p:txBody>
      </p:sp>
      <p:pic>
        <p:nvPicPr>
          <p:cNvPr id="19458" name="Picture 5" descr="36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88913"/>
            <a:ext cx="29860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Средства вышестоящих бюджетов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предоставляются в виде межбюджетных трансфертов в форме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323528" y="1556792"/>
            <a:ext cx="2520280" cy="1296144"/>
          </a:xfrm>
          <a:prstGeom prst="ribbon2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нта лицом вверх 8"/>
          <p:cNvSpPr/>
          <p:nvPr/>
        </p:nvSpPr>
        <p:spPr>
          <a:xfrm>
            <a:off x="6300192" y="1556792"/>
            <a:ext cx="2448272" cy="1296144"/>
          </a:xfrm>
          <a:prstGeom prst="ribbon2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3203848" y="1556792"/>
            <a:ext cx="2736304" cy="1296144"/>
          </a:xfrm>
          <a:prstGeom prst="ribbon2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Субвенции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Дотации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068960"/>
            <a:ext cx="2592288" cy="352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Предоставляются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без определения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конкретной цели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их использования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Например, в случае недостаточности собственных доходов муниципального образования из областного бюджета ему выделяют дотацию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848" y="3068960"/>
            <a:ext cx="2736304" cy="3528392"/>
          </a:xfrm>
          <a:prstGeom prst="round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Предоставляются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для того, чтобы получатель смог выполнить переданные ему полномочия 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Например, передав обязанность по государственной регистрации актов гражданского состояния городу </a:t>
            </a:r>
            <a:r>
              <a:rPr lang="ru-RU" sz="1400" b="1" dirty="0" err="1" smtClean="0">
                <a:solidFill>
                  <a:schemeClr val="tx1"/>
                </a:solidFill>
              </a:rPr>
              <a:t>Коврову</a:t>
            </a:r>
            <a:r>
              <a:rPr lang="ru-RU" sz="1400" b="1" dirty="0" smtClean="0">
                <a:solidFill>
                  <a:schemeClr val="tx1"/>
                </a:solidFill>
              </a:rPr>
              <a:t>, Владимирская область предоставляет средства для её осуществления в виде субвенции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192" y="3068960"/>
            <a:ext cx="2520280" cy="3528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Предоставляются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для </a:t>
            </a:r>
            <a:r>
              <a:rPr lang="ru-RU" sz="1400" b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400" b="1" dirty="0" smtClean="0">
                <a:solidFill>
                  <a:schemeClr val="tx1"/>
                </a:solidFill>
              </a:rPr>
              <a:t> расходов бюджета нижестоящего уровня 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Например, на ремонт улиц города из областного бюджета могут выделяются дополнительные средства в виде субсидии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18963</TotalTime>
  <Words>4860</Words>
  <Application>Microsoft Office PowerPoint</Application>
  <PresentationFormat>Экран (4:3)</PresentationFormat>
  <Paragraphs>1110</Paragraphs>
  <Slides>56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Апекс</vt:lpstr>
      <vt:lpstr>Worksheet</vt:lpstr>
      <vt:lpstr>«БЮДЖЕТ ДЛЯ ГРАЖДАН» </vt:lpstr>
      <vt:lpstr>Содержание:</vt:lpstr>
      <vt:lpstr>ВВОДНАЯ ЧАСТЬ </vt:lpstr>
      <vt:lpstr> Бюджетная система Российской Федерации </vt:lpstr>
      <vt:lpstr>Гражданин и его участие в бюджетном процессе</vt:lpstr>
      <vt:lpstr>Слайд 6</vt:lpstr>
      <vt:lpstr>Основная характеристика бюджета</vt:lpstr>
      <vt:lpstr>Слайд 8</vt:lpstr>
      <vt:lpstr>Средства вышестоящих бюджетов предоставляются в виде межбюджетных трансфертов в форме</vt:lpstr>
      <vt:lpstr>Основные показатели социально-экономического развития   города Ковров за 2017 год </vt:lpstr>
      <vt:lpstr>Слайд 11</vt:lpstr>
      <vt:lpstr>Слайд 12</vt:lpstr>
      <vt:lpstr>Слайд 13</vt:lpstr>
      <vt:lpstr>ИСПОЛНЕНИЕ ГОРОДСКОГО БЮДЖЕТА  ПО ДОХОДАМ</vt:lpstr>
      <vt:lpstr>     Структура доходов  городского  бюджета в 2015-2017  годах </vt:lpstr>
      <vt:lpstr>ДОЛЯ НАЛОГОВЫХ И НЕНАЛОГОВЫХ ДОХОДОВ  В ОБЩИХ ДОХОДАХ БЮДЖЕТА 2014-2017 г.г.</vt:lpstr>
      <vt:lpstr> ОБЪЕМ И СТРУКТУРА НАЛОГОВЫХ ДОХОДОВ ОТ ОБЩЕГО ОБЪЕМА  СОБСТВЕННЫХ ДОХОДОВ </vt:lpstr>
      <vt:lpstr>Динамика поступления налоговых доходов в 2016-2017 годах</vt:lpstr>
      <vt:lpstr>Структура неналоговых доходов</vt:lpstr>
      <vt:lpstr>Реализация мер по увеличению доходов бюджета города за 2017 год </vt:lpstr>
      <vt:lpstr>Реализация мер по увеличению доходов бюджета города за 2017 год </vt:lpstr>
      <vt:lpstr>Проведение работы МБУ «Город»  по снижению задолженности по плате за пользование муниципальными жилыми помещениями </vt:lpstr>
      <vt:lpstr>ИСПОЛНЕНИЕ ГОРОДСКОГО БЮДЖЕТА  ПО РАСХОДАМ</vt:lpstr>
      <vt:lpstr>Функциональная структура расходов бюджета города Коврова за 2017 год </vt:lpstr>
      <vt:lpstr>РАСХОДЫ БЮДЖЕТА г.Коврова  за 2017 год </vt:lpstr>
      <vt:lpstr>Структура расходов на образование</vt:lpstr>
      <vt:lpstr>Структура расходов на культуру</vt:lpstr>
      <vt:lpstr>Расходы по разделу «Социальная политика»</vt:lpstr>
      <vt:lpstr>Расходы на физическую культуру и спорт</vt:lpstr>
      <vt:lpstr>Расходы по разделу «Национальная экономика»</vt:lpstr>
      <vt:lpstr>Расходы на жилищно-коммунальное хозяйство</vt:lpstr>
      <vt:lpstr>Расходы по разделу «Общегосударственные вопросы»</vt:lpstr>
      <vt:lpstr>Расходы по разделу «Национальная безопасность и правоохранительная деятельность»</vt:lpstr>
      <vt:lpstr>ИСТОЧНИКИ ФИНАНСИРОВАНИЯ  ДЕФИЦИТА БЮДЖЕТА</vt:lpstr>
      <vt:lpstr>ИТОГИ  РЕАЛИЗАЦИИ  МУНИЦИПАЛЬНЫХ  ПРОГРАММ   ЗА 2017 ГОД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</dc:title>
  <dc:creator>Admin</dc:creator>
  <cp:lastModifiedBy>User</cp:lastModifiedBy>
  <cp:revision>1552</cp:revision>
  <dcterms:created xsi:type="dcterms:W3CDTF">2015-03-19T13:20:04Z</dcterms:created>
  <dcterms:modified xsi:type="dcterms:W3CDTF">2018-04-27T11:45:22Z</dcterms:modified>
</cp:coreProperties>
</file>